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2.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3.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4.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5.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6.xml" ContentType="application/vnd.openxmlformats-officedocument.drawingml.chartshape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8"/>
  </p:notesMasterIdLst>
  <p:handoutMasterIdLst>
    <p:handoutMasterId r:id="rId69"/>
  </p:handoutMasterIdLst>
  <p:sldIdLst>
    <p:sldId id="260" r:id="rId2"/>
    <p:sldId id="326" r:id="rId3"/>
    <p:sldId id="264" r:id="rId4"/>
    <p:sldId id="325" r:id="rId5"/>
    <p:sldId id="297" r:id="rId6"/>
    <p:sldId id="327" r:id="rId7"/>
    <p:sldId id="328" r:id="rId8"/>
    <p:sldId id="329" r:id="rId9"/>
    <p:sldId id="330" r:id="rId10"/>
    <p:sldId id="298" r:id="rId11"/>
    <p:sldId id="262" r:id="rId12"/>
    <p:sldId id="300" r:id="rId13"/>
    <p:sldId id="267" r:id="rId14"/>
    <p:sldId id="301" r:id="rId15"/>
    <p:sldId id="275" r:id="rId16"/>
    <p:sldId id="331" r:id="rId17"/>
    <p:sldId id="332" r:id="rId18"/>
    <p:sldId id="333" r:id="rId19"/>
    <p:sldId id="334" r:id="rId20"/>
    <p:sldId id="294" r:id="rId21"/>
    <p:sldId id="295" r:id="rId22"/>
    <p:sldId id="293" r:id="rId23"/>
    <p:sldId id="296" r:id="rId24"/>
    <p:sldId id="274" r:id="rId25"/>
    <p:sldId id="335" r:id="rId26"/>
    <p:sldId id="336" r:id="rId27"/>
    <p:sldId id="266" r:id="rId28"/>
    <p:sldId id="299" r:id="rId29"/>
    <p:sldId id="337" r:id="rId30"/>
    <p:sldId id="302" r:id="rId31"/>
    <p:sldId id="277" r:id="rId32"/>
    <p:sldId id="338" r:id="rId33"/>
    <p:sldId id="339" r:id="rId34"/>
    <p:sldId id="278" r:id="rId35"/>
    <p:sldId id="279" r:id="rId36"/>
    <p:sldId id="280" r:id="rId37"/>
    <p:sldId id="340" r:id="rId38"/>
    <p:sldId id="341" r:id="rId39"/>
    <p:sldId id="342" r:id="rId40"/>
    <p:sldId id="288" r:id="rId41"/>
    <p:sldId id="291" r:id="rId42"/>
    <p:sldId id="289" r:id="rId43"/>
    <p:sldId id="292" r:id="rId44"/>
    <p:sldId id="290" r:id="rId45"/>
    <p:sldId id="343" r:id="rId46"/>
    <p:sldId id="344" r:id="rId47"/>
    <p:sldId id="281" r:id="rId48"/>
    <p:sldId id="282" r:id="rId49"/>
    <p:sldId id="283" r:id="rId50"/>
    <p:sldId id="284" r:id="rId51"/>
    <p:sldId id="285" r:id="rId52"/>
    <p:sldId id="345" r:id="rId53"/>
    <p:sldId id="286" r:id="rId54"/>
    <p:sldId id="287" r:id="rId55"/>
    <p:sldId id="347" r:id="rId56"/>
    <p:sldId id="348" r:id="rId57"/>
    <p:sldId id="261" r:id="rId58"/>
    <p:sldId id="349" r:id="rId59"/>
    <p:sldId id="350" r:id="rId60"/>
    <p:sldId id="351" r:id="rId61"/>
    <p:sldId id="268" r:id="rId62"/>
    <p:sldId id="270" r:id="rId63"/>
    <p:sldId id="271" r:id="rId64"/>
    <p:sldId id="273" r:id="rId65"/>
    <p:sldId id="272" r:id="rId66"/>
    <p:sldId id="25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D19"/>
    <a:srgbClr val="CEF8A8"/>
    <a:srgbClr val="E8E8D4"/>
    <a:srgbClr val="DAD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ен стил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94675" autoAdjust="0"/>
  </p:normalViewPr>
  <p:slideViewPr>
    <p:cSldViewPr snapToGrid="0" showGuides="1">
      <p:cViewPr varScale="1">
        <p:scale>
          <a:sx n="108" d="100"/>
          <a:sy n="108" d="100"/>
        </p:scale>
        <p:origin x="720" y="12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4.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5.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Вие лично </a:t>
            </a:r>
            <a:r>
              <a:rPr lang="bg-BG" sz="1600" noProof="0" dirty="0">
                <a:solidFill>
                  <a:schemeClr val="tx1"/>
                </a:solidFill>
              </a:rPr>
              <a:t>доколко се смятате за запознат с този период</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3121398858357"/>
          <c:y val="0.10336110099476029"/>
          <c:w val="0.86033396582764721"/>
          <c:h val="0.82769391864014208"/>
        </c:manualLayout>
      </c:layout>
      <c:barChart>
        <c:barDir val="col"/>
        <c:grouping val="percentStacked"/>
        <c:varyColors val="0"/>
        <c:ser>
          <c:idx val="0"/>
          <c:order val="0"/>
          <c:tx>
            <c:strRef>
              <c:f>Sheet1!$B$1</c:f>
              <c:strCache>
                <c:ptCount val="1"/>
                <c:pt idx="0">
                  <c:v>Почти не съм запознат</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Sheet1!$B$2:$B$3</c:f>
              <c:numCache>
                <c:formatCode>General</c:formatCode>
                <c:ptCount val="2"/>
                <c:pt idx="0" formatCode="0.0">
                  <c:v>31</c:v>
                </c:pt>
                <c:pt idx="1">
                  <c:v>12.2</c:v>
                </c:pt>
              </c:numCache>
            </c:numRef>
          </c:val>
          <c:extLst>
            <c:ext xmlns:c16="http://schemas.microsoft.com/office/drawing/2014/chart" uri="{C3380CC4-5D6E-409C-BE32-E72D297353CC}">
              <c16:uniqueId val="{00000000-15A1-4208-9DCA-92D1017FF870}"/>
            </c:ext>
          </c:extLst>
        </c:ser>
        <c:ser>
          <c:idx val="1"/>
          <c:order val="1"/>
          <c:tx>
            <c:strRef>
              <c:f>Sheet1!$C$1</c:f>
              <c:strCache>
                <c:ptCount val="1"/>
                <c:pt idx="0">
                  <c:v>По-скоро в малка степен</c:v>
                </c:pt>
              </c:strCache>
            </c:strRef>
          </c:tx>
          <c:spPr>
            <a:solidFill>
              <a:schemeClr val="accent4">
                <a:lumMod val="60000"/>
                <a:lumOff val="40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Sheet1!$C$2:$C$3</c:f>
              <c:numCache>
                <c:formatCode>General</c:formatCode>
                <c:ptCount val="2"/>
                <c:pt idx="0" formatCode="0.0">
                  <c:v>15</c:v>
                </c:pt>
                <c:pt idx="1">
                  <c:v>22.7</c:v>
                </c:pt>
              </c:numCache>
            </c:numRef>
          </c:val>
          <c:extLst>
            <c:ext xmlns:c16="http://schemas.microsoft.com/office/drawing/2014/chart" uri="{C3380CC4-5D6E-409C-BE32-E72D297353CC}">
              <c16:uniqueId val="{00000001-15A1-4208-9DCA-92D1017FF870}"/>
            </c:ext>
          </c:extLst>
        </c:ser>
        <c:ser>
          <c:idx val="2"/>
          <c:order val="2"/>
          <c:tx>
            <c:strRef>
              <c:f>Sheet1!$D$1</c:f>
              <c:strCache>
                <c:ptCount val="1"/>
                <c:pt idx="0">
                  <c:v>По-скоро в голяма степен</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Sheet1!$D$2:$D$3</c:f>
              <c:numCache>
                <c:formatCode>General</c:formatCode>
                <c:ptCount val="2"/>
                <c:pt idx="0" formatCode="0.0">
                  <c:v>22</c:v>
                </c:pt>
                <c:pt idx="1">
                  <c:v>29.2</c:v>
                </c:pt>
              </c:numCache>
            </c:numRef>
          </c:val>
          <c:extLst>
            <c:ext xmlns:c16="http://schemas.microsoft.com/office/drawing/2014/chart" uri="{C3380CC4-5D6E-409C-BE32-E72D297353CC}">
              <c16:uniqueId val="{00000002-15A1-4208-9DCA-92D1017FF870}"/>
            </c:ext>
          </c:extLst>
        </c:ser>
        <c:ser>
          <c:idx val="3"/>
          <c:order val="3"/>
          <c:tx>
            <c:strRef>
              <c:f>Sheet1!$E$1</c:f>
              <c:strCache>
                <c:ptCount val="1"/>
                <c:pt idx="0">
                  <c:v>В много голяма степен</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Sheet1!$E$2:$E$3</c:f>
              <c:numCache>
                <c:formatCode>General</c:formatCode>
                <c:ptCount val="2"/>
                <c:pt idx="0" formatCode="0.0">
                  <c:v>32</c:v>
                </c:pt>
                <c:pt idx="1">
                  <c:v>35.9</c:v>
                </c:pt>
              </c:numCache>
            </c:numRef>
          </c:val>
          <c:extLst>
            <c:ext xmlns:c16="http://schemas.microsoft.com/office/drawing/2014/chart" uri="{C3380CC4-5D6E-409C-BE32-E72D297353CC}">
              <c16:uniqueId val="{00000003-15A1-4208-9DCA-92D1017FF870}"/>
            </c:ext>
          </c:extLst>
        </c:ser>
        <c:dLbls>
          <c:showLegendKey val="0"/>
          <c:showVal val="0"/>
          <c:showCatName val="0"/>
          <c:showSerName val="0"/>
          <c:showPercent val="0"/>
          <c:showBubbleSize val="0"/>
        </c:dLbls>
        <c:gapWidth val="70"/>
        <c:overlap val="100"/>
        <c:axId val="871292847"/>
        <c:axId val="871291183"/>
      </c:barChart>
      <c:catAx>
        <c:axId val="8712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1291183"/>
        <c:crosses val="autoZero"/>
        <c:auto val="1"/>
        <c:lblAlgn val="ctr"/>
        <c:lblOffset val="100"/>
        <c:noMultiLvlLbl val="0"/>
      </c:catAx>
      <c:valAx>
        <c:axId val="871291183"/>
        <c:scaling>
          <c:orientation val="minMax"/>
        </c:scaling>
        <c:delete val="1"/>
        <c:axPos val="l"/>
        <c:numFmt formatCode="0%" sourceLinked="1"/>
        <c:majorTickMark val="none"/>
        <c:minorTickMark val="none"/>
        <c:tickLblPos val="nextTo"/>
        <c:crossAx val="871292847"/>
        <c:crosses val="autoZero"/>
        <c:crossBetween val="between"/>
      </c:valAx>
      <c:spPr>
        <a:noFill/>
        <a:ln>
          <a:noFill/>
        </a:ln>
        <a:effectLst/>
      </c:spPr>
    </c:plotArea>
    <c:legend>
      <c:legendPos val="l"/>
      <c:layout>
        <c:manualLayout>
          <c:xMode val="edge"/>
          <c:yMode val="edge"/>
          <c:x val="8.0099828353005619E-3"/>
          <c:y val="0.43712787979060042"/>
          <c:w val="0.18041515237008124"/>
          <c:h val="0.2540679043571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dirty="0">
                <a:solidFill>
                  <a:schemeClr val="tx1"/>
                </a:solidFill>
              </a:rPr>
              <a:t>Каква роля е изиграл в историята всеки</a:t>
            </a:r>
            <a:r>
              <a:rPr lang="bg-BG" sz="1600" baseline="0" dirty="0">
                <a:solidFill>
                  <a:schemeClr val="tx1"/>
                </a:solidFill>
              </a:rPr>
              <a:t> от посочените лидери:</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478636181481442E-2"/>
          <c:y val="9.4582117705332328E-2"/>
          <c:w val="0.95406697787260764"/>
          <c:h val="0.88432413359226536"/>
        </c:manualLayout>
      </c:layout>
      <c:barChart>
        <c:barDir val="bar"/>
        <c:grouping val="stacked"/>
        <c:varyColors val="0"/>
        <c:ser>
          <c:idx val="0"/>
          <c:order val="0"/>
          <c:tx>
            <c:strRef>
              <c:f>Sheet1!$B$1</c:f>
              <c:strCache>
                <c:ptCount val="1"/>
                <c:pt idx="0">
                  <c:v>Отрицателно</c:v>
                </c:pt>
              </c:strCache>
            </c:strRef>
          </c:tx>
          <c:spPr>
            <a:solidFill>
              <a:srgbClr val="C00000"/>
            </a:solidFill>
            <a:ln>
              <a:noFill/>
            </a:ln>
            <a:effectLst>
              <a:softEdge rad="25400"/>
            </a:effectLst>
          </c:spPr>
          <c:invertIfNegative val="0"/>
          <c:cat>
            <c:strRef>
              <c:f>Sheet1!$A$2:$A$12</c:f>
              <c:strCache>
                <c:ptCount val="11"/>
                <c:pt idx="0">
                  <c:v>Йосиф Сталин</c:v>
                </c:pt>
                <c:pt idx="1">
                  <c:v>Джо Байдън</c:v>
                </c:pt>
                <c:pt idx="2">
                  <c:v>Владимир Путин</c:v>
                </c:pt>
                <c:pt idx="3">
                  <c:v>Емануел Макрон</c:v>
                </c:pt>
                <c:pt idx="4">
                  <c:v>Вацлав Хавел </c:v>
                </c:pt>
                <c:pt idx="5">
                  <c:v>Хелмут Кол</c:v>
                </c:pt>
                <c:pt idx="6">
                  <c:v>Лех Валенса </c:v>
                </c:pt>
                <c:pt idx="7">
                  <c:v>Михаил Горбачов</c:v>
                </c:pt>
                <c:pt idx="8">
                  <c:v>Роналд Рейгън</c:v>
                </c:pt>
                <c:pt idx="9">
                  <c:v>Ангела Меркел</c:v>
                </c:pt>
                <c:pt idx="10">
                  <c:v>Тодор Живков</c:v>
                </c:pt>
              </c:strCache>
            </c:strRef>
          </c:cat>
          <c:val>
            <c:numRef>
              <c:f>Sheet1!$B$2:$B$12</c:f>
              <c:numCache>
                <c:formatCode>General</c:formatCode>
                <c:ptCount val="11"/>
                <c:pt idx="0">
                  <c:v>-63.1</c:v>
                </c:pt>
                <c:pt idx="1">
                  <c:v>-49.4</c:v>
                </c:pt>
                <c:pt idx="2" formatCode="0.0">
                  <c:v>-63</c:v>
                </c:pt>
                <c:pt idx="3">
                  <c:v>-27.6</c:v>
                </c:pt>
                <c:pt idx="4">
                  <c:v>-9.4</c:v>
                </c:pt>
                <c:pt idx="5">
                  <c:v>-7.2</c:v>
                </c:pt>
                <c:pt idx="6">
                  <c:v>-9.1</c:v>
                </c:pt>
                <c:pt idx="7">
                  <c:v>-31.5</c:v>
                </c:pt>
                <c:pt idx="8">
                  <c:v>-19.2</c:v>
                </c:pt>
                <c:pt idx="9">
                  <c:v>-24.9</c:v>
                </c:pt>
                <c:pt idx="10">
                  <c:v>-28.2</c:v>
                </c:pt>
              </c:numCache>
            </c:numRef>
          </c:val>
          <c:extLst>
            <c:ext xmlns:c16="http://schemas.microsoft.com/office/drawing/2014/chart" uri="{C3380CC4-5D6E-409C-BE32-E72D297353CC}">
              <c16:uniqueId val="{00000000-4B5F-4F2D-9C44-AB5D7D4221FF}"/>
            </c:ext>
          </c:extLst>
        </c:ser>
        <c:ser>
          <c:idx val="1"/>
          <c:order val="1"/>
          <c:tx>
            <c:strRef>
              <c:f>Sheet1!$C$1</c:f>
              <c:strCache>
                <c:ptCount val="1"/>
                <c:pt idx="0">
                  <c:v>Положително</c:v>
                </c:pt>
              </c:strCache>
            </c:strRef>
          </c:tx>
          <c:spPr>
            <a:solidFill>
              <a:schemeClr val="accent2"/>
            </a:solidFill>
            <a:ln>
              <a:noFill/>
            </a:ln>
            <a:effectLst>
              <a:softEdge rad="25400"/>
            </a:effectLst>
          </c:spPr>
          <c:invertIfNegative val="0"/>
          <c:cat>
            <c:strRef>
              <c:f>Sheet1!$A$2:$A$12</c:f>
              <c:strCache>
                <c:ptCount val="11"/>
                <c:pt idx="0">
                  <c:v>Йосиф Сталин</c:v>
                </c:pt>
                <c:pt idx="1">
                  <c:v>Джо Байдън</c:v>
                </c:pt>
                <c:pt idx="2">
                  <c:v>Владимир Путин</c:v>
                </c:pt>
                <c:pt idx="3">
                  <c:v>Емануел Макрон</c:v>
                </c:pt>
                <c:pt idx="4">
                  <c:v>Вацлав Хавел </c:v>
                </c:pt>
                <c:pt idx="5">
                  <c:v>Хелмут Кол</c:v>
                </c:pt>
                <c:pt idx="6">
                  <c:v>Лех Валенса </c:v>
                </c:pt>
                <c:pt idx="7">
                  <c:v>Михаил Горбачов</c:v>
                </c:pt>
                <c:pt idx="8">
                  <c:v>Роналд Рейгън</c:v>
                </c:pt>
                <c:pt idx="9">
                  <c:v>Ангела Меркел</c:v>
                </c:pt>
                <c:pt idx="10">
                  <c:v>Тодор Живков</c:v>
                </c:pt>
              </c:strCache>
            </c:strRef>
          </c:cat>
          <c:val>
            <c:numRef>
              <c:f>Sheet1!$C$2:$C$12</c:f>
              <c:numCache>
                <c:formatCode>General</c:formatCode>
                <c:ptCount val="11"/>
                <c:pt idx="0">
                  <c:v>18.399999999999999</c:v>
                </c:pt>
                <c:pt idx="1">
                  <c:v>23.6</c:v>
                </c:pt>
                <c:pt idx="2">
                  <c:v>27.5</c:v>
                </c:pt>
                <c:pt idx="3">
                  <c:v>44.4</c:v>
                </c:pt>
                <c:pt idx="4">
                  <c:v>46.9</c:v>
                </c:pt>
                <c:pt idx="5">
                  <c:v>49.7</c:v>
                </c:pt>
                <c:pt idx="6">
                  <c:v>50.4</c:v>
                </c:pt>
                <c:pt idx="7">
                  <c:v>51.5</c:v>
                </c:pt>
                <c:pt idx="8" formatCode="0.0">
                  <c:v>53</c:v>
                </c:pt>
                <c:pt idx="9">
                  <c:v>57.3</c:v>
                </c:pt>
                <c:pt idx="10">
                  <c:v>63.1</c:v>
                </c:pt>
              </c:numCache>
            </c:numRef>
          </c:val>
          <c:extLst>
            <c:ext xmlns:c16="http://schemas.microsoft.com/office/drawing/2014/chart" uri="{C3380CC4-5D6E-409C-BE32-E72D297353CC}">
              <c16:uniqueId val="{00000001-4B5F-4F2D-9C44-AB5D7D4221FF}"/>
            </c:ext>
          </c:extLst>
        </c:ser>
        <c:dLbls>
          <c:showLegendKey val="0"/>
          <c:showVal val="0"/>
          <c:showCatName val="0"/>
          <c:showSerName val="0"/>
          <c:showPercent val="0"/>
          <c:showBubbleSize val="0"/>
        </c:dLbls>
        <c:gapWidth val="70"/>
        <c:overlap val="100"/>
        <c:axId val="197449872"/>
        <c:axId val="197431568"/>
      </c:barChart>
      <c:catAx>
        <c:axId val="197449872"/>
        <c:scaling>
          <c:orientation val="minMax"/>
        </c:scaling>
        <c:delete val="1"/>
        <c:axPos val="l"/>
        <c:numFmt formatCode="General" sourceLinked="1"/>
        <c:majorTickMark val="none"/>
        <c:minorTickMark val="none"/>
        <c:tickLblPos val="nextTo"/>
        <c:crossAx val="197431568"/>
        <c:crosses val="autoZero"/>
        <c:auto val="1"/>
        <c:lblAlgn val="ctr"/>
        <c:lblOffset val="100"/>
        <c:noMultiLvlLbl val="0"/>
      </c:catAx>
      <c:valAx>
        <c:axId val="197431568"/>
        <c:scaling>
          <c:orientation val="minMax"/>
        </c:scaling>
        <c:delete val="1"/>
        <c:axPos val="b"/>
        <c:numFmt formatCode="General" sourceLinked="1"/>
        <c:majorTickMark val="none"/>
        <c:minorTickMark val="none"/>
        <c:tickLblPos val="nextTo"/>
        <c:crossAx val="1974498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400" noProof="0" dirty="0">
                <a:solidFill>
                  <a:schemeClr val="tx1"/>
                </a:solidFill>
              </a:rPr>
              <a:t>Чували ли сте за лагерите за принудителен труд в България по времето на комунизма</a:t>
            </a:r>
            <a:r>
              <a:rPr lang="ru-RU" sz="1400" dirty="0">
                <a:solidFill>
                  <a:schemeClr val="tx1"/>
                </a:solidFill>
              </a:rPr>
              <a:t>?</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a:softEdge rad="25400"/>
            </a:effectLst>
          </c:spPr>
          <c:explosion val="9"/>
          <c:dPt>
            <c:idx val="0"/>
            <c:bubble3D val="0"/>
            <c:spPr>
              <a:solidFill>
                <a:schemeClr val="accent1"/>
              </a:solidFill>
              <a:ln w="19050">
                <a:solidFill>
                  <a:schemeClr val="lt1"/>
                </a:solidFill>
              </a:ln>
              <a:effectLst>
                <a:softEdge rad="25400"/>
              </a:effectLst>
            </c:spPr>
            <c:extLst>
              <c:ext xmlns:c16="http://schemas.microsoft.com/office/drawing/2014/chart" uri="{C3380CC4-5D6E-409C-BE32-E72D297353CC}">
                <c16:uniqueId val="{00000003-8925-486D-928C-1D317B9AD720}"/>
              </c:ext>
            </c:extLst>
          </c:dPt>
          <c:dPt>
            <c:idx val="1"/>
            <c:bubble3D val="0"/>
            <c:spPr>
              <a:solidFill>
                <a:schemeClr val="accent3"/>
              </a:solidFill>
              <a:ln w="19050">
                <a:solidFill>
                  <a:schemeClr val="lt1"/>
                </a:solidFill>
              </a:ln>
              <a:effectLst>
                <a:softEdge rad="25400"/>
              </a:effectLst>
            </c:spPr>
            <c:extLst>
              <c:ext xmlns:c16="http://schemas.microsoft.com/office/drawing/2014/chart" uri="{C3380CC4-5D6E-409C-BE32-E72D297353CC}">
                <c16:uniqueId val="{00000002-8925-486D-928C-1D317B9AD720}"/>
              </c:ext>
            </c:extLst>
          </c:dPt>
          <c:dPt>
            <c:idx val="2"/>
            <c:bubble3D val="0"/>
            <c:spPr>
              <a:solidFill>
                <a:schemeClr val="accent5"/>
              </a:solidFill>
              <a:ln w="19050">
                <a:solidFill>
                  <a:schemeClr val="lt1"/>
                </a:solidFill>
              </a:ln>
              <a:effectLst>
                <a:softEdge rad="25400"/>
              </a:effectLst>
            </c:spPr>
            <c:extLst>
              <c:ext xmlns:c16="http://schemas.microsoft.com/office/drawing/2014/chart" uri="{C3380CC4-5D6E-409C-BE32-E72D297353CC}">
                <c16:uniqueId val="{00000001-8925-486D-928C-1D317B9AD720}"/>
              </c:ext>
            </c:extLst>
          </c:dPt>
          <c:dLbls>
            <c:dLbl>
              <c:idx val="0"/>
              <c:dLblPos val="inEnd"/>
              <c:showLegendKey val="0"/>
              <c:showVal val="1"/>
              <c:showCatName val="1"/>
              <c:showSerName val="0"/>
              <c:showPercent val="0"/>
              <c:showBubbleSize val="0"/>
              <c:separator>
</c:separator>
              <c:extLst>
                <c:ext xmlns:c15="http://schemas.microsoft.com/office/drawing/2012/chart" uri="{CE6537A1-D6FC-4f65-9D91-7224C49458BB}">
                  <c15:layout>
                    <c:manualLayout>
                      <c:w val="0.32063884774537971"/>
                      <c:h val="0.1037109311201445"/>
                    </c:manualLayout>
                  </c15:layout>
                </c:ext>
                <c:ext xmlns:c16="http://schemas.microsoft.com/office/drawing/2014/chart" uri="{C3380CC4-5D6E-409C-BE32-E72D297353CC}">
                  <c16:uniqueId val="{00000003-8925-486D-928C-1D317B9AD720}"/>
                </c:ext>
              </c:extLst>
            </c:dLbl>
            <c:dLbl>
              <c:idx val="1"/>
              <c:dLblPos val="inEnd"/>
              <c:showLegendKey val="0"/>
              <c:showVal val="1"/>
              <c:showCatName val="1"/>
              <c:showSerName val="0"/>
              <c:showPercent val="0"/>
              <c:showBubbleSize val="0"/>
              <c:separator>
</c:separator>
              <c:extLst>
                <c:ext xmlns:c15="http://schemas.microsoft.com/office/drawing/2012/chart" uri="{CE6537A1-D6FC-4f65-9D91-7224C49458BB}">
                  <c15:layout>
                    <c:manualLayout>
                      <c:w val="0.3134536634821779"/>
                      <c:h val="0.20039061267282157"/>
                    </c:manualLayout>
                  </c15:layout>
                </c:ext>
                <c:ext xmlns:c16="http://schemas.microsoft.com/office/drawing/2014/chart" uri="{C3380CC4-5D6E-409C-BE32-E72D297353CC}">
                  <c16:uniqueId val="{00000002-8925-486D-928C-1D317B9AD720}"/>
                </c:ext>
              </c:extLst>
            </c:dLbl>
            <c:dLbl>
              <c:idx val="2"/>
              <c:dLblPos val="inEnd"/>
              <c:showLegendKey val="0"/>
              <c:showVal val="1"/>
              <c:showCatName val="1"/>
              <c:showSerName val="0"/>
              <c:showPercent val="0"/>
              <c:showBubbleSize val="0"/>
              <c:separator>
</c:separator>
              <c:extLst>
                <c:ext xmlns:c15="http://schemas.microsoft.com/office/drawing/2012/chart" uri="{CE6537A1-D6FC-4f65-9D91-7224C49458BB}">
                  <c15:layout>
                    <c:manualLayout>
                      <c:w val="0.30537033118607593"/>
                      <c:h val="0.1669921772273513"/>
                    </c:manualLayout>
                  </c15:layout>
                </c:ext>
                <c:ext xmlns:c16="http://schemas.microsoft.com/office/drawing/2014/chart" uri="{C3380CC4-5D6E-409C-BE32-E72D297353CC}">
                  <c16:uniqueId val="{00000001-8925-486D-928C-1D317B9AD7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Да, знам доста неща</c:v>
                </c:pt>
                <c:pt idx="1">
                  <c:v>Само най-общо, не знам подробности</c:v>
                </c:pt>
                <c:pt idx="2">
                  <c:v>Не, не знам за какво става въпрос</c:v>
                </c:pt>
              </c:strCache>
            </c:strRef>
          </c:cat>
          <c:val>
            <c:numRef>
              <c:f>Sheet1!$B$2:$B$4</c:f>
              <c:numCache>
                <c:formatCode>General</c:formatCode>
                <c:ptCount val="3"/>
                <c:pt idx="0">
                  <c:v>38.299999999999997</c:v>
                </c:pt>
                <c:pt idx="1">
                  <c:v>51.8</c:v>
                </c:pt>
                <c:pt idx="2">
                  <c:v>9.9</c:v>
                </c:pt>
              </c:numCache>
            </c:numRef>
          </c:val>
          <c:extLst>
            <c:ext xmlns:c16="http://schemas.microsoft.com/office/drawing/2014/chart" uri="{C3380CC4-5D6E-409C-BE32-E72D297353CC}">
              <c16:uniqueId val="{00000000-8925-486D-928C-1D317B9AD7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400" noProof="0" dirty="0">
                <a:solidFill>
                  <a:schemeClr val="tx1"/>
                </a:solidFill>
              </a:rPr>
              <a:t>Ако сте чували, макар и само най-общо, с какво ги свързвате</a:t>
            </a:r>
            <a:r>
              <a:rPr lang="ru-RU" sz="1400" dirty="0">
                <a:solidFill>
                  <a:schemeClr val="tx1"/>
                </a:solidFill>
              </a:rPr>
              <a:t>? </a:t>
            </a:r>
            <a:endParaRPr lang="en-US"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305486705213064"/>
          <c:y val="0.13291405432369252"/>
          <c:w val="0.42922074631568052"/>
          <c:h val="0.8413046972622602"/>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a:softEdge rad="25400"/>
            </a:effectLst>
          </c:spPr>
          <c:invertIfNegative val="0"/>
          <c:dPt>
            <c:idx val="0"/>
            <c:invertIfNegative val="0"/>
            <c:bubble3D val="0"/>
            <c:spPr>
              <a:solidFill>
                <a:schemeClr val="accent5"/>
              </a:solidFill>
              <a:ln>
                <a:noFill/>
              </a:ln>
              <a:effectLst>
                <a:softEdge rad="25400"/>
              </a:effectLst>
            </c:spPr>
            <c:extLst>
              <c:ext xmlns:c16="http://schemas.microsoft.com/office/drawing/2014/chart" uri="{C3380CC4-5D6E-409C-BE32-E72D297353CC}">
                <c16:uniqueId val="{00000003-4737-4D6E-A0F0-69F6314CCE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Не знам, не ми говори нищо</c:v>
                </c:pt>
                <c:pt idx="1">
                  <c:v>Места, където са изпращани престъпници и криминално проявени лица</c:v>
                </c:pt>
                <c:pt idx="2">
                  <c:v>Места, където хората са работили за изграждане на големи обекти на социализма</c:v>
                </c:pt>
                <c:pt idx="3">
                  <c:v>Насилствено въдворяване на несъгласните с режима в тях и упражняването на тежък труд</c:v>
                </c:pt>
              </c:strCache>
            </c:strRef>
          </c:cat>
          <c:val>
            <c:numRef>
              <c:f>Sheet1!$B$2:$B$5</c:f>
              <c:numCache>
                <c:formatCode>General</c:formatCode>
                <c:ptCount val="4"/>
                <c:pt idx="0">
                  <c:v>10.6</c:v>
                </c:pt>
                <c:pt idx="1">
                  <c:v>18.7</c:v>
                </c:pt>
                <c:pt idx="2">
                  <c:v>4.3</c:v>
                </c:pt>
                <c:pt idx="3">
                  <c:v>66.400000000000006</c:v>
                </c:pt>
              </c:numCache>
            </c:numRef>
          </c:val>
          <c:extLst>
            <c:ext xmlns:c16="http://schemas.microsoft.com/office/drawing/2014/chart" uri="{C3380CC4-5D6E-409C-BE32-E72D297353CC}">
              <c16:uniqueId val="{00000000-4737-4D6E-A0F0-69F6314CCE37}"/>
            </c:ext>
          </c:extLst>
        </c:ser>
        <c:dLbls>
          <c:showLegendKey val="0"/>
          <c:showVal val="0"/>
          <c:showCatName val="0"/>
          <c:showSerName val="0"/>
          <c:showPercent val="0"/>
          <c:showBubbleSize val="0"/>
        </c:dLbls>
        <c:gapWidth val="70"/>
        <c:overlap val="100"/>
        <c:axId val="684660480"/>
        <c:axId val="684683360"/>
      </c:barChart>
      <c:catAx>
        <c:axId val="68466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4683360"/>
        <c:crosses val="autoZero"/>
        <c:auto val="1"/>
        <c:lblAlgn val="ctr"/>
        <c:lblOffset val="100"/>
        <c:noMultiLvlLbl val="0"/>
      </c:catAx>
      <c:valAx>
        <c:axId val="684683360"/>
        <c:scaling>
          <c:orientation val="minMax"/>
        </c:scaling>
        <c:delete val="1"/>
        <c:axPos val="b"/>
        <c:numFmt formatCode="General" sourceLinked="1"/>
        <c:majorTickMark val="none"/>
        <c:minorTickMark val="none"/>
        <c:tickLblPos val="nextTo"/>
        <c:crossAx val="68466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600" b="0" i="0" u="none" strike="noStrike" kern="1200" spc="0" baseline="0" dirty="0" smtClean="0">
                <a:solidFill>
                  <a:schemeClr val="tx1"/>
                </a:solidFill>
                <a:latin typeface="+mn-lt"/>
                <a:ea typeface="+mn-ea"/>
                <a:cs typeface="+mn-cs"/>
              </a:defRPr>
            </a:pPr>
            <a:r>
              <a:rPr lang="ru-RU" sz="1400" b="0" i="0" u="none" strike="noStrike" kern="1200" spc="0" baseline="0" dirty="0">
                <a:solidFill>
                  <a:schemeClr val="tx1"/>
                </a:solidFill>
                <a:latin typeface="+mn-lt"/>
                <a:ea typeface="+mn-ea"/>
                <a:cs typeface="+mn-cs"/>
              </a:rPr>
              <a:t>А по-конкретно, за кои „лагери“ за принудително въдворяване на хора </a:t>
            </a:r>
            <a:r>
              <a:rPr lang="ru-RU" sz="1400" b="0" i="0" u="none" strike="noStrike" kern="1200" spc="0" baseline="0" dirty="0" err="1">
                <a:solidFill>
                  <a:schemeClr val="tx1"/>
                </a:solidFill>
                <a:latin typeface="+mn-lt"/>
                <a:ea typeface="+mn-ea"/>
                <a:cs typeface="+mn-cs"/>
              </a:rPr>
              <a:t>сте</a:t>
            </a:r>
            <a:r>
              <a:rPr lang="ru-RU" sz="1400" b="0" i="0" u="none" strike="noStrike" kern="1200" spc="0" baseline="0" dirty="0">
                <a:solidFill>
                  <a:schemeClr val="tx1"/>
                </a:solidFill>
                <a:latin typeface="+mn-lt"/>
                <a:ea typeface="+mn-ea"/>
                <a:cs typeface="+mn-cs"/>
              </a:rPr>
              <a:t> </a:t>
            </a:r>
            <a:r>
              <a:rPr lang="ru-RU" sz="1400" b="0" i="0" u="none" strike="noStrike" kern="1200" spc="0" baseline="0" dirty="0" err="1">
                <a:solidFill>
                  <a:schemeClr val="tx1"/>
                </a:solidFill>
                <a:latin typeface="+mn-lt"/>
                <a:ea typeface="+mn-ea"/>
                <a:cs typeface="+mn-cs"/>
              </a:rPr>
              <a:t>чували</a:t>
            </a:r>
            <a:r>
              <a:rPr lang="ru-RU" sz="1400" b="0" i="0" u="none" strike="noStrike" kern="1200" spc="0" baseline="0" dirty="0">
                <a:solidFill>
                  <a:schemeClr val="tx1"/>
                </a:solidFill>
                <a:latin typeface="+mn-lt"/>
                <a:ea typeface="+mn-ea"/>
                <a:cs typeface="+mn-cs"/>
              </a:rPr>
              <a:t>? </a:t>
            </a:r>
          </a:p>
        </c:rich>
      </c:tx>
      <c:overlay val="0"/>
      <c:spPr>
        <a:noFill/>
        <a:ln>
          <a:noFill/>
        </a:ln>
        <a:effectLst/>
      </c:spPr>
      <c:txPr>
        <a:bodyPr rot="0" spcFirstLastPara="1" vertOverflow="ellipsis" vert="horz" wrap="square" anchor="ctr" anchorCtr="1"/>
        <a:lstStyle/>
        <a:p>
          <a:pPr algn="ctr" rtl="0">
            <a:defRPr lang="ru-RU" sz="1600" b="0" i="0" u="none" strike="noStrike" kern="1200" spc="0" baseline="0" dirty="0" smtClean="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a:softEdge rad="25400"/>
            </a:effectLst>
          </c:spPr>
          <c:invertIfNegative val="0"/>
          <c:dPt>
            <c:idx val="0"/>
            <c:invertIfNegative val="0"/>
            <c:bubble3D val="0"/>
            <c:spPr>
              <a:solidFill>
                <a:schemeClr val="accent5"/>
              </a:solidFill>
              <a:ln>
                <a:noFill/>
              </a:ln>
              <a:effectLst>
                <a:softEdge rad="25400"/>
              </a:effectLst>
            </c:spPr>
            <c:extLst>
              <c:ext xmlns:c16="http://schemas.microsoft.com/office/drawing/2014/chart" uri="{C3380CC4-5D6E-409C-BE32-E72D297353CC}">
                <c16:uniqueId val="{00000001-2E4E-47C6-9384-4108EEDFA06E}"/>
              </c:ext>
            </c:extLst>
          </c:dPt>
          <c:dPt>
            <c:idx val="5"/>
            <c:invertIfNegative val="0"/>
            <c:bubble3D val="0"/>
            <c:spPr>
              <a:solidFill>
                <a:schemeClr val="accent1"/>
              </a:solidFill>
              <a:ln>
                <a:noFill/>
              </a:ln>
              <a:effectLst>
                <a:softEdge rad="25400"/>
              </a:effectLst>
            </c:spPr>
            <c:extLst>
              <c:ext xmlns:c16="http://schemas.microsoft.com/office/drawing/2014/chart" uri="{C3380CC4-5D6E-409C-BE32-E72D297353CC}">
                <c16:uniqueId val="{00000003-65F5-47D7-9EA0-43E2A109C3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Не знам, не съм чувал</c:v>
                </c:pt>
                <c:pt idx="1">
                  <c:v>Други</c:v>
                </c:pt>
                <c:pt idx="2">
                  <c:v>ГУЛАГ</c:v>
                </c:pt>
                <c:pt idx="3">
                  <c:v>Аушвиц</c:v>
                </c:pt>
                <c:pt idx="4">
                  <c:v>Лагер "Слънчев бряг" край Ловеч</c:v>
                </c:pt>
                <c:pt idx="5">
                  <c:v>Бухенвалд</c:v>
                </c:pt>
                <c:pt idx="6">
                  <c:v>Освиенцим</c:v>
                </c:pt>
                <c:pt idx="7">
                  <c:v>Лагера "Белене"</c:v>
                </c:pt>
              </c:strCache>
            </c:strRef>
          </c:cat>
          <c:val>
            <c:numRef>
              <c:f>Sheet1!$B$2:$B$9</c:f>
              <c:numCache>
                <c:formatCode>General</c:formatCode>
                <c:ptCount val="8"/>
                <c:pt idx="0">
                  <c:v>9.1</c:v>
                </c:pt>
                <c:pt idx="1">
                  <c:v>7.1999999999999993</c:v>
                </c:pt>
                <c:pt idx="2" formatCode="0.0">
                  <c:v>28.999999999999996</c:v>
                </c:pt>
                <c:pt idx="3">
                  <c:v>34.799999999999997</c:v>
                </c:pt>
                <c:pt idx="4">
                  <c:v>36.199999999999996</c:v>
                </c:pt>
                <c:pt idx="5">
                  <c:v>43.4</c:v>
                </c:pt>
                <c:pt idx="6">
                  <c:v>45.2</c:v>
                </c:pt>
                <c:pt idx="7">
                  <c:v>86.3</c:v>
                </c:pt>
              </c:numCache>
            </c:numRef>
          </c:val>
          <c:extLst>
            <c:ext xmlns:c16="http://schemas.microsoft.com/office/drawing/2014/chart" uri="{C3380CC4-5D6E-409C-BE32-E72D297353CC}">
              <c16:uniqueId val="{00000002-2E4E-47C6-9384-4108EEDFA06E}"/>
            </c:ext>
          </c:extLst>
        </c:ser>
        <c:dLbls>
          <c:showLegendKey val="0"/>
          <c:showVal val="0"/>
          <c:showCatName val="0"/>
          <c:showSerName val="0"/>
          <c:showPercent val="0"/>
          <c:showBubbleSize val="0"/>
        </c:dLbls>
        <c:gapWidth val="70"/>
        <c:overlap val="100"/>
        <c:axId val="684660480"/>
        <c:axId val="684683360"/>
      </c:barChart>
      <c:catAx>
        <c:axId val="68466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4683360"/>
        <c:crosses val="autoZero"/>
        <c:auto val="1"/>
        <c:lblAlgn val="ctr"/>
        <c:lblOffset val="100"/>
        <c:noMultiLvlLbl val="0"/>
      </c:catAx>
      <c:valAx>
        <c:axId val="684683360"/>
        <c:scaling>
          <c:orientation val="minMax"/>
        </c:scaling>
        <c:delete val="1"/>
        <c:axPos val="b"/>
        <c:numFmt formatCode="General" sourceLinked="1"/>
        <c:majorTickMark val="none"/>
        <c:minorTickMark val="none"/>
        <c:tickLblPos val="nextTo"/>
        <c:crossAx val="68466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25400"/>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Как най-общо </a:t>
            </a:r>
            <a:r>
              <a:rPr lang="bg-BG" sz="1600" noProof="0" dirty="0">
                <a:solidFill>
                  <a:schemeClr val="tx1"/>
                </a:solidFill>
              </a:rPr>
              <a:t>бихте определили периода </a:t>
            </a:r>
            <a:r>
              <a:rPr lang="bg-BG" sz="1600" b="0" i="0" u="none" strike="noStrike" baseline="0" noProof="0" dirty="0">
                <a:solidFill>
                  <a:schemeClr val="tx1"/>
                </a:solidFill>
                <a:effectLst/>
              </a:rPr>
              <a:t>от 1944 г. до 1989 г. </a:t>
            </a:r>
            <a:r>
              <a:rPr lang="bg-BG" sz="1600" noProof="0" dirty="0">
                <a:solidFill>
                  <a:schemeClr val="tx1"/>
                </a:solidFill>
              </a:rPr>
              <a:t>за България</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По-скоро успешен за България</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Sheet1!$B$2:$B$3</c:f>
              <c:numCache>
                <c:formatCode>General</c:formatCode>
                <c:ptCount val="2"/>
                <c:pt idx="0" formatCode="0.0">
                  <c:v>43</c:v>
                </c:pt>
                <c:pt idx="1">
                  <c:v>43.8</c:v>
                </c:pt>
              </c:numCache>
            </c:numRef>
          </c:val>
          <c:extLst>
            <c:ext xmlns:c16="http://schemas.microsoft.com/office/drawing/2014/chart" uri="{C3380CC4-5D6E-409C-BE32-E72D297353CC}">
              <c16:uniqueId val="{00000000-BEAD-47B6-B387-37046DBD7F12}"/>
            </c:ext>
          </c:extLst>
        </c:ser>
        <c:ser>
          <c:idx val="1"/>
          <c:order val="1"/>
          <c:tx>
            <c:strRef>
              <c:f>Sheet1!$C$1</c:f>
              <c:strCache>
                <c:ptCount val="1"/>
                <c:pt idx="0">
                  <c:v>Нито успешен, нито неуспешен</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Sheet1!$C$2:$C$3</c:f>
              <c:numCache>
                <c:formatCode>General</c:formatCode>
                <c:ptCount val="2"/>
                <c:pt idx="0" formatCode="0.0">
                  <c:v>12</c:v>
                </c:pt>
                <c:pt idx="1">
                  <c:v>18.600000000000001</c:v>
                </c:pt>
              </c:numCache>
            </c:numRef>
          </c:val>
          <c:extLst>
            <c:ext xmlns:c16="http://schemas.microsoft.com/office/drawing/2014/chart" uri="{C3380CC4-5D6E-409C-BE32-E72D297353CC}">
              <c16:uniqueId val="{00000001-BEAD-47B6-B387-37046DBD7F12}"/>
            </c:ext>
          </c:extLst>
        </c:ser>
        <c:ser>
          <c:idx val="2"/>
          <c:order val="2"/>
          <c:tx>
            <c:strRef>
              <c:f>Sheet1!$D$1</c:f>
              <c:strCache>
                <c:ptCount val="1"/>
                <c:pt idx="0">
                  <c:v>По-скоро неуспешен за България</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Sheet1!$D$2:$D$3</c:f>
              <c:numCache>
                <c:formatCode>General</c:formatCode>
                <c:ptCount val="2"/>
                <c:pt idx="0" formatCode="0.0">
                  <c:v>14</c:v>
                </c:pt>
                <c:pt idx="1">
                  <c:v>24.099999999999998</c:v>
                </c:pt>
              </c:numCache>
            </c:numRef>
          </c:val>
          <c:extLst>
            <c:ext xmlns:c16="http://schemas.microsoft.com/office/drawing/2014/chart" uri="{C3380CC4-5D6E-409C-BE32-E72D297353CC}">
              <c16:uniqueId val="{00000002-BEAD-47B6-B387-37046DBD7F12}"/>
            </c:ext>
          </c:extLst>
        </c:ser>
        <c:ser>
          <c:idx val="3"/>
          <c:order val="3"/>
          <c:tx>
            <c:strRef>
              <c:f>Sheet1!$E$1</c:f>
              <c:strCache>
                <c:ptCount val="1"/>
                <c:pt idx="0">
                  <c:v>Не мога да преценя</c:v>
                </c:pt>
              </c:strCache>
            </c:strRef>
          </c:tx>
          <c:spPr>
            <a:solidFill>
              <a:schemeClr val="bg1">
                <a:lumMod val="75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Sheet1!$E$2:$E$3</c:f>
              <c:numCache>
                <c:formatCode>General</c:formatCode>
                <c:ptCount val="2"/>
                <c:pt idx="0" formatCode="0.0">
                  <c:v>31</c:v>
                </c:pt>
                <c:pt idx="1">
                  <c:v>13.5</c:v>
                </c:pt>
              </c:numCache>
            </c:numRef>
          </c:val>
          <c:extLst>
            <c:ext xmlns:c16="http://schemas.microsoft.com/office/drawing/2014/chart" uri="{C3380CC4-5D6E-409C-BE32-E72D297353CC}">
              <c16:uniqueId val="{00000003-BEAD-47B6-B387-37046DBD7F12}"/>
            </c:ext>
          </c:extLst>
        </c:ser>
        <c:dLbls>
          <c:showLegendKey val="0"/>
          <c:showVal val="0"/>
          <c:showCatName val="0"/>
          <c:showSerName val="0"/>
          <c:showPercent val="0"/>
          <c:showBubbleSize val="0"/>
        </c:dLbls>
        <c:gapWidth val="70"/>
        <c:overlap val="100"/>
        <c:axId val="880839839"/>
        <c:axId val="880836095"/>
      </c:barChart>
      <c:catAx>
        <c:axId val="88083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36095"/>
        <c:crosses val="autoZero"/>
        <c:auto val="1"/>
        <c:lblAlgn val="ctr"/>
        <c:lblOffset val="100"/>
        <c:noMultiLvlLbl val="0"/>
      </c:catAx>
      <c:valAx>
        <c:axId val="880836095"/>
        <c:scaling>
          <c:orientation val="minMax"/>
        </c:scaling>
        <c:delete val="1"/>
        <c:axPos val="b"/>
        <c:numFmt formatCode="0%" sourceLinked="1"/>
        <c:majorTickMark val="none"/>
        <c:minorTickMark val="none"/>
        <c:tickLblPos val="nextTo"/>
        <c:crossAx val="88083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Как най-общо </a:t>
            </a:r>
            <a:r>
              <a:rPr lang="bg-BG" sz="1600" noProof="0" dirty="0">
                <a:solidFill>
                  <a:schemeClr val="tx1"/>
                </a:solidFill>
              </a:rPr>
              <a:t>бихте определили периода </a:t>
            </a:r>
            <a:r>
              <a:rPr lang="bg-BG" sz="1600" b="0" i="0" u="none" strike="noStrike" baseline="0" noProof="0" dirty="0">
                <a:solidFill>
                  <a:schemeClr val="tx1"/>
                </a:solidFill>
                <a:effectLst/>
              </a:rPr>
              <a:t>от 1944г. до 1989г. </a:t>
            </a:r>
            <a:r>
              <a:rPr lang="bg-BG" sz="1600" noProof="0" dirty="0">
                <a:solidFill>
                  <a:schemeClr val="tx1"/>
                </a:solidFill>
              </a:rPr>
              <a:t>за България</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По-скоро успешен за България</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Sheet1!$B$2:$B$4</c:f>
              <c:numCache>
                <c:formatCode>General</c:formatCode>
                <c:ptCount val="3"/>
                <c:pt idx="0">
                  <c:v>28.299999999999997</c:v>
                </c:pt>
                <c:pt idx="1">
                  <c:v>20.7</c:v>
                </c:pt>
                <c:pt idx="2">
                  <c:v>43.8</c:v>
                </c:pt>
              </c:numCache>
            </c:numRef>
          </c:val>
          <c:extLst>
            <c:ext xmlns:c16="http://schemas.microsoft.com/office/drawing/2014/chart" uri="{C3380CC4-5D6E-409C-BE32-E72D297353CC}">
              <c16:uniqueId val="{00000000-BEAD-47B6-B387-37046DBD7F12}"/>
            </c:ext>
          </c:extLst>
        </c:ser>
        <c:ser>
          <c:idx val="1"/>
          <c:order val="1"/>
          <c:tx>
            <c:strRef>
              <c:f>Sheet1!$C$1</c:f>
              <c:strCache>
                <c:ptCount val="1"/>
                <c:pt idx="0">
                  <c:v>Нито успешен, нито неуспешен</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Sheet1!$C$2:$C$4</c:f>
              <c:numCache>
                <c:formatCode>General</c:formatCode>
                <c:ptCount val="3"/>
                <c:pt idx="0">
                  <c:v>18.099999999999998</c:v>
                </c:pt>
                <c:pt idx="1">
                  <c:v>19.600000000000001</c:v>
                </c:pt>
                <c:pt idx="2">
                  <c:v>18.600000000000001</c:v>
                </c:pt>
              </c:numCache>
            </c:numRef>
          </c:val>
          <c:extLst>
            <c:ext xmlns:c16="http://schemas.microsoft.com/office/drawing/2014/chart" uri="{C3380CC4-5D6E-409C-BE32-E72D297353CC}">
              <c16:uniqueId val="{00000001-BEAD-47B6-B387-37046DBD7F12}"/>
            </c:ext>
          </c:extLst>
        </c:ser>
        <c:ser>
          <c:idx val="2"/>
          <c:order val="2"/>
          <c:tx>
            <c:strRef>
              <c:f>Sheet1!$D$1</c:f>
              <c:strCache>
                <c:ptCount val="1"/>
                <c:pt idx="0">
                  <c:v>По-скоро неуспешен за България</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Sheet1!$D$2:$D$4</c:f>
              <c:numCache>
                <c:formatCode>General</c:formatCode>
                <c:ptCount val="3"/>
                <c:pt idx="0">
                  <c:v>25.7</c:v>
                </c:pt>
                <c:pt idx="1">
                  <c:v>14.099999999999998</c:v>
                </c:pt>
                <c:pt idx="2">
                  <c:v>24.099999999999998</c:v>
                </c:pt>
              </c:numCache>
            </c:numRef>
          </c:val>
          <c:extLst>
            <c:ext xmlns:c16="http://schemas.microsoft.com/office/drawing/2014/chart" uri="{C3380CC4-5D6E-409C-BE32-E72D297353CC}">
              <c16:uniqueId val="{00000002-BEAD-47B6-B387-37046DBD7F12}"/>
            </c:ext>
          </c:extLst>
        </c:ser>
        <c:ser>
          <c:idx val="3"/>
          <c:order val="3"/>
          <c:tx>
            <c:strRef>
              <c:f>Sheet1!$E$1</c:f>
              <c:strCache>
                <c:ptCount val="1"/>
                <c:pt idx="0">
                  <c:v>Не мога да преценя</c:v>
                </c:pt>
              </c:strCache>
            </c:strRef>
          </c:tx>
          <c:spPr>
            <a:solidFill>
              <a:schemeClr val="bg1">
                <a:lumMod val="75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Sheet1!$E$2:$E$4</c:f>
              <c:numCache>
                <c:formatCode>General</c:formatCode>
                <c:ptCount val="3"/>
                <c:pt idx="0">
                  <c:v>27.900000000000002</c:v>
                </c:pt>
                <c:pt idx="1">
                  <c:v>45.7</c:v>
                </c:pt>
                <c:pt idx="2">
                  <c:v>13.5</c:v>
                </c:pt>
              </c:numCache>
            </c:numRef>
          </c:val>
          <c:extLst>
            <c:ext xmlns:c16="http://schemas.microsoft.com/office/drawing/2014/chart" uri="{C3380CC4-5D6E-409C-BE32-E72D297353CC}">
              <c16:uniqueId val="{00000003-BEAD-47B6-B387-37046DBD7F12}"/>
            </c:ext>
          </c:extLst>
        </c:ser>
        <c:dLbls>
          <c:showLegendKey val="0"/>
          <c:showVal val="0"/>
          <c:showCatName val="0"/>
          <c:showSerName val="0"/>
          <c:showPercent val="0"/>
          <c:showBubbleSize val="0"/>
        </c:dLbls>
        <c:gapWidth val="70"/>
        <c:overlap val="100"/>
        <c:axId val="880839839"/>
        <c:axId val="880836095"/>
      </c:barChart>
      <c:catAx>
        <c:axId val="88083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36095"/>
        <c:crosses val="autoZero"/>
        <c:auto val="1"/>
        <c:lblAlgn val="ctr"/>
        <c:lblOffset val="100"/>
        <c:noMultiLvlLbl val="0"/>
      </c:catAx>
      <c:valAx>
        <c:axId val="880836095"/>
        <c:scaling>
          <c:orientation val="minMax"/>
        </c:scaling>
        <c:delete val="1"/>
        <c:axPos val="b"/>
        <c:numFmt formatCode="0%" sourceLinked="1"/>
        <c:majorTickMark val="none"/>
        <c:minorTickMark val="none"/>
        <c:tickLblPos val="nextTo"/>
        <c:crossAx val="88083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b="0" i="0" baseline="0" dirty="0">
                <a:solidFill>
                  <a:schemeClr val="tx1"/>
                </a:solidFill>
                <a:effectLst/>
              </a:rPr>
              <a:t>Как най-общо </a:t>
            </a:r>
            <a:r>
              <a:rPr lang="bg-BG" sz="1600" b="0" i="0" baseline="0" noProof="0" dirty="0">
                <a:solidFill>
                  <a:schemeClr val="tx1"/>
                </a:solidFill>
                <a:effectLst/>
              </a:rPr>
              <a:t>бихте определили периода на прехода към демокрация за България</a:t>
            </a:r>
            <a:r>
              <a:rPr lang="ru-RU" sz="1600" b="0" i="0" baseline="0" dirty="0">
                <a:solidFill>
                  <a:schemeClr val="tx1"/>
                </a:solidFill>
                <a:effectLst/>
              </a:rPr>
              <a:t>?</a:t>
            </a:r>
            <a:endParaRPr lang="bg-BG"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По-скоро успешен за България</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Sheet1!$B$2:$B$3</c:f>
              <c:numCache>
                <c:formatCode>General</c:formatCode>
                <c:ptCount val="2"/>
                <c:pt idx="0" formatCode="0.0">
                  <c:v>10</c:v>
                </c:pt>
                <c:pt idx="1">
                  <c:v>19.399999999999999</c:v>
                </c:pt>
              </c:numCache>
            </c:numRef>
          </c:val>
          <c:extLst>
            <c:ext xmlns:c16="http://schemas.microsoft.com/office/drawing/2014/chart" uri="{C3380CC4-5D6E-409C-BE32-E72D297353CC}">
              <c16:uniqueId val="{00000000-BEAD-47B6-B387-37046DBD7F12}"/>
            </c:ext>
          </c:extLst>
        </c:ser>
        <c:ser>
          <c:idx val="1"/>
          <c:order val="1"/>
          <c:tx>
            <c:strRef>
              <c:f>Sheet1!$C$1</c:f>
              <c:strCache>
                <c:ptCount val="1"/>
                <c:pt idx="0">
                  <c:v>Нито успешен, нито неуспешен</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Sheet1!$C$2:$C$3</c:f>
              <c:numCache>
                <c:formatCode>General</c:formatCode>
                <c:ptCount val="2"/>
                <c:pt idx="0" formatCode="0.0">
                  <c:v>21</c:v>
                </c:pt>
                <c:pt idx="1">
                  <c:v>32.700000000000003</c:v>
                </c:pt>
              </c:numCache>
            </c:numRef>
          </c:val>
          <c:extLst>
            <c:ext xmlns:c16="http://schemas.microsoft.com/office/drawing/2014/chart" uri="{C3380CC4-5D6E-409C-BE32-E72D297353CC}">
              <c16:uniqueId val="{00000001-BEAD-47B6-B387-37046DBD7F12}"/>
            </c:ext>
          </c:extLst>
        </c:ser>
        <c:ser>
          <c:idx val="2"/>
          <c:order val="2"/>
          <c:tx>
            <c:strRef>
              <c:f>Sheet1!$D$1</c:f>
              <c:strCache>
                <c:ptCount val="1"/>
                <c:pt idx="0">
                  <c:v>По-скоро неуспешен за България</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Sheet1!$D$2:$D$3</c:f>
              <c:numCache>
                <c:formatCode>General</c:formatCode>
                <c:ptCount val="2"/>
                <c:pt idx="0" formatCode="0.0">
                  <c:v>50</c:v>
                </c:pt>
                <c:pt idx="1">
                  <c:v>41.1</c:v>
                </c:pt>
              </c:numCache>
            </c:numRef>
          </c:val>
          <c:extLst>
            <c:ext xmlns:c16="http://schemas.microsoft.com/office/drawing/2014/chart" uri="{C3380CC4-5D6E-409C-BE32-E72D297353CC}">
              <c16:uniqueId val="{00000002-BEAD-47B6-B387-37046DBD7F12}"/>
            </c:ext>
          </c:extLst>
        </c:ser>
        <c:ser>
          <c:idx val="3"/>
          <c:order val="3"/>
          <c:tx>
            <c:strRef>
              <c:f>Sheet1!$E$1</c:f>
              <c:strCache>
                <c:ptCount val="1"/>
                <c:pt idx="0">
                  <c:v>Не мога да преценя</c:v>
                </c:pt>
              </c:strCache>
            </c:strRef>
          </c:tx>
          <c:spPr>
            <a:solidFill>
              <a:schemeClr val="bg1">
                <a:lumMod val="75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Sheet1!$E$2:$E$3</c:f>
              <c:numCache>
                <c:formatCode>General</c:formatCode>
                <c:ptCount val="2"/>
                <c:pt idx="0" formatCode="0.0">
                  <c:v>19</c:v>
                </c:pt>
                <c:pt idx="1">
                  <c:v>6.8</c:v>
                </c:pt>
              </c:numCache>
            </c:numRef>
          </c:val>
          <c:extLst>
            <c:ext xmlns:c16="http://schemas.microsoft.com/office/drawing/2014/chart" uri="{C3380CC4-5D6E-409C-BE32-E72D297353CC}">
              <c16:uniqueId val="{00000003-BEAD-47B6-B387-37046DBD7F12}"/>
            </c:ext>
          </c:extLst>
        </c:ser>
        <c:dLbls>
          <c:showLegendKey val="0"/>
          <c:showVal val="0"/>
          <c:showCatName val="0"/>
          <c:showSerName val="0"/>
          <c:showPercent val="0"/>
          <c:showBubbleSize val="0"/>
        </c:dLbls>
        <c:gapWidth val="70"/>
        <c:overlap val="100"/>
        <c:axId val="880839839"/>
        <c:axId val="880836095"/>
      </c:barChart>
      <c:catAx>
        <c:axId val="88083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36095"/>
        <c:crosses val="autoZero"/>
        <c:auto val="1"/>
        <c:lblAlgn val="ctr"/>
        <c:lblOffset val="100"/>
        <c:noMultiLvlLbl val="0"/>
      </c:catAx>
      <c:valAx>
        <c:axId val="880836095"/>
        <c:scaling>
          <c:orientation val="minMax"/>
        </c:scaling>
        <c:delete val="1"/>
        <c:axPos val="b"/>
        <c:numFmt formatCode="0%" sourceLinked="1"/>
        <c:majorTickMark val="none"/>
        <c:minorTickMark val="none"/>
        <c:tickLblPos val="nextTo"/>
        <c:crossAx val="88083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b="0" i="0" baseline="0" dirty="0">
                <a:solidFill>
                  <a:schemeClr val="tx1"/>
                </a:solidFill>
                <a:effectLst/>
              </a:rPr>
              <a:t>Как най-общо </a:t>
            </a:r>
            <a:r>
              <a:rPr lang="bg-BG" sz="1600" b="0" i="0" baseline="0" noProof="0" dirty="0">
                <a:solidFill>
                  <a:schemeClr val="tx1"/>
                </a:solidFill>
                <a:effectLst/>
              </a:rPr>
              <a:t>бихте определили периода на прехода към демокрация за България</a:t>
            </a:r>
            <a:r>
              <a:rPr lang="ru-RU" sz="1600" b="0" i="0" baseline="0" dirty="0">
                <a:solidFill>
                  <a:schemeClr val="tx1"/>
                </a:solidFill>
                <a:effectLst/>
              </a:rPr>
              <a:t>?</a:t>
            </a:r>
            <a:endParaRPr lang="bg-BG"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По-скоро успешен за България</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Sheet1!$B$2:$B$4</c:f>
              <c:numCache>
                <c:formatCode>0.0</c:formatCode>
                <c:ptCount val="3"/>
                <c:pt idx="0" formatCode="General">
                  <c:v>19.899999999999999</c:v>
                </c:pt>
                <c:pt idx="1">
                  <c:v>13</c:v>
                </c:pt>
                <c:pt idx="2" formatCode="General">
                  <c:v>19.399999999999999</c:v>
                </c:pt>
              </c:numCache>
            </c:numRef>
          </c:val>
          <c:extLst>
            <c:ext xmlns:c16="http://schemas.microsoft.com/office/drawing/2014/chart" uri="{C3380CC4-5D6E-409C-BE32-E72D297353CC}">
              <c16:uniqueId val="{00000000-BEAD-47B6-B387-37046DBD7F12}"/>
            </c:ext>
          </c:extLst>
        </c:ser>
        <c:ser>
          <c:idx val="1"/>
          <c:order val="1"/>
          <c:tx>
            <c:strRef>
              <c:f>Sheet1!$C$1</c:f>
              <c:strCache>
                <c:ptCount val="1"/>
                <c:pt idx="0">
                  <c:v>Нито успешен, нито неуспешен</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Sheet1!$C$2:$C$4</c:f>
              <c:numCache>
                <c:formatCode>General</c:formatCode>
                <c:ptCount val="3"/>
                <c:pt idx="0">
                  <c:v>38.1</c:v>
                </c:pt>
                <c:pt idx="1">
                  <c:v>33.700000000000003</c:v>
                </c:pt>
                <c:pt idx="2">
                  <c:v>32.700000000000003</c:v>
                </c:pt>
              </c:numCache>
            </c:numRef>
          </c:val>
          <c:extLst>
            <c:ext xmlns:c16="http://schemas.microsoft.com/office/drawing/2014/chart" uri="{C3380CC4-5D6E-409C-BE32-E72D297353CC}">
              <c16:uniqueId val="{00000001-BEAD-47B6-B387-37046DBD7F12}"/>
            </c:ext>
          </c:extLst>
        </c:ser>
        <c:ser>
          <c:idx val="2"/>
          <c:order val="2"/>
          <c:tx>
            <c:strRef>
              <c:f>Sheet1!$D$1</c:f>
              <c:strCache>
                <c:ptCount val="1"/>
                <c:pt idx="0">
                  <c:v>По-скоро неуспешен за България</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Sheet1!$D$2:$D$4</c:f>
              <c:numCache>
                <c:formatCode>General</c:formatCode>
                <c:ptCount val="3"/>
                <c:pt idx="0">
                  <c:v>32.299999999999997</c:v>
                </c:pt>
                <c:pt idx="1">
                  <c:v>23.4</c:v>
                </c:pt>
                <c:pt idx="2">
                  <c:v>41.1</c:v>
                </c:pt>
              </c:numCache>
            </c:numRef>
          </c:val>
          <c:extLst>
            <c:ext xmlns:c16="http://schemas.microsoft.com/office/drawing/2014/chart" uri="{C3380CC4-5D6E-409C-BE32-E72D297353CC}">
              <c16:uniqueId val="{00000002-BEAD-47B6-B387-37046DBD7F12}"/>
            </c:ext>
          </c:extLst>
        </c:ser>
        <c:ser>
          <c:idx val="3"/>
          <c:order val="3"/>
          <c:tx>
            <c:strRef>
              <c:f>Sheet1!$E$1</c:f>
              <c:strCache>
                <c:ptCount val="1"/>
                <c:pt idx="0">
                  <c:v>Не мога да преценя</c:v>
                </c:pt>
              </c:strCache>
            </c:strRef>
          </c:tx>
          <c:spPr>
            <a:solidFill>
              <a:schemeClr val="bg1">
                <a:lumMod val="75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25-40г.</c:v>
                </c:pt>
                <c:pt idx="1">
                  <c:v>16-24г.</c:v>
                </c:pt>
                <c:pt idx="2">
                  <c:v>Общо за пълнолетното население</c:v>
                </c:pt>
              </c:strCache>
            </c:strRef>
          </c:cat>
          <c:val>
            <c:numRef>
              <c:f>Sheet1!$E$2:$E$4</c:f>
              <c:numCache>
                <c:formatCode>General</c:formatCode>
                <c:ptCount val="3"/>
                <c:pt idx="0">
                  <c:v>9.6999999999999993</c:v>
                </c:pt>
                <c:pt idx="1">
                  <c:v>29.9</c:v>
                </c:pt>
                <c:pt idx="2">
                  <c:v>6.8</c:v>
                </c:pt>
              </c:numCache>
            </c:numRef>
          </c:val>
          <c:extLst>
            <c:ext xmlns:c16="http://schemas.microsoft.com/office/drawing/2014/chart" uri="{C3380CC4-5D6E-409C-BE32-E72D297353CC}">
              <c16:uniqueId val="{00000003-BEAD-47B6-B387-37046DBD7F12}"/>
            </c:ext>
          </c:extLst>
        </c:ser>
        <c:dLbls>
          <c:showLegendKey val="0"/>
          <c:showVal val="0"/>
          <c:showCatName val="0"/>
          <c:showSerName val="0"/>
          <c:showPercent val="0"/>
          <c:showBubbleSize val="0"/>
        </c:dLbls>
        <c:gapWidth val="70"/>
        <c:overlap val="100"/>
        <c:axId val="880839839"/>
        <c:axId val="880836095"/>
      </c:barChart>
      <c:catAx>
        <c:axId val="88083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36095"/>
        <c:crosses val="autoZero"/>
        <c:auto val="1"/>
        <c:lblAlgn val="ctr"/>
        <c:lblOffset val="100"/>
        <c:noMultiLvlLbl val="0"/>
      </c:catAx>
      <c:valAx>
        <c:axId val="880836095"/>
        <c:scaling>
          <c:orientation val="minMax"/>
        </c:scaling>
        <c:delete val="1"/>
        <c:axPos val="b"/>
        <c:numFmt formatCode="0%" sourceLinked="1"/>
        <c:majorTickMark val="none"/>
        <c:minorTickMark val="none"/>
        <c:tickLblPos val="nextTo"/>
        <c:crossAx val="88083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С кои от </a:t>
            </a:r>
            <a:r>
              <a:rPr lang="bg-BG" sz="1600" noProof="0" dirty="0">
                <a:solidFill>
                  <a:schemeClr val="tx1"/>
                </a:solidFill>
              </a:rPr>
              <a:t>следните свързвате в най-голяма степен периода на комунизма в България</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17978905144014201"/>
          <c:w val="0.54797177528065155"/>
          <c:h val="0.79442970014581071"/>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Pt>
            <c:idx val="5"/>
            <c:invertIfNegative val="0"/>
            <c:bubble3D val="0"/>
            <c:spPr>
              <a:solidFill>
                <a:schemeClr val="accent2"/>
              </a:solidFill>
              <a:ln>
                <a:noFill/>
              </a:ln>
              <a:effectLst>
                <a:softEdge rad="25400"/>
              </a:effectLst>
            </c:spPr>
            <c:extLst>
              <c:ext xmlns:c16="http://schemas.microsoft.com/office/drawing/2014/chart" uri="{C3380CC4-5D6E-409C-BE32-E72D297353CC}">
                <c16:uniqueId val="{00000000-8B96-4F6F-8157-240A17A5A43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мога да определя, не знам</c:v>
                </c:pt>
                <c:pt idx="1">
                  <c:v>С масовата пропаганда</c:v>
                </c:pt>
                <c:pt idx="2">
                  <c:v>С репресии, доносничество, преследване на несъгласните с режима</c:v>
                </c:pt>
                <c:pt idx="3">
                  <c:v>С успехи в развитието на страната - икономика, наука, селско стопанство, здравеопазване, образование</c:v>
                </c:pt>
                <c:pt idx="4">
                  <c:v>Със спокойствие, сигурност, работа за всички, макар и с ниско заплащане</c:v>
                </c:pt>
                <c:pt idx="5">
                  <c:v>С липсата на свобода - невъзможността да се пътува в чужбина, забраната за слушане на западна музика и радиостанции, изповядване на собствената религия и носене на желано облекло</c:v>
                </c:pt>
              </c:strCache>
            </c:strRef>
          </c:cat>
          <c:val>
            <c:numRef>
              <c:f>Sheet1!$B$2:$B$7</c:f>
              <c:numCache>
                <c:formatCode>0.0</c:formatCode>
                <c:ptCount val="6"/>
                <c:pt idx="0">
                  <c:v>7.1</c:v>
                </c:pt>
                <c:pt idx="1">
                  <c:v>30</c:v>
                </c:pt>
                <c:pt idx="2">
                  <c:v>44.800000000000004</c:v>
                </c:pt>
                <c:pt idx="3">
                  <c:v>45.4</c:v>
                </c:pt>
                <c:pt idx="4">
                  <c:v>52.400000000000006</c:v>
                </c:pt>
                <c:pt idx="5">
                  <c:v>67.300000000000011</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Sheet1!$A$2:$A$7</c:f>
              <c:strCache>
                <c:ptCount val="6"/>
                <c:pt idx="0">
                  <c:v>Не мога да определя, не знам</c:v>
                </c:pt>
                <c:pt idx="1">
                  <c:v>С масовата пропаганда</c:v>
                </c:pt>
                <c:pt idx="2">
                  <c:v>С репресии, доносничество, преследване на несъгласните с режима</c:v>
                </c:pt>
                <c:pt idx="3">
                  <c:v>С успехи в развитието на страната - икономика, наука, селско стопанство, здравеопазване, образование</c:v>
                </c:pt>
                <c:pt idx="4">
                  <c:v>Със спокойствие, сигурност, работа за всички, макар и с ниско заплащане</c:v>
                </c:pt>
                <c:pt idx="5">
                  <c:v>С липсата на свобода - невъзможността да се пътува в чужбина, забраната за слушане на западна музика и радиостанции, изповядване на собствената религия и носене на желано облекло</c:v>
                </c:pt>
              </c:strCache>
            </c:strRef>
          </c:cat>
          <c:val>
            <c:numRef>
              <c:f>Sheet1!$C$2:$C$7</c:f>
              <c:numCache>
                <c:formatCode>General</c:formatCode>
                <c:ptCount val="6"/>
                <c:pt idx="0">
                  <c:v>92.9</c:v>
                </c:pt>
                <c:pt idx="1">
                  <c:v>70</c:v>
                </c:pt>
                <c:pt idx="2">
                  <c:v>55.199999999999996</c:v>
                </c:pt>
                <c:pt idx="3">
                  <c:v>54.6</c:v>
                </c:pt>
                <c:pt idx="4">
                  <c:v>47.599999999999994</c:v>
                </c:pt>
                <c:pt idx="5">
                  <c:v>32.699999999999989</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Pt>
            <c:idx val="5"/>
            <c:invertIfNegative val="0"/>
            <c:bubble3D val="0"/>
            <c:spPr>
              <a:solidFill>
                <a:schemeClr val="accent3">
                  <a:lumMod val="75000"/>
                </a:schemeClr>
              </a:solidFill>
              <a:ln>
                <a:noFill/>
              </a:ln>
              <a:effectLst>
                <a:softEdge rad="25400"/>
              </a:effectLst>
            </c:spPr>
            <c:extLst>
              <c:ext xmlns:c16="http://schemas.microsoft.com/office/drawing/2014/chart" uri="{C3380CC4-5D6E-409C-BE32-E72D297353CC}">
                <c16:uniqueId val="{00000001-8B96-4F6F-8157-240A17A5A43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мога да определя, не знам</c:v>
                </c:pt>
                <c:pt idx="1">
                  <c:v>С масовата пропаганда</c:v>
                </c:pt>
                <c:pt idx="2">
                  <c:v>С репресии, доносничество, преследване на несъгласните с режима</c:v>
                </c:pt>
                <c:pt idx="3">
                  <c:v>С успехи в развитието на страната - икономика, наука, селско стопанство, здравеопазване, образование</c:v>
                </c:pt>
                <c:pt idx="4">
                  <c:v>Със спокойствие, сигурност, работа за всички, макар и с ниско заплащане</c:v>
                </c:pt>
                <c:pt idx="5">
                  <c:v>С липсата на свобода - невъзможността да се пътува в чужбина, забраната за слушане на западна музика и радиостанции, изповядване на собствената религия и носене на желано облекло</c:v>
                </c:pt>
              </c:strCache>
            </c:strRef>
          </c:cat>
          <c:val>
            <c:numRef>
              <c:f>Sheet1!$D$2:$D$7</c:f>
              <c:numCache>
                <c:formatCode>0.0</c:formatCode>
                <c:ptCount val="6"/>
                <c:pt idx="0">
                  <c:v>32.1</c:v>
                </c:pt>
                <c:pt idx="1">
                  <c:v>12</c:v>
                </c:pt>
                <c:pt idx="2">
                  <c:v>24.5</c:v>
                </c:pt>
                <c:pt idx="3">
                  <c:v>30.4</c:v>
                </c:pt>
                <c:pt idx="4">
                  <c:v>27.700000000000003</c:v>
                </c:pt>
                <c:pt idx="5">
                  <c:v>45.1</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Sheet1!$A$2:$A$7</c:f>
              <c:strCache>
                <c:ptCount val="6"/>
                <c:pt idx="0">
                  <c:v>Не мога да определя, не знам</c:v>
                </c:pt>
                <c:pt idx="1">
                  <c:v>С масовата пропаганда</c:v>
                </c:pt>
                <c:pt idx="2">
                  <c:v>С репресии, доносничество, преследване на несъгласните с режима</c:v>
                </c:pt>
                <c:pt idx="3">
                  <c:v>С успехи в развитието на страната - икономика, наука, селско стопанство, здравеопазване, образование</c:v>
                </c:pt>
                <c:pt idx="4">
                  <c:v>Със спокойствие, сигурност, работа за всички, макар и с ниско заплащане</c:v>
                </c:pt>
                <c:pt idx="5">
                  <c:v>С липсата на свобода - невъзможността да се пътува в чужбина, забраната за слушане на западна музика и радиостанции, изповядване на собствената религия и носене на желано облекло</c:v>
                </c:pt>
              </c:strCache>
            </c:strRef>
          </c:cat>
          <c:val>
            <c:numRef>
              <c:f>Sheet1!$E$2:$E$7</c:f>
              <c:numCache>
                <c:formatCode>General</c:formatCode>
                <c:ptCount val="6"/>
                <c:pt idx="0">
                  <c:v>67.900000000000006</c:v>
                </c:pt>
                <c:pt idx="1">
                  <c:v>88</c:v>
                </c:pt>
                <c:pt idx="2">
                  <c:v>75.5</c:v>
                </c:pt>
                <c:pt idx="3">
                  <c:v>69.599999999999994</c:v>
                </c:pt>
                <c:pt idx="4">
                  <c:v>72.3</c:v>
                </c:pt>
                <c:pt idx="5">
                  <c:v>54.9</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Pt>
            <c:idx val="5"/>
            <c:invertIfNegative val="0"/>
            <c:bubble3D val="0"/>
            <c:spPr>
              <a:solidFill>
                <a:srgbClr val="19CD19"/>
              </a:solidFill>
              <a:ln>
                <a:noFill/>
              </a:ln>
              <a:effectLst>
                <a:softEdge rad="25400"/>
              </a:effectLst>
            </c:spPr>
            <c:extLst>
              <c:ext xmlns:c16="http://schemas.microsoft.com/office/drawing/2014/chart" uri="{C3380CC4-5D6E-409C-BE32-E72D297353CC}">
                <c16:uniqueId val="{00000002-8B96-4F6F-8157-240A17A5A43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мога да определя, не знам</c:v>
                </c:pt>
                <c:pt idx="1">
                  <c:v>С масовата пропаганда</c:v>
                </c:pt>
                <c:pt idx="2">
                  <c:v>С репресии, доносничество, преследване на несъгласните с режима</c:v>
                </c:pt>
                <c:pt idx="3">
                  <c:v>С успехи в развитието на страната - икономика, наука, селско стопанство, здравеопазване, образование</c:v>
                </c:pt>
                <c:pt idx="4">
                  <c:v>Със спокойствие, сигурност, работа за всички, макар и с ниско заплащане</c:v>
                </c:pt>
                <c:pt idx="5">
                  <c:v>С липсата на свобода - невъзможността да се пътува в чужбина, забраната за слушане на западна музика и радиостанции, изповядване на собствената религия и носене на желано облекло</c:v>
                </c:pt>
              </c:strCache>
            </c:strRef>
          </c:cat>
          <c:val>
            <c:numRef>
              <c:f>Sheet1!$F$2:$F$7</c:f>
              <c:numCache>
                <c:formatCode>0.0</c:formatCode>
                <c:ptCount val="6"/>
                <c:pt idx="0">
                  <c:v>10.199999999999999</c:v>
                </c:pt>
                <c:pt idx="1">
                  <c:v>27.400000000000002</c:v>
                </c:pt>
                <c:pt idx="2">
                  <c:v>41.6</c:v>
                </c:pt>
                <c:pt idx="3">
                  <c:v>38.1</c:v>
                </c:pt>
                <c:pt idx="4">
                  <c:v>42.5</c:v>
                </c:pt>
                <c:pt idx="5">
                  <c:v>67.300000000000011</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Sheet1!$A$2:$A$7</c:f>
              <c:strCache>
                <c:ptCount val="6"/>
                <c:pt idx="0">
                  <c:v>Не мога да определя, не знам</c:v>
                </c:pt>
                <c:pt idx="1">
                  <c:v>С масовата пропаганда</c:v>
                </c:pt>
                <c:pt idx="2">
                  <c:v>С репресии, доносничество, преследване на несъгласните с режима</c:v>
                </c:pt>
                <c:pt idx="3">
                  <c:v>С успехи в развитието на страната - икономика, наука, селско стопанство, здравеопазване, образование</c:v>
                </c:pt>
                <c:pt idx="4">
                  <c:v>Със спокойствие, сигурност, работа за всички, макар и с ниско заплащане</c:v>
                </c:pt>
                <c:pt idx="5">
                  <c:v>С липсата на свобода - невъзможността да се пътува в чужбина, забраната за слушане на западна музика и радиостанции, изповядване на собствената религия и носене на желано облекло</c:v>
                </c:pt>
              </c:strCache>
            </c:strRef>
          </c:cat>
          <c:val>
            <c:numRef>
              <c:f>Sheet1!$G$2:$G$7</c:f>
              <c:numCache>
                <c:formatCode>General</c:formatCode>
                <c:ptCount val="6"/>
                <c:pt idx="0">
                  <c:v>89.8</c:v>
                </c:pt>
                <c:pt idx="1">
                  <c:v>72.599999999999994</c:v>
                </c:pt>
                <c:pt idx="2">
                  <c:v>58.4</c:v>
                </c:pt>
                <c:pt idx="3">
                  <c:v>61.9</c:v>
                </c:pt>
                <c:pt idx="4">
                  <c:v>57.5</c:v>
                </c:pt>
                <c:pt idx="5">
                  <c:v>32.699999999999989</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С кои от </a:t>
            </a:r>
            <a:r>
              <a:rPr lang="bg-BG" sz="1600" noProof="0" dirty="0">
                <a:solidFill>
                  <a:schemeClr val="tx1"/>
                </a:solidFill>
              </a:rPr>
              <a:t>следните свързвате в най-голяма степен началните години на прехода към демокрация и пазарна икономика в страната</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25713279668228367"/>
          <c:w val="0.54797177528065155"/>
          <c:h val="0.71708595490366911"/>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Pt>
            <c:idx val="5"/>
            <c:invertIfNegative val="0"/>
            <c:bubble3D val="0"/>
            <c:spPr>
              <a:solidFill>
                <a:schemeClr val="accent2"/>
              </a:solidFill>
              <a:ln>
                <a:noFill/>
              </a:ln>
              <a:effectLst>
                <a:softEdge rad="25400"/>
              </a:effectLst>
            </c:spPr>
            <c:extLst>
              <c:ext xmlns:c16="http://schemas.microsoft.com/office/drawing/2014/chart" uri="{C3380CC4-5D6E-409C-BE32-E72D297353CC}">
                <c16:uniqueId val="{00000002-1306-4973-9DCA-C076A8BCAC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мога да определя, не знам</c:v>
                </c:pt>
                <c:pt idx="1">
                  <c:v>С интеграцията ни към Европа и останалите страни от демократичния свят</c:v>
                </c:pt>
                <c:pt idx="2">
                  <c:v>С пазарната инициатива и възможността да развиваш бизнес, с конкуренцията, наличието на стоки и услуги, които преди са ги имали само на запад; с частната собственост и липсата на дефицит</c:v>
                </c:pt>
                <c:pt idx="3">
                  <c:v>С липсата на сигурност, стабилност и предвидимост</c:v>
                </c:pt>
                <c:pt idx="4">
                  <c:v>С корупцията, олигархията, мафията, липсата на справедливост и върховенство на закона</c:v>
                </c:pt>
                <c:pt idx="5">
                  <c:v>Със свободата - свободата да пътуваш, да изразяваш открито мнението си, да изповядваш религията си, да се информираш от най-различни медии, да гласуваш</c:v>
                </c:pt>
              </c:strCache>
            </c:strRef>
          </c:cat>
          <c:val>
            <c:numRef>
              <c:f>Sheet1!$B$2:$B$7</c:f>
              <c:numCache>
                <c:formatCode>General</c:formatCode>
                <c:ptCount val="6"/>
                <c:pt idx="0">
                  <c:v>4.9000000000000004</c:v>
                </c:pt>
                <c:pt idx="1">
                  <c:v>40.200000000000003</c:v>
                </c:pt>
                <c:pt idx="2">
                  <c:v>48.199999999999996</c:v>
                </c:pt>
                <c:pt idx="3">
                  <c:v>48.199999999999996</c:v>
                </c:pt>
                <c:pt idx="4">
                  <c:v>62.5</c:v>
                </c:pt>
                <c:pt idx="5">
                  <c:v>66.5</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Sheet1!$A$2:$A$7</c:f>
              <c:strCache>
                <c:ptCount val="6"/>
                <c:pt idx="0">
                  <c:v>Не мога да определя, не знам</c:v>
                </c:pt>
                <c:pt idx="1">
                  <c:v>С интеграцията ни към Европа и останалите страни от демократичния свят</c:v>
                </c:pt>
                <c:pt idx="2">
                  <c:v>С пазарната инициатива и възможността да развиваш бизнес, с конкуренцията, наличието на стоки и услуги, които преди са ги имали само на запад; с частната собственост и липсата на дефицит</c:v>
                </c:pt>
                <c:pt idx="3">
                  <c:v>С липсата на сигурност, стабилност и предвидимост</c:v>
                </c:pt>
                <c:pt idx="4">
                  <c:v>С корупцията, олигархията, мафията, липсата на справедливост и върховенство на закона</c:v>
                </c:pt>
                <c:pt idx="5">
                  <c:v>Със свободата - свободата да пътуваш, да изразяваш открито мнението си, да изповядваш религията си, да се информираш от най-различни медии, да гласуваш</c:v>
                </c:pt>
              </c:strCache>
            </c:strRef>
          </c:cat>
          <c:val>
            <c:numRef>
              <c:f>Sheet1!$C$2:$C$7</c:f>
              <c:numCache>
                <c:formatCode>General</c:formatCode>
                <c:ptCount val="6"/>
                <c:pt idx="0">
                  <c:v>95.1</c:v>
                </c:pt>
                <c:pt idx="1">
                  <c:v>59.8</c:v>
                </c:pt>
                <c:pt idx="2">
                  <c:v>51.800000000000004</c:v>
                </c:pt>
                <c:pt idx="3">
                  <c:v>51.800000000000004</c:v>
                </c:pt>
                <c:pt idx="4">
                  <c:v>37.5</c:v>
                </c:pt>
                <c:pt idx="5">
                  <c:v>33.5</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Pt>
            <c:idx val="5"/>
            <c:invertIfNegative val="0"/>
            <c:bubble3D val="0"/>
            <c:spPr>
              <a:solidFill>
                <a:schemeClr val="accent3">
                  <a:lumMod val="75000"/>
                </a:schemeClr>
              </a:solidFill>
              <a:ln>
                <a:noFill/>
              </a:ln>
              <a:effectLst>
                <a:softEdge rad="25400"/>
              </a:effectLst>
            </c:spPr>
            <c:extLst>
              <c:ext xmlns:c16="http://schemas.microsoft.com/office/drawing/2014/chart" uri="{C3380CC4-5D6E-409C-BE32-E72D297353CC}">
                <c16:uniqueId val="{00000001-1306-4973-9DCA-C076A8BCAC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мога да определя, не знам</c:v>
                </c:pt>
                <c:pt idx="1">
                  <c:v>С интеграцията ни към Европа и останалите страни от демократичния свят</c:v>
                </c:pt>
                <c:pt idx="2">
                  <c:v>С пазарната инициатива и възможността да развиваш бизнес, с конкуренцията, наличието на стоки и услуги, които преди са ги имали само на запад; с частната собственост и липсата на дефицит</c:v>
                </c:pt>
                <c:pt idx="3">
                  <c:v>С липсата на сигурност, стабилност и предвидимост</c:v>
                </c:pt>
                <c:pt idx="4">
                  <c:v>С корупцията, олигархията, мафията, липсата на справедливост и върховенство на закона</c:v>
                </c:pt>
                <c:pt idx="5">
                  <c:v>Със свободата - свободата да пътуваш, да изразяваш открито мнението си, да изповядваш религията си, да се информираш от най-различни медии, да гласуваш</c:v>
                </c:pt>
              </c:strCache>
            </c:strRef>
          </c:cat>
          <c:val>
            <c:numRef>
              <c:f>Sheet1!$D$2:$D$7</c:f>
              <c:numCache>
                <c:formatCode>General</c:formatCode>
                <c:ptCount val="6"/>
                <c:pt idx="0">
                  <c:v>24.5</c:v>
                </c:pt>
                <c:pt idx="1">
                  <c:v>26.1</c:v>
                </c:pt>
                <c:pt idx="2">
                  <c:v>27.700000000000003</c:v>
                </c:pt>
                <c:pt idx="3">
                  <c:v>23.400000000000002</c:v>
                </c:pt>
                <c:pt idx="4">
                  <c:v>31.5</c:v>
                </c:pt>
                <c:pt idx="5">
                  <c:v>48.9</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Sheet1!$A$2:$A$7</c:f>
              <c:strCache>
                <c:ptCount val="6"/>
                <c:pt idx="0">
                  <c:v>Не мога да определя, не знам</c:v>
                </c:pt>
                <c:pt idx="1">
                  <c:v>С интеграцията ни към Европа и останалите страни от демократичния свят</c:v>
                </c:pt>
                <c:pt idx="2">
                  <c:v>С пазарната инициатива и възможността да развиваш бизнес, с конкуренцията, наличието на стоки и услуги, които преди са ги имали само на запад; с частната собственост и липсата на дефицит</c:v>
                </c:pt>
                <c:pt idx="3">
                  <c:v>С липсата на сигурност, стабилност и предвидимост</c:v>
                </c:pt>
                <c:pt idx="4">
                  <c:v>С корупцията, олигархията, мафията, липсата на справедливост и върховенство на закона</c:v>
                </c:pt>
                <c:pt idx="5">
                  <c:v>Със свободата - свободата да пътуваш, да изразяваш открито мнението си, да изповядваш религията си, да се информираш от най-различни медии, да гласуваш</c:v>
                </c:pt>
              </c:strCache>
            </c:strRef>
          </c:cat>
          <c:val>
            <c:numRef>
              <c:f>Sheet1!$E$2:$E$7</c:f>
              <c:numCache>
                <c:formatCode>General</c:formatCode>
                <c:ptCount val="6"/>
                <c:pt idx="0">
                  <c:v>75.5</c:v>
                </c:pt>
                <c:pt idx="1">
                  <c:v>73.900000000000006</c:v>
                </c:pt>
                <c:pt idx="2">
                  <c:v>72.3</c:v>
                </c:pt>
                <c:pt idx="3">
                  <c:v>76.599999999999994</c:v>
                </c:pt>
                <c:pt idx="4">
                  <c:v>68.5</c:v>
                </c:pt>
                <c:pt idx="5">
                  <c:v>51.1</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Pt>
            <c:idx val="5"/>
            <c:invertIfNegative val="0"/>
            <c:bubble3D val="0"/>
            <c:spPr>
              <a:solidFill>
                <a:srgbClr val="19CD19"/>
              </a:solidFill>
              <a:ln>
                <a:noFill/>
              </a:ln>
              <a:effectLst>
                <a:softEdge rad="25400"/>
              </a:effectLst>
            </c:spPr>
            <c:extLst>
              <c:ext xmlns:c16="http://schemas.microsoft.com/office/drawing/2014/chart" uri="{C3380CC4-5D6E-409C-BE32-E72D297353CC}">
                <c16:uniqueId val="{00000000-1306-4973-9DCA-C076A8BCAC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мога да определя, не знам</c:v>
                </c:pt>
                <c:pt idx="1">
                  <c:v>С интеграцията ни към Европа и останалите страни от демократичния свят</c:v>
                </c:pt>
                <c:pt idx="2">
                  <c:v>С пазарната инициатива и възможността да развиваш бизнес, с конкуренцията, наличието на стоки и услуги, които преди са ги имали само на запад; с частната собственост и липсата на дефицит</c:v>
                </c:pt>
                <c:pt idx="3">
                  <c:v>С липсата на сигурност, стабилност и предвидимост</c:v>
                </c:pt>
                <c:pt idx="4">
                  <c:v>С корупцията, олигархията, мафията, липсата на справедливост и върховенство на закона</c:v>
                </c:pt>
                <c:pt idx="5">
                  <c:v>Със свободата - свободата да пътуваш, да изразяваш открито мнението си, да изповядваш религията си, да се информираш от най-различни медии, да гласуваш</c:v>
                </c:pt>
              </c:strCache>
            </c:strRef>
          </c:cat>
          <c:val>
            <c:numRef>
              <c:f>Sheet1!$F$2:$F$7</c:f>
              <c:numCache>
                <c:formatCode>General</c:formatCode>
                <c:ptCount val="6"/>
                <c:pt idx="0">
                  <c:v>6.6000000000000005</c:v>
                </c:pt>
                <c:pt idx="1">
                  <c:v>38.9</c:v>
                </c:pt>
                <c:pt idx="2">
                  <c:v>49.1</c:v>
                </c:pt>
                <c:pt idx="3">
                  <c:v>44.2</c:v>
                </c:pt>
                <c:pt idx="4">
                  <c:v>53.5</c:v>
                </c:pt>
                <c:pt idx="5">
                  <c:v>66.400000000000006</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Sheet1!$A$2:$A$7</c:f>
              <c:strCache>
                <c:ptCount val="6"/>
                <c:pt idx="0">
                  <c:v>Не мога да определя, не знам</c:v>
                </c:pt>
                <c:pt idx="1">
                  <c:v>С интеграцията ни към Европа и останалите страни от демократичния свят</c:v>
                </c:pt>
                <c:pt idx="2">
                  <c:v>С пазарната инициатива и възможността да развиваш бизнес, с конкуренцията, наличието на стоки и услуги, които преди са ги имали само на запад; с частната собственост и липсата на дефицит</c:v>
                </c:pt>
                <c:pt idx="3">
                  <c:v>С липсата на сигурност, стабилност и предвидимост</c:v>
                </c:pt>
                <c:pt idx="4">
                  <c:v>С корупцията, олигархията, мафията, липсата на справедливост и върховенство на закона</c:v>
                </c:pt>
                <c:pt idx="5">
                  <c:v>Със свободата - свободата да пътуваш, да изразяваш открито мнението си, да изповядваш религията си, да се информираш от най-различни медии, да гласуваш</c:v>
                </c:pt>
              </c:strCache>
            </c:strRef>
          </c:cat>
          <c:val>
            <c:numRef>
              <c:f>Sheet1!$G$2:$G$7</c:f>
              <c:numCache>
                <c:formatCode>General</c:formatCode>
                <c:ptCount val="6"/>
                <c:pt idx="0">
                  <c:v>93.4</c:v>
                </c:pt>
                <c:pt idx="1">
                  <c:v>61.1</c:v>
                </c:pt>
                <c:pt idx="2">
                  <c:v>50.9</c:v>
                </c:pt>
                <c:pt idx="3">
                  <c:v>55.8</c:v>
                </c:pt>
                <c:pt idx="4">
                  <c:v>46.5</c:v>
                </c:pt>
                <c:pt idx="5">
                  <c:v>33.599999999999994</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Вие лично </a:t>
            </a:r>
            <a:r>
              <a:rPr lang="bg-BG" sz="1600" noProof="0" dirty="0">
                <a:solidFill>
                  <a:schemeClr val="tx1"/>
                </a:solidFill>
              </a:rPr>
              <a:t>доколко се смятате за запознат с този период</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3121398858357"/>
          <c:y val="0.10336110099476029"/>
          <c:w val="0.86033396582764721"/>
          <c:h val="0.82769391864014208"/>
        </c:manualLayout>
      </c:layout>
      <c:barChart>
        <c:barDir val="col"/>
        <c:grouping val="percentStacked"/>
        <c:varyColors val="0"/>
        <c:ser>
          <c:idx val="0"/>
          <c:order val="0"/>
          <c:tx>
            <c:strRef>
              <c:f>Sheet1!$B$1</c:f>
              <c:strCache>
                <c:ptCount val="1"/>
                <c:pt idx="0">
                  <c:v>Почти не съм запознат</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Sheet1!$B$2:$B$4</c:f>
              <c:numCache>
                <c:formatCode>General</c:formatCode>
                <c:ptCount val="3"/>
                <c:pt idx="0">
                  <c:v>12.2</c:v>
                </c:pt>
                <c:pt idx="1">
                  <c:v>52.2</c:v>
                </c:pt>
                <c:pt idx="2">
                  <c:v>25.2</c:v>
                </c:pt>
              </c:numCache>
            </c:numRef>
          </c:val>
          <c:extLst>
            <c:ext xmlns:c16="http://schemas.microsoft.com/office/drawing/2014/chart" uri="{C3380CC4-5D6E-409C-BE32-E72D297353CC}">
              <c16:uniqueId val="{00000000-15A1-4208-9DCA-92D1017FF870}"/>
            </c:ext>
          </c:extLst>
        </c:ser>
        <c:ser>
          <c:idx val="1"/>
          <c:order val="1"/>
          <c:tx>
            <c:strRef>
              <c:f>Sheet1!$C$1</c:f>
              <c:strCache>
                <c:ptCount val="1"/>
                <c:pt idx="0">
                  <c:v>По-скоро в малка степен</c:v>
                </c:pt>
              </c:strCache>
            </c:strRef>
          </c:tx>
          <c:spPr>
            <a:solidFill>
              <a:schemeClr val="accent4">
                <a:lumMod val="60000"/>
                <a:lumOff val="40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Sheet1!$C$2:$C$4</c:f>
              <c:numCache>
                <c:formatCode>General</c:formatCode>
                <c:ptCount val="3"/>
                <c:pt idx="0">
                  <c:v>22.7</c:v>
                </c:pt>
                <c:pt idx="1">
                  <c:v>36.4</c:v>
                </c:pt>
                <c:pt idx="2" formatCode="0.0">
                  <c:v>46</c:v>
                </c:pt>
              </c:numCache>
            </c:numRef>
          </c:val>
          <c:extLst>
            <c:ext xmlns:c16="http://schemas.microsoft.com/office/drawing/2014/chart" uri="{C3380CC4-5D6E-409C-BE32-E72D297353CC}">
              <c16:uniqueId val="{00000001-15A1-4208-9DCA-92D1017FF870}"/>
            </c:ext>
          </c:extLst>
        </c:ser>
        <c:ser>
          <c:idx val="2"/>
          <c:order val="2"/>
          <c:tx>
            <c:strRef>
              <c:f>Sheet1!$D$1</c:f>
              <c:strCache>
                <c:ptCount val="1"/>
                <c:pt idx="0">
                  <c:v>По-скоро в голяма степен</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Sheet1!$D$2:$D$4</c:f>
              <c:numCache>
                <c:formatCode>General</c:formatCode>
                <c:ptCount val="3"/>
                <c:pt idx="0">
                  <c:v>29.2</c:v>
                </c:pt>
                <c:pt idx="1">
                  <c:v>8.1999999999999993</c:v>
                </c:pt>
                <c:pt idx="2">
                  <c:v>19.899999999999999</c:v>
                </c:pt>
              </c:numCache>
            </c:numRef>
          </c:val>
          <c:extLst>
            <c:ext xmlns:c16="http://schemas.microsoft.com/office/drawing/2014/chart" uri="{C3380CC4-5D6E-409C-BE32-E72D297353CC}">
              <c16:uniqueId val="{00000002-15A1-4208-9DCA-92D1017FF870}"/>
            </c:ext>
          </c:extLst>
        </c:ser>
        <c:ser>
          <c:idx val="3"/>
          <c:order val="3"/>
          <c:tx>
            <c:strRef>
              <c:f>Sheet1!$E$1</c:f>
              <c:strCache>
                <c:ptCount val="1"/>
                <c:pt idx="0">
                  <c:v>В много голяма степен</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Sheet1!$E$2:$E$4</c:f>
              <c:numCache>
                <c:formatCode>General</c:formatCode>
                <c:ptCount val="3"/>
                <c:pt idx="0">
                  <c:v>35.9</c:v>
                </c:pt>
                <c:pt idx="1">
                  <c:v>3.3</c:v>
                </c:pt>
                <c:pt idx="2">
                  <c:v>8.8000000000000007</c:v>
                </c:pt>
              </c:numCache>
            </c:numRef>
          </c:val>
          <c:extLst>
            <c:ext xmlns:c16="http://schemas.microsoft.com/office/drawing/2014/chart" uri="{C3380CC4-5D6E-409C-BE32-E72D297353CC}">
              <c16:uniqueId val="{00000003-15A1-4208-9DCA-92D1017FF870}"/>
            </c:ext>
          </c:extLst>
        </c:ser>
        <c:dLbls>
          <c:showLegendKey val="0"/>
          <c:showVal val="0"/>
          <c:showCatName val="0"/>
          <c:showSerName val="0"/>
          <c:showPercent val="0"/>
          <c:showBubbleSize val="0"/>
        </c:dLbls>
        <c:gapWidth val="70"/>
        <c:overlap val="100"/>
        <c:axId val="871292847"/>
        <c:axId val="871291183"/>
      </c:barChart>
      <c:catAx>
        <c:axId val="8712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1291183"/>
        <c:crosses val="autoZero"/>
        <c:auto val="1"/>
        <c:lblAlgn val="ctr"/>
        <c:lblOffset val="100"/>
        <c:noMultiLvlLbl val="0"/>
      </c:catAx>
      <c:valAx>
        <c:axId val="871291183"/>
        <c:scaling>
          <c:orientation val="minMax"/>
        </c:scaling>
        <c:delete val="1"/>
        <c:axPos val="l"/>
        <c:numFmt formatCode="0%" sourceLinked="1"/>
        <c:majorTickMark val="none"/>
        <c:minorTickMark val="none"/>
        <c:tickLblPos val="nextTo"/>
        <c:crossAx val="871292847"/>
        <c:crosses val="autoZero"/>
        <c:crossBetween val="between"/>
      </c:valAx>
      <c:spPr>
        <a:noFill/>
        <a:ln>
          <a:noFill/>
        </a:ln>
        <a:effectLst/>
      </c:spPr>
    </c:plotArea>
    <c:legend>
      <c:legendPos val="l"/>
      <c:layout>
        <c:manualLayout>
          <c:xMode val="edge"/>
          <c:yMode val="edge"/>
          <c:x val="8.0099828353005619E-3"/>
          <c:y val="0.43712787979060042"/>
          <c:w val="0.18041515237008124"/>
          <c:h val="0.2540679043571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7332110724324E-2"/>
          <c:y val="8.950424971931023E-2"/>
          <c:w val="0.96081266788927566"/>
          <c:h val="0.8267887865146982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95-4B26-8158-0AEDE3CDC23A}"/>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95-4B26-8158-0AEDE3CDC23A}"/>
              </c:ext>
            </c:extLst>
          </c:dPt>
          <c:dLbls>
            <c:dLbl>
              <c:idx val="1"/>
              <c:delete val="1"/>
              <c:extLst>
                <c:ext xmlns:c15="http://schemas.microsoft.com/office/drawing/2012/chart" uri="{CE6537A1-D6FC-4f65-9D91-7224C49458BB}"/>
                <c:ext xmlns:c16="http://schemas.microsoft.com/office/drawing/2014/chart" uri="{C3380CC4-5D6E-409C-BE32-E72D297353CC}">
                  <c16:uniqueId val="{00000003-7295-4B26-8158-0AEDE3CDC2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Общо за пълнолетното население</c:v>
                </c:pt>
                <c:pt idx="1">
                  <c:v>Rest</c:v>
                </c:pt>
              </c:strCache>
            </c:strRef>
          </c:cat>
          <c:val>
            <c:numRef>
              <c:f>Sheet1!$B$2:$B$3</c:f>
              <c:numCache>
                <c:formatCode>General</c:formatCode>
                <c:ptCount val="2"/>
                <c:pt idx="0">
                  <c:v>73.2</c:v>
                </c:pt>
                <c:pt idx="1">
                  <c:v>26.8</c:v>
                </c:pt>
              </c:numCache>
            </c:numRef>
          </c:val>
          <c:extLst>
            <c:ext xmlns:c16="http://schemas.microsoft.com/office/drawing/2014/chart" uri="{C3380CC4-5D6E-409C-BE32-E72D297353CC}">
              <c16:uniqueId val="{00000008-7295-4B26-8158-0AEDE3CDC23A}"/>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008002309283633"/>
          <c:w val="0.66547656542932132"/>
          <c:h val="0.56924675657905288"/>
        </c:manualLayout>
      </c:layout>
      <c:doughnutChart>
        <c:varyColors val="1"/>
        <c:ser>
          <c:idx val="0"/>
          <c:order val="0"/>
          <c:tx>
            <c:strRef>
              <c:f>Sheet1!$B$1</c:f>
              <c:strCache>
                <c:ptCount val="1"/>
                <c:pt idx="0">
                  <c:v>Sales</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B4D-4FEB-9CEB-FFB4112C878A}"/>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B4D-4FEB-9CEB-FFB4112C878A}"/>
              </c:ext>
            </c:extLst>
          </c:dPt>
          <c:dLbls>
            <c:dLbl>
              <c:idx val="1"/>
              <c:delete val="1"/>
              <c:extLst>
                <c:ext xmlns:c15="http://schemas.microsoft.com/office/drawing/2012/chart" uri="{CE6537A1-D6FC-4f65-9D91-7224C49458BB}"/>
                <c:ext xmlns:c16="http://schemas.microsoft.com/office/drawing/2014/chart" uri="{C3380CC4-5D6E-409C-BE32-E72D297353CC}">
                  <c16:uniqueId val="{00000003-4B4D-4FEB-9CEB-FFB4112C878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16-24</c:v>
                </c:pt>
                <c:pt idx="1">
                  <c:v>Rest</c:v>
                </c:pt>
              </c:strCache>
            </c:strRef>
          </c:cat>
          <c:val>
            <c:numRef>
              <c:f>Sheet1!$B$2:$B$3</c:f>
              <c:numCache>
                <c:formatCode>General</c:formatCode>
                <c:ptCount val="2"/>
                <c:pt idx="0">
                  <c:v>48.9</c:v>
                </c:pt>
                <c:pt idx="1">
                  <c:v>51.1</c:v>
                </c:pt>
              </c:numCache>
            </c:numRef>
          </c:val>
          <c:extLst>
            <c:ext xmlns:c16="http://schemas.microsoft.com/office/drawing/2014/chart" uri="{C3380CC4-5D6E-409C-BE32-E72D297353CC}">
              <c16:uniqueId val="{00000008-4B4D-4FEB-9CEB-FFB4112C878A}"/>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8710649967124775"/>
          <c:w val="0.59880989876265467"/>
          <c:h val="0.51222028000064146"/>
        </c:manualLayout>
      </c:layout>
      <c:doughnutChart>
        <c:varyColors val="1"/>
        <c:ser>
          <c:idx val="0"/>
          <c:order val="0"/>
          <c:tx>
            <c:strRef>
              <c:f>Sheet1!$B$1</c:f>
              <c:strCache>
                <c:ptCount val="1"/>
                <c:pt idx="0">
                  <c:v>Sales</c:v>
                </c:pt>
              </c:strCache>
            </c:strRef>
          </c:tx>
          <c:dPt>
            <c:idx val="0"/>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323-4BD0-B9BB-700F0DC5C629}"/>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323-4BD0-B9BB-700F0DC5C629}"/>
              </c:ext>
            </c:extLst>
          </c:dPt>
          <c:dLbls>
            <c:dLbl>
              <c:idx val="1"/>
              <c:delete val="1"/>
              <c:extLst>
                <c:ext xmlns:c15="http://schemas.microsoft.com/office/drawing/2012/chart" uri="{CE6537A1-D6FC-4f65-9D91-7224C49458BB}"/>
                <c:ext xmlns:c16="http://schemas.microsoft.com/office/drawing/2014/chart" uri="{C3380CC4-5D6E-409C-BE32-E72D297353CC}">
                  <c16:uniqueId val="{00000003-0323-4BD0-B9BB-700F0DC5C6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25-40</c:v>
                </c:pt>
                <c:pt idx="1">
                  <c:v>Rest</c:v>
                </c:pt>
              </c:strCache>
            </c:strRef>
          </c:cat>
          <c:val>
            <c:numRef>
              <c:f>Sheet1!$B$2:$B$3</c:f>
              <c:numCache>
                <c:formatCode>General</c:formatCode>
                <c:ptCount val="2"/>
                <c:pt idx="0">
                  <c:v>67.3</c:v>
                </c:pt>
                <c:pt idx="1">
                  <c:v>32.700000000000003</c:v>
                </c:pt>
              </c:numCache>
            </c:numRef>
          </c:val>
          <c:extLst>
            <c:ext xmlns:c16="http://schemas.microsoft.com/office/drawing/2014/chart" uri="{C3380CC4-5D6E-409C-BE32-E72D297353CC}">
              <c16:uniqueId val="{00000008-0323-4BD0-B9BB-700F0DC5C629}"/>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7332110724324E-2"/>
          <c:y val="8.950424971931023E-2"/>
          <c:w val="0.96081266788927566"/>
          <c:h val="0.8267887865146982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14F-43F8-AA72-A0D82295D7C0}"/>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14F-43F8-AA72-A0D82295D7C0}"/>
              </c:ext>
            </c:extLst>
          </c:dPt>
          <c:dLbls>
            <c:dLbl>
              <c:idx val="1"/>
              <c:delete val="1"/>
              <c:extLst>
                <c:ext xmlns:c15="http://schemas.microsoft.com/office/drawing/2012/chart" uri="{CE6537A1-D6FC-4f65-9D91-7224C49458BB}"/>
                <c:ext xmlns:c16="http://schemas.microsoft.com/office/drawing/2014/chart" uri="{C3380CC4-5D6E-409C-BE32-E72D297353CC}">
                  <c16:uniqueId val="{00000003-F14F-43F8-AA72-A0D82295D7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Общо за пълнолетното население</c:v>
                </c:pt>
                <c:pt idx="1">
                  <c:v>Rest</c:v>
                </c:pt>
              </c:strCache>
            </c:strRef>
          </c:cat>
          <c:val>
            <c:numRef>
              <c:f>Sheet1!$B$2:$B$3</c:f>
              <c:numCache>
                <c:formatCode>General</c:formatCode>
                <c:ptCount val="2"/>
                <c:pt idx="0">
                  <c:v>6.9</c:v>
                </c:pt>
                <c:pt idx="1">
                  <c:v>93.1</c:v>
                </c:pt>
              </c:numCache>
            </c:numRef>
          </c:val>
          <c:extLst>
            <c:ext xmlns:c16="http://schemas.microsoft.com/office/drawing/2014/chart" uri="{C3380CC4-5D6E-409C-BE32-E72D297353CC}">
              <c16:uniqueId val="{00000004-F14F-43F8-AA72-A0D82295D7C0}"/>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008002309283633"/>
          <c:w val="0.66547656542932132"/>
          <c:h val="0.56924675657905288"/>
        </c:manualLayout>
      </c:layout>
      <c:doughnutChart>
        <c:varyColors val="1"/>
        <c:ser>
          <c:idx val="0"/>
          <c:order val="0"/>
          <c:tx>
            <c:strRef>
              <c:f>Sheet1!$B$1</c:f>
              <c:strCache>
                <c:ptCount val="1"/>
                <c:pt idx="0">
                  <c:v>Sales</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F67-434D-B7F6-378B94C93BCE}"/>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F67-434D-B7F6-378B94C93BCE}"/>
              </c:ext>
            </c:extLst>
          </c:dPt>
          <c:dLbls>
            <c:dLbl>
              <c:idx val="1"/>
              <c:delete val="1"/>
              <c:extLst>
                <c:ext xmlns:c15="http://schemas.microsoft.com/office/drawing/2012/chart" uri="{CE6537A1-D6FC-4f65-9D91-7224C49458BB}"/>
                <c:ext xmlns:c16="http://schemas.microsoft.com/office/drawing/2014/chart" uri="{C3380CC4-5D6E-409C-BE32-E72D297353CC}">
                  <c16:uniqueId val="{00000003-4F67-434D-B7F6-378B94C93BC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16-24</c:v>
                </c:pt>
                <c:pt idx="1">
                  <c:v>Rest</c:v>
                </c:pt>
              </c:strCache>
            </c:strRef>
          </c:cat>
          <c:val>
            <c:numRef>
              <c:f>Sheet1!$B$2:$B$3</c:f>
              <c:numCache>
                <c:formatCode>General</c:formatCode>
                <c:ptCount val="2"/>
                <c:pt idx="0">
                  <c:v>9.1999999999999993</c:v>
                </c:pt>
                <c:pt idx="1">
                  <c:v>90.8</c:v>
                </c:pt>
              </c:numCache>
            </c:numRef>
          </c:val>
          <c:extLst>
            <c:ext xmlns:c16="http://schemas.microsoft.com/office/drawing/2014/chart" uri="{C3380CC4-5D6E-409C-BE32-E72D297353CC}">
              <c16:uniqueId val="{00000004-4F67-434D-B7F6-378B94C93BCE}"/>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8710649967124775"/>
          <c:w val="0.59880989876265467"/>
          <c:h val="0.51222028000064146"/>
        </c:manualLayout>
      </c:layout>
      <c:doughnutChart>
        <c:varyColors val="1"/>
        <c:ser>
          <c:idx val="0"/>
          <c:order val="0"/>
          <c:tx>
            <c:strRef>
              <c:f>Sheet1!$B$1</c:f>
              <c:strCache>
                <c:ptCount val="1"/>
                <c:pt idx="0">
                  <c:v>Sales</c:v>
                </c:pt>
              </c:strCache>
            </c:strRef>
          </c:tx>
          <c:dPt>
            <c:idx val="0"/>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341-462B-AD78-6729D3C7AD82}"/>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341-462B-AD78-6729D3C7AD82}"/>
              </c:ext>
            </c:extLst>
          </c:dPt>
          <c:dLbls>
            <c:dLbl>
              <c:idx val="1"/>
              <c:delete val="1"/>
              <c:extLst>
                <c:ext xmlns:c15="http://schemas.microsoft.com/office/drawing/2012/chart" uri="{CE6537A1-D6FC-4f65-9D91-7224C49458BB}"/>
                <c:ext xmlns:c16="http://schemas.microsoft.com/office/drawing/2014/chart" uri="{C3380CC4-5D6E-409C-BE32-E72D297353CC}">
                  <c16:uniqueId val="{00000003-F341-462B-AD78-6729D3C7AD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25-40</c:v>
                </c:pt>
                <c:pt idx="1">
                  <c:v>Rest</c:v>
                </c:pt>
              </c:strCache>
            </c:strRef>
          </c:cat>
          <c:val>
            <c:numRef>
              <c:f>Sheet1!$B$2:$B$3</c:f>
              <c:numCache>
                <c:formatCode>General</c:formatCode>
                <c:ptCount val="2"/>
                <c:pt idx="0">
                  <c:v>8.4</c:v>
                </c:pt>
                <c:pt idx="1">
                  <c:v>91.6</c:v>
                </c:pt>
              </c:numCache>
            </c:numRef>
          </c:val>
          <c:extLst>
            <c:ext xmlns:c16="http://schemas.microsoft.com/office/drawing/2014/chart" uri="{C3380CC4-5D6E-409C-BE32-E72D297353CC}">
              <c16:uniqueId val="{00000004-F341-462B-AD78-6729D3C7AD82}"/>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7332110724324E-2"/>
          <c:y val="8.950424971931023E-2"/>
          <c:w val="0.96081266788927566"/>
          <c:h val="0.8267887865146982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03B-4A0C-93B8-2E58C1223FA5}"/>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03B-4A0C-93B8-2E58C1223FA5}"/>
              </c:ext>
            </c:extLst>
          </c:dPt>
          <c:dLbls>
            <c:dLbl>
              <c:idx val="1"/>
              <c:delete val="1"/>
              <c:extLst>
                <c:ext xmlns:c15="http://schemas.microsoft.com/office/drawing/2012/chart" uri="{CE6537A1-D6FC-4f65-9D91-7224C49458BB}"/>
                <c:ext xmlns:c16="http://schemas.microsoft.com/office/drawing/2014/chart" uri="{C3380CC4-5D6E-409C-BE32-E72D297353CC}">
                  <c16:uniqueId val="{00000003-503B-4A0C-93B8-2E58C1223FA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Общо за пълнолетното население</c:v>
                </c:pt>
                <c:pt idx="1">
                  <c:v>Rest</c:v>
                </c:pt>
              </c:strCache>
            </c:strRef>
          </c:cat>
          <c:val>
            <c:numRef>
              <c:f>Sheet1!$B$2:$B$3</c:f>
              <c:numCache>
                <c:formatCode>General</c:formatCode>
                <c:ptCount val="2"/>
                <c:pt idx="0">
                  <c:v>19.899999999999999</c:v>
                </c:pt>
                <c:pt idx="1">
                  <c:v>80.099999999999994</c:v>
                </c:pt>
              </c:numCache>
            </c:numRef>
          </c:val>
          <c:extLst>
            <c:ext xmlns:c16="http://schemas.microsoft.com/office/drawing/2014/chart" uri="{C3380CC4-5D6E-409C-BE32-E72D297353CC}">
              <c16:uniqueId val="{00000004-503B-4A0C-93B8-2E58C1223FA5}"/>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008002309283633"/>
          <c:w val="0.66547656542932132"/>
          <c:h val="0.56924675657905288"/>
        </c:manualLayout>
      </c:layout>
      <c:doughnutChart>
        <c:varyColors val="1"/>
        <c:ser>
          <c:idx val="0"/>
          <c:order val="0"/>
          <c:tx>
            <c:strRef>
              <c:f>Sheet1!$B$1</c:f>
              <c:strCache>
                <c:ptCount val="1"/>
                <c:pt idx="0">
                  <c:v>Sales</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8-4C66-A2E2-99ECEE138362}"/>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8-4C66-A2E2-99ECEE138362}"/>
              </c:ext>
            </c:extLst>
          </c:dPt>
          <c:dLbls>
            <c:dLbl>
              <c:idx val="1"/>
              <c:delete val="1"/>
              <c:extLst>
                <c:ext xmlns:c15="http://schemas.microsoft.com/office/drawing/2012/chart" uri="{CE6537A1-D6FC-4f65-9D91-7224C49458BB}"/>
                <c:ext xmlns:c16="http://schemas.microsoft.com/office/drawing/2014/chart" uri="{C3380CC4-5D6E-409C-BE32-E72D297353CC}">
                  <c16:uniqueId val="{00000003-4E98-4C66-A2E2-99ECEE1383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16-24</c:v>
                </c:pt>
                <c:pt idx="1">
                  <c:v>Rest</c:v>
                </c:pt>
              </c:strCache>
            </c:strRef>
          </c:cat>
          <c:val>
            <c:numRef>
              <c:f>Sheet1!$B$2:$B$3</c:f>
              <c:numCache>
                <c:formatCode>General</c:formatCode>
                <c:ptCount val="2"/>
                <c:pt idx="0">
                  <c:v>41.8</c:v>
                </c:pt>
                <c:pt idx="1">
                  <c:v>58.2</c:v>
                </c:pt>
              </c:numCache>
            </c:numRef>
          </c:val>
          <c:extLst>
            <c:ext xmlns:c16="http://schemas.microsoft.com/office/drawing/2014/chart" uri="{C3380CC4-5D6E-409C-BE32-E72D297353CC}">
              <c16:uniqueId val="{00000004-4E98-4C66-A2E2-99ECEE138362}"/>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8710649967124775"/>
          <c:w val="0.59880989876265467"/>
          <c:h val="0.51222028000064146"/>
        </c:manualLayout>
      </c:layout>
      <c:doughnutChart>
        <c:varyColors val="1"/>
        <c:ser>
          <c:idx val="0"/>
          <c:order val="0"/>
          <c:tx>
            <c:strRef>
              <c:f>Sheet1!$B$1</c:f>
              <c:strCache>
                <c:ptCount val="1"/>
                <c:pt idx="0">
                  <c:v>Sales</c:v>
                </c:pt>
              </c:strCache>
            </c:strRef>
          </c:tx>
          <c:dPt>
            <c:idx val="0"/>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AE1-4439-B41F-58016E1A891B}"/>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AE1-4439-B41F-58016E1A891B}"/>
              </c:ext>
            </c:extLst>
          </c:dPt>
          <c:dLbls>
            <c:dLbl>
              <c:idx val="1"/>
              <c:delete val="1"/>
              <c:extLst>
                <c:ext xmlns:c15="http://schemas.microsoft.com/office/drawing/2012/chart" uri="{CE6537A1-D6FC-4f65-9D91-7224C49458BB}"/>
                <c:ext xmlns:c16="http://schemas.microsoft.com/office/drawing/2014/chart" uri="{C3380CC4-5D6E-409C-BE32-E72D297353CC}">
                  <c16:uniqueId val="{00000003-7AE1-4439-B41F-58016E1A89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25-40</c:v>
                </c:pt>
                <c:pt idx="1">
                  <c:v>Rest</c:v>
                </c:pt>
              </c:strCache>
            </c:strRef>
          </c:cat>
          <c:val>
            <c:numRef>
              <c:f>Sheet1!$B$2:$B$3</c:f>
              <c:numCache>
                <c:formatCode>General</c:formatCode>
                <c:ptCount val="2"/>
                <c:pt idx="0">
                  <c:v>24.3</c:v>
                </c:pt>
                <c:pt idx="1">
                  <c:v>75.7</c:v>
                </c:pt>
              </c:numCache>
            </c:numRef>
          </c:val>
          <c:extLst>
            <c:ext xmlns:c16="http://schemas.microsoft.com/office/drawing/2014/chart" uri="{C3380CC4-5D6E-409C-BE32-E72D297353CC}">
              <c16:uniqueId val="{00000004-7AE1-4439-B41F-58016E1A891B}"/>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7332110724324E-2"/>
          <c:y val="8.950424971931023E-2"/>
          <c:w val="0.96081266788927566"/>
          <c:h val="0.8267887865146982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95-4B26-8158-0AEDE3CDC23A}"/>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95-4B26-8158-0AEDE3CDC23A}"/>
              </c:ext>
            </c:extLst>
          </c:dPt>
          <c:dLbls>
            <c:dLbl>
              <c:idx val="1"/>
              <c:delete val="1"/>
              <c:extLst>
                <c:ext xmlns:c15="http://schemas.microsoft.com/office/drawing/2012/chart" uri="{CE6537A1-D6FC-4f65-9D91-7224C49458BB}"/>
                <c:ext xmlns:c16="http://schemas.microsoft.com/office/drawing/2014/chart" uri="{C3380CC4-5D6E-409C-BE32-E72D297353CC}">
                  <c16:uniqueId val="{00000003-7295-4B26-8158-0AEDE3CDC2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Общо за пълнолетното население</c:v>
                </c:pt>
                <c:pt idx="1">
                  <c:v>Rest</c:v>
                </c:pt>
              </c:strCache>
            </c:strRef>
          </c:cat>
          <c:val>
            <c:numRef>
              <c:f>Sheet1!$B$2:$B$3</c:f>
              <c:numCache>
                <c:formatCode>General</c:formatCode>
                <c:ptCount val="2"/>
                <c:pt idx="0">
                  <c:v>47.7</c:v>
                </c:pt>
                <c:pt idx="1">
                  <c:v>52.3</c:v>
                </c:pt>
              </c:numCache>
            </c:numRef>
          </c:val>
          <c:extLst>
            <c:ext xmlns:c16="http://schemas.microsoft.com/office/drawing/2014/chart" uri="{C3380CC4-5D6E-409C-BE32-E72D297353CC}">
              <c16:uniqueId val="{00000008-7295-4B26-8158-0AEDE3CDC23A}"/>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На </a:t>
            </a:r>
            <a:r>
              <a:rPr lang="bg-BG" sz="1600" noProof="0" dirty="0">
                <a:solidFill>
                  <a:schemeClr val="tx1"/>
                </a:solidFill>
              </a:rPr>
              <a:t>какво се основават вашите впечатления и познания за времето на социализма</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17978905144014201"/>
          <c:w val="0.54797177528065155"/>
          <c:h val="0.79442970014581071"/>
        </c:manualLayout>
      </c:layout>
      <c:barChart>
        <c:barDir val="bar"/>
        <c:grouping val="percentStacked"/>
        <c:varyColors val="0"/>
        <c:ser>
          <c:idx val="0"/>
          <c:order val="0"/>
          <c:tx>
            <c:strRef>
              <c:f>Sheet1!$B$1</c:f>
              <c:strCache>
                <c:ptCount val="1"/>
                <c:pt idx="0">
                  <c:v>2022</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Sheet1!$B$2:$B$11</c:f>
              <c:numCache>
                <c:formatCode>General</c:formatCode>
                <c:ptCount val="10"/>
                <c:pt idx="0" formatCode="0.0">
                  <c:v>4</c:v>
                </c:pt>
                <c:pt idx="1">
                  <c:v>1.9</c:v>
                </c:pt>
                <c:pt idx="2">
                  <c:v>5.8999999999999995</c:v>
                </c:pt>
                <c:pt idx="3">
                  <c:v>10.299999999999999</c:v>
                </c:pt>
                <c:pt idx="4">
                  <c:v>20.200000000000003</c:v>
                </c:pt>
                <c:pt idx="5">
                  <c:v>20.5</c:v>
                </c:pt>
                <c:pt idx="6" formatCode="0.0">
                  <c:v>24</c:v>
                </c:pt>
                <c:pt idx="7">
                  <c:v>38.6</c:v>
                </c:pt>
                <c:pt idx="8">
                  <c:v>45.7</c:v>
                </c:pt>
                <c:pt idx="9">
                  <c:v>58.4</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Sheet1!$C$2:$C$11</c:f>
              <c:numCache>
                <c:formatCode>General</c:formatCode>
                <c:ptCount val="10"/>
                <c:pt idx="0">
                  <c:v>96</c:v>
                </c:pt>
                <c:pt idx="1">
                  <c:v>98.1</c:v>
                </c:pt>
                <c:pt idx="2">
                  <c:v>94.1</c:v>
                </c:pt>
                <c:pt idx="3">
                  <c:v>89.7</c:v>
                </c:pt>
                <c:pt idx="4">
                  <c:v>79.8</c:v>
                </c:pt>
                <c:pt idx="5">
                  <c:v>79.5</c:v>
                </c:pt>
                <c:pt idx="6">
                  <c:v>76</c:v>
                </c:pt>
                <c:pt idx="7">
                  <c:v>61.4</c:v>
                </c:pt>
                <c:pt idx="8">
                  <c:v>54.3</c:v>
                </c:pt>
                <c:pt idx="9">
                  <c:v>41.6</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2014</c:v>
                </c:pt>
              </c:strCache>
            </c:strRef>
          </c:tx>
          <c:spPr>
            <a:solidFill>
              <a:schemeClr val="bg2">
                <a:lumMod val="75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Sheet1!$D$2:$D$11</c:f>
              <c:numCache>
                <c:formatCode>General</c:formatCode>
                <c:ptCount val="10"/>
                <c:pt idx="0" formatCode="0.0">
                  <c:v>21</c:v>
                </c:pt>
                <c:pt idx="4" formatCode="0.0">
                  <c:v>10</c:v>
                </c:pt>
                <c:pt idx="5" formatCode="0.0">
                  <c:v>10</c:v>
                </c:pt>
                <c:pt idx="6" formatCode="0.0">
                  <c:v>16</c:v>
                </c:pt>
                <c:pt idx="7" formatCode="0.0">
                  <c:v>20</c:v>
                </c:pt>
                <c:pt idx="8" formatCode="0.0">
                  <c:v>29</c:v>
                </c:pt>
                <c:pt idx="9" formatCode="0.0">
                  <c:v>55</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Sheet1!$E$2:$E$11</c:f>
              <c:numCache>
                <c:formatCode>General</c:formatCode>
                <c:ptCount val="10"/>
                <c:pt idx="0">
                  <c:v>79</c:v>
                </c:pt>
                <c:pt idx="1">
                  <c:v>100</c:v>
                </c:pt>
                <c:pt idx="2">
                  <c:v>100</c:v>
                </c:pt>
                <c:pt idx="3">
                  <c:v>100</c:v>
                </c:pt>
                <c:pt idx="4">
                  <c:v>90</c:v>
                </c:pt>
                <c:pt idx="5">
                  <c:v>90</c:v>
                </c:pt>
                <c:pt idx="6">
                  <c:v>84</c:v>
                </c:pt>
                <c:pt idx="7">
                  <c:v>80</c:v>
                </c:pt>
                <c:pt idx="8">
                  <c:v>71</c:v>
                </c:pt>
                <c:pt idx="9">
                  <c:v>45</c:v>
                </c:pt>
              </c:numCache>
            </c:numRef>
          </c:val>
          <c:extLst>
            <c:ext xmlns:c16="http://schemas.microsoft.com/office/drawing/2014/chart" uri="{C3380CC4-5D6E-409C-BE32-E72D297353CC}">
              <c16:uniqueId val="{00000003-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008002309283633"/>
          <c:w val="0.66547656542932132"/>
          <c:h val="0.56924675657905288"/>
        </c:manualLayout>
      </c:layout>
      <c:doughnutChart>
        <c:varyColors val="1"/>
        <c:ser>
          <c:idx val="0"/>
          <c:order val="0"/>
          <c:tx>
            <c:strRef>
              <c:f>Sheet1!$B$1</c:f>
              <c:strCache>
                <c:ptCount val="1"/>
                <c:pt idx="0">
                  <c:v>Sales</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B4D-4FEB-9CEB-FFB4112C878A}"/>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B4D-4FEB-9CEB-FFB4112C878A}"/>
              </c:ext>
            </c:extLst>
          </c:dPt>
          <c:dLbls>
            <c:dLbl>
              <c:idx val="1"/>
              <c:delete val="1"/>
              <c:extLst>
                <c:ext xmlns:c15="http://schemas.microsoft.com/office/drawing/2012/chart" uri="{CE6537A1-D6FC-4f65-9D91-7224C49458BB}"/>
                <c:ext xmlns:c16="http://schemas.microsoft.com/office/drawing/2014/chart" uri="{C3380CC4-5D6E-409C-BE32-E72D297353CC}">
                  <c16:uniqueId val="{00000003-4B4D-4FEB-9CEB-FFB4112C878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16-24</c:v>
                </c:pt>
                <c:pt idx="1">
                  <c:v>Rest</c:v>
                </c:pt>
              </c:strCache>
            </c:strRef>
          </c:cat>
          <c:val>
            <c:numRef>
              <c:f>Sheet1!$B$2:$B$3</c:f>
              <c:numCache>
                <c:formatCode>General</c:formatCode>
                <c:ptCount val="2"/>
                <c:pt idx="0">
                  <c:v>34.200000000000003</c:v>
                </c:pt>
                <c:pt idx="1">
                  <c:v>65.8</c:v>
                </c:pt>
              </c:numCache>
            </c:numRef>
          </c:val>
          <c:extLst>
            <c:ext xmlns:c16="http://schemas.microsoft.com/office/drawing/2014/chart" uri="{C3380CC4-5D6E-409C-BE32-E72D297353CC}">
              <c16:uniqueId val="{00000008-4B4D-4FEB-9CEB-FFB4112C878A}"/>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8710649967124775"/>
          <c:w val="0.59880989876265467"/>
          <c:h val="0.51222028000064146"/>
        </c:manualLayout>
      </c:layout>
      <c:doughnutChart>
        <c:varyColors val="1"/>
        <c:ser>
          <c:idx val="0"/>
          <c:order val="0"/>
          <c:tx>
            <c:strRef>
              <c:f>Sheet1!$B$1</c:f>
              <c:strCache>
                <c:ptCount val="1"/>
                <c:pt idx="0">
                  <c:v>Sales</c:v>
                </c:pt>
              </c:strCache>
            </c:strRef>
          </c:tx>
          <c:dPt>
            <c:idx val="0"/>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323-4BD0-B9BB-700F0DC5C629}"/>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323-4BD0-B9BB-700F0DC5C629}"/>
              </c:ext>
            </c:extLst>
          </c:dPt>
          <c:dLbls>
            <c:dLbl>
              <c:idx val="1"/>
              <c:delete val="1"/>
              <c:extLst>
                <c:ext xmlns:c15="http://schemas.microsoft.com/office/drawing/2012/chart" uri="{CE6537A1-D6FC-4f65-9D91-7224C49458BB}"/>
                <c:ext xmlns:c16="http://schemas.microsoft.com/office/drawing/2014/chart" uri="{C3380CC4-5D6E-409C-BE32-E72D297353CC}">
                  <c16:uniqueId val="{00000003-0323-4BD0-B9BB-700F0DC5C6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25-40</c:v>
                </c:pt>
                <c:pt idx="1">
                  <c:v>Rest</c:v>
                </c:pt>
              </c:strCache>
            </c:strRef>
          </c:cat>
          <c:val>
            <c:numRef>
              <c:f>Sheet1!$B$2:$B$3</c:f>
              <c:numCache>
                <c:formatCode>General</c:formatCode>
                <c:ptCount val="2"/>
                <c:pt idx="0">
                  <c:v>41.6</c:v>
                </c:pt>
                <c:pt idx="1">
                  <c:v>58.4</c:v>
                </c:pt>
              </c:numCache>
            </c:numRef>
          </c:val>
          <c:extLst>
            <c:ext xmlns:c16="http://schemas.microsoft.com/office/drawing/2014/chart" uri="{C3380CC4-5D6E-409C-BE32-E72D297353CC}">
              <c16:uniqueId val="{00000008-0323-4BD0-B9BB-700F0DC5C629}"/>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7332110724324E-2"/>
          <c:y val="8.950424971931023E-2"/>
          <c:w val="0.96081266788927566"/>
          <c:h val="0.8267887865146982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14F-43F8-AA72-A0D82295D7C0}"/>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14F-43F8-AA72-A0D82295D7C0}"/>
              </c:ext>
            </c:extLst>
          </c:dPt>
          <c:dLbls>
            <c:dLbl>
              <c:idx val="1"/>
              <c:delete val="1"/>
              <c:extLst>
                <c:ext xmlns:c15="http://schemas.microsoft.com/office/drawing/2012/chart" uri="{CE6537A1-D6FC-4f65-9D91-7224C49458BB}"/>
                <c:ext xmlns:c16="http://schemas.microsoft.com/office/drawing/2014/chart" uri="{C3380CC4-5D6E-409C-BE32-E72D297353CC}">
                  <c16:uniqueId val="{00000003-F14F-43F8-AA72-A0D82295D7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Общо за пълнолетното население</c:v>
                </c:pt>
                <c:pt idx="1">
                  <c:v>Rest</c:v>
                </c:pt>
              </c:strCache>
            </c:strRef>
          </c:cat>
          <c:val>
            <c:numRef>
              <c:f>Sheet1!$B$2:$B$3</c:f>
              <c:numCache>
                <c:formatCode>General</c:formatCode>
                <c:ptCount val="2"/>
                <c:pt idx="0">
                  <c:v>21.9</c:v>
                </c:pt>
                <c:pt idx="1">
                  <c:v>78.099999999999994</c:v>
                </c:pt>
              </c:numCache>
            </c:numRef>
          </c:val>
          <c:extLst>
            <c:ext xmlns:c16="http://schemas.microsoft.com/office/drawing/2014/chart" uri="{C3380CC4-5D6E-409C-BE32-E72D297353CC}">
              <c16:uniqueId val="{00000004-F14F-43F8-AA72-A0D82295D7C0}"/>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008002309283633"/>
          <c:w val="0.66547656542932132"/>
          <c:h val="0.56924675657905288"/>
        </c:manualLayout>
      </c:layout>
      <c:doughnutChart>
        <c:varyColors val="1"/>
        <c:ser>
          <c:idx val="0"/>
          <c:order val="0"/>
          <c:tx>
            <c:strRef>
              <c:f>Sheet1!$B$1</c:f>
              <c:strCache>
                <c:ptCount val="1"/>
                <c:pt idx="0">
                  <c:v>Sales</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F67-434D-B7F6-378B94C93BCE}"/>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F67-434D-B7F6-378B94C93BCE}"/>
              </c:ext>
            </c:extLst>
          </c:dPt>
          <c:dLbls>
            <c:dLbl>
              <c:idx val="1"/>
              <c:delete val="1"/>
              <c:extLst>
                <c:ext xmlns:c15="http://schemas.microsoft.com/office/drawing/2012/chart" uri="{CE6537A1-D6FC-4f65-9D91-7224C49458BB}"/>
                <c:ext xmlns:c16="http://schemas.microsoft.com/office/drawing/2014/chart" uri="{C3380CC4-5D6E-409C-BE32-E72D297353CC}">
                  <c16:uniqueId val="{00000003-4F67-434D-B7F6-378B94C93BC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16-24</c:v>
                </c:pt>
                <c:pt idx="1">
                  <c:v>Rest</c:v>
                </c:pt>
              </c:strCache>
            </c:strRef>
          </c:cat>
          <c:val>
            <c:numRef>
              <c:f>Sheet1!$B$2:$B$3</c:f>
              <c:numCache>
                <c:formatCode>General</c:formatCode>
                <c:ptCount val="2"/>
                <c:pt idx="0">
                  <c:v>17.399999999999999</c:v>
                </c:pt>
                <c:pt idx="1">
                  <c:v>82.6</c:v>
                </c:pt>
              </c:numCache>
            </c:numRef>
          </c:val>
          <c:extLst>
            <c:ext xmlns:c16="http://schemas.microsoft.com/office/drawing/2014/chart" uri="{C3380CC4-5D6E-409C-BE32-E72D297353CC}">
              <c16:uniqueId val="{00000004-4F67-434D-B7F6-378B94C93BCE}"/>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8710649967124775"/>
          <c:w val="0.59880989876265467"/>
          <c:h val="0.51222028000064146"/>
        </c:manualLayout>
      </c:layout>
      <c:doughnutChart>
        <c:varyColors val="1"/>
        <c:ser>
          <c:idx val="0"/>
          <c:order val="0"/>
          <c:tx>
            <c:strRef>
              <c:f>Sheet1!$B$1</c:f>
              <c:strCache>
                <c:ptCount val="1"/>
                <c:pt idx="0">
                  <c:v>Sales</c:v>
                </c:pt>
              </c:strCache>
            </c:strRef>
          </c:tx>
          <c:dPt>
            <c:idx val="0"/>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341-462B-AD78-6729D3C7AD82}"/>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341-462B-AD78-6729D3C7AD82}"/>
              </c:ext>
            </c:extLst>
          </c:dPt>
          <c:dLbls>
            <c:dLbl>
              <c:idx val="1"/>
              <c:delete val="1"/>
              <c:extLst>
                <c:ext xmlns:c15="http://schemas.microsoft.com/office/drawing/2012/chart" uri="{CE6537A1-D6FC-4f65-9D91-7224C49458BB}"/>
                <c:ext xmlns:c16="http://schemas.microsoft.com/office/drawing/2014/chart" uri="{C3380CC4-5D6E-409C-BE32-E72D297353CC}">
                  <c16:uniqueId val="{00000003-F341-462B-AD78-6729D3C7AD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25-40</c:v>
                </c:pt>
                <c:pt idx="1">
                  <c:v>Rest</c:v>
                </c:pt>
              </c:strCache>
            </c:strRef>
          </c:cat>
          <c:val>
            <c:numRef>
              <c:f>Sheet1!$B$2:$B$3</c:f>
              <c:numCache>
                <c:formatCode>General</c:formatCode>
                <c:ptCount val="2"/>
                <c:pt idx="0">
                  <c:v>20.399999999999999</c:v>
                </c:pt>
                <c:pt idx="1">
                  <c:v>79.599999999999994</c:v>
                </c:pt>
              </c:numCache>
            </c:numRef>
          </c:val>
          <c:extLst>
            <c:ext xmlns:c16="http://schemas.microsoft.com/office/drawing/2014/chart" uri="{C3380CC4-5D6E-409C-BE32-E72D297353CC}">
              <c16:uniqueId val="{00000004-F341-462B-AD78-6729D3C7AD82}"/>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7332110724324E-2"/>
          <c:y val="8.950424971931023E-2"/>
          <c:w val="0.96081266788927566"/>
          <c:h val="0.8267887865146982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03B-4A0C-93B8-2E58C1223FA5}"/>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03B-4A0C-93B8-2E58C1223FA5}"/>
              </c:ext>
            </c:extLst>
          </c:dPt>
          <c:dLbls>
            <c:dLbl>
              <c:idx val="1"/>
              <c:delete val="1"/>
              <c:extLst>
                <c:ext xmlns:c15="http://schemas.microsoft.com/office/drawing/2012/chart" uri="{CE6537A1-D6FC-4f65-9D91-7224C49458BB}"/>
                <c:ext xmlns:c16="http://schemas.microsoft.com/office/drawing/2014/chart" uri="{C3380CC4-5D6E-409C-BE32-E72D297353CC}">
                  <c16:uniqueId val="{00000003-503B-4A0C-93B8-2E58C1223FA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Общо за пълнолетното население</c:v>
                </c:pt>
                <c:pt idx="1">
                  <c:v>Rest</c:v>
                </c:pt>
              </c:strCache>
            </c:strRef>
          </c:cat>
          <c:val>
            <c:numRef>
              <c:f>Sheet1!$B$2:$B$3</c:f>
              <c:numCache>
                <c:formatCode>General</c:formatCode>
                <c:ptCount val="2"/>
                <c:pt idx="0">
                  <c:v>30.4</c:v>
                </c:pt>
                <c:pt idx="1">
                  <c:v>69.599999999999994</c:v>
                </c:pt>
              </c:numCache>
            </c:numRef>
          </c:val>
          <c:extLst>
            <c:ext xmlns:c16="http://schemas.microsoft.com/office/drawing/2014/chart" uri="{C3380CC4-5D6E-409C-BE32-E72D297353CC}">
              <c16:uniqueId val="{00000004-503B-4A0C-93B8-2E58C1223FA5}"/>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008002309283633"/>
          <c:w val="0.66547656542932132"/>
          <c:h val="0.56924675657905288"/>
        </c:manualLayout>
      </c:layout>
      <c:doughnutChart>
        <c:varyColors val="1"/>
        <c:ser>
          <c:idx val="0"/>
          <c:order val="0"/>
          <c:tx>
            <c:strRef>
              <c:f>Sheet1!$B$1</c:f>
              <c:strCache>
                <c:ptCount val="1"/>
                <c:pt idx="0">
                  <c:v>Sales</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8-4C66-A2E2-99ECEE138362}"/>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8-4C66-A2E2-99ECEE138362}"/>
              </c:ext>
            </c:extLst>
          </c:dPt>
          <c:dLbls>
            <c:dLbl>
              <c:idx val="1"/>
              <c:delete val="1"/>
              <c:extLst>
                <c:ext xmlns:c15="http://schemas.microsoft.com/office/drawing/2012/chart" uri="{CE6537A1-D6FC-4f65-9D91-7224C49458BB}"/>
                <c:ext xmlns:c16="http://schemas.microsoft.com/office/drawing/2014/chart" uri="{C3380CC4-5D6E-409C-BE32-E72D297353CC}">
                  <c16:uniqueId val="{00000003-4E98-4C66-A2E2-99ECEE1383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16-24</c:v>
                </c:pt>
                <c:pt idx="1">
                  <c:v>Rest</c:v>
                </c:pt>
              </c:strCache>
            </c:strRef>
          </c:cat>
          <c:val>
            <c:numRef>
              <c:f>Sheet1!$B$2:$B$3</c:f>
              <c:numCache>
                <c:formatCode>General</c:formatCode>
                <c:ptCount val="2"/>
                <c:pt idx="0">
                  <c:v>48.4</c:v>
                </c:pt>
                <c:pt idx="1">
                  <c:v>51.6</c:v>
                </c:pt>
              </c:numCache>
            </c:numRef>
          </c:val>
          <c:extLst>
            <c:ext xmlns:c16="http://schemas.microsoft.com/office/drawing/2014/chart" uri="{C3380CC4-5D6E-409C-BE32-E72D297353CC}">
              <c16:uniqueId val="{00000004-4E98-4C66-A2E2-99ECEE138362}"/>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8710649967124775"/>
          <c:w val="0.59880989876265467"/>
          <c:h val="0.51222028000064146"/>
        </c:manualLayout>
      </c:layout>
      <c:doughnutChart>
        <c:varyColors val="1"/>
        <c:ser>
          <c:idx val="0"/>
          <c:order val="0"/>
          <c:tx>
            <c:strRef>
              <c:f>Sheet1!$B$1</c:f>
              <c:strCache>
                <c:ptCount val="1"/>
                <c:pt idx="0">
                  <c:v>Sales</c:v>
                </c:pt>
              </c:strCache>
            </c:strRef>
          </c:tx>
          <c:dPt>
            <c:idx val="0"/>
            <c:bubble3D val="0"/>
            <c:spPr>
              <a:solidFill>
                <a:srgbClr val="92D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AE1-4439-B41F-58016E1A891B}"/>
              </c:ext>
            </c:extLst>
          </c:dPt>
          <c:dPt>
            <c:idx val="1"/>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AE1-4439-B41F-58016E1A891B}"/>
              </c:ext>
            </c:extLst>
          </c:dPt>
          <c:dLbls>
            <c:dLbl>
              <c:idx val="1"/>
              <c:delete val="1"/>
              <c:extLst>
                <c:ext xmlns:c15="http://schemas.microsoft.com/office/drawing/2012/chart" uri="{CE6537A1-D6FC-4f65-9D91-7224C49458BB}"/>
                <c:ext xmlns:c16="http://schemas.microsoft.com/office/drawing/2014/chart" uri="{C3380CC4-5D6E-409C-BE32-E72D297353CC}">
                  <c16:uniqueId val="{00000003-7AE1-4439-B41F-58016E1A89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25-40</c:v>
                </c:pt>
                <c:pt idx="1">
                  <c:v>Rest</c:v>
                </c:pt>
              </c:strCache>
            </c:strRef>
          </c:cat>
          <c:val>
            <c:numRef>
              <c:f>Sheet1!$B$2:$B$3</c:f>
              <c:numCache>
                <c:formatCode>General</c:formatCode>
                <c:ptCount val="2"/>
                <c:pt idx="0">
                  <c:v>38.1</c:v>
                </c:pt>
                <c:pt idx="1">
                  <c:v>61.9</c:v>
                </c:pt>
              </c:numCache>
            </c:numRef>
          </c:val>
          <c:extLst>
            <c:ext xmlns:c16="http://schemas.microsoft.com/office/drawing/2014/chart" uri="{C3380CC4-5D6E-409C-BE32-E72D297353CC}">
              <c16:uniqueId val="{00000004-7AE1-4439-B41F-58016E1A891B}"/>
            </c:ext>
          </c:extLst>
        </c:ser>
        <c:dLbls>
          <c:showLegendKey val="0"/>
          <c:showVal val="0"/>
          <c:showCatName val="0"/>
          <c:showSerName val="0"/>
          <c:showPercent val="1"/>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Добре ли е </a:t>
            </a:r>
            <a:r>
              <a:rPr lang="bg-BG" sz="1600" noProof="0" dirty="0">
                <a:solidFill>
                  <a:schemeClr val="tx1"/>
                </a:solidFill>
              </a:rPr>
              <a:t>държавата да насърчава образователни екскурзии за ученици над 14 г. на такива </a:t>
            </a:r>
            <a:r>
              <a:rPr lang="ru-RU" sz="1600" dirty="0">
                <a:solidFill>
                  <a:schemeClr val="tx1"/>
                </a:solidFill>
              </a:rPr>
              <a:t>места?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684966987731692E-2"/>
          <c:y val="0.11108274607517923"/>
          <c:w val="0.99918838489540251"/>
          <c:h val="0.78862814711772178"/>
        </c:manualLayout>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Да, необходимо е да ги насърчава</c:v>
                </c:pt>
                <c:pt idx="1">
                  <c:v>Не е необходимо</c:v>
                </c:pt>
                <c:pt idx="2">
                  <c:v>Без мнение</c:v>
                </c:pt>
              </c:strCache>
            </c:strRef>
          </c:cat>
          <c:val>
            <c:numRef>
              <c:f>Sheet1!$B$2:$B$4</c:f>
              <c:numCache>
                <c:formatCode>General</c:formatCode>
                <c:ptCount val="3"/>
                <c:pt idx="0">
                  <c:v>43.8</c:v>
                </c:pt>
                <c:pt idx="1">
                  <c:v>31.3</c:v>
                </c:pt>
                <c:pt idx="2">
                  <c:v>24.9</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Да, необходимо е да ги насърчава</c:v>
                </c:pt>
                <c:pt idx="1">
                  <c:v>Не е необходимо</c:v>
                </c:pt>
                <c:pt idx="2">
                  <c:v>Без мнение</c:v>
                </c:pt>
              </c:strCache>
            </c:strRef>
          </c:cat>
          <c:val>
            <c:numRef>
              <c:f>Sheet1!$C$2:$C$4</c:f>
              <c:numCache>
                <c:formatCode>General</c:formatCode>
                <c:ptCount val="3"/>
                <c:pt idx="0">
                  <c:v>36.4</c:v>
                </c:pt>
                <c:pt idx="1">
                  <c:v>24.5</c:v>
                </c:pt>
                <c:pt idx="2">
                  <c:v>39.1</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Да, необходимо е да ги насърчава</c:v>
                </c:pt>
                <c:pt idx="1">
                  <c:v>Не е необходимо</c:v>
                </c:pt>
                <c:pt idx="2">
                  <c:v>Без мнение</c:v>
                </c:pt>
              </c:strCache>
            </c:strRef>
          </c:cat>
          <c:val>
            <c:numRef>
              <c:f>Sheet1!$D$2:$D$4</c:f>
              <c:numCache>
                <c:formatCode>General</c:formatCode>
                <c:ptCount val="3"/>
                <c:pt idx="0">
                  <c:v>41.199999999999996</c:v>
                </c:pt>
                <c:pt idx="1">
                  <c:v>30.099999999999998</c:v>
                </c:pt>
                <c:pt idx="2">
                  <c:v>28.799999999999997</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General"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Бихте ли посетили бивш комунистически лагер, ако е отворен за посещения на граждани</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684966987731692E-2"/>
          <c:y val="0.11108274607517923"/>
          <c:w val="0.99918838489540251"/>
          <c:h val="0.78862814711772178"/>
        </c:manualLayout>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Бих посетил при всички положения</c:v>
                </c:pt>
                <c:pt idx="1">
                  <c:v>Бих посетил ако е на не повече от един час от населеното ми място</c:v>
                </c:pt>
                <c:pt idx="2">
                  <c:v>Бих посетил ако е на не повече от 2-3 часа от населеното ми място</c:v>
                </c:pt>
                <c:pt idx="3">
                  <c:v>Да, ако мога да видя на това място, или наоколо и други неща</c:v>
                </c:pt>
                <c:pt idx="4">
                  <c:v>Да, ако наоколо има възможност за преспиване и заведения за хранене</c:v>
                </c:pt>
                <c:pt idx="5">
                  <c:v>Не бих посетил</c:v>
                </c:pt>
              </c:strCache>
            </c:strRef>
          </c:cat>
          <c:val>
            <c:numRef>
              <c:f>Sheet1!$B$2:$B$7</c:f>
              <c:numCache>
                <c:formatCode>General</c:formatCode>
                <c:ptCount val="6"/>
                <c:pt idx="0">
                  <c:v>27.400000000000002</c:v>
                </c:pt>
                <c:pt idx="1">
                  <c:v>6.5</c:v>
                </c:pt>
                <c:pt idx="2">
                  <c:v>3.5999999999999996</c:v>
                </c:pt>
                <c:pt idx="3">
                  <c:v>20.3</c:v>
                </c:pt>
                <c:pt idx="4">
                  <c:v>2.5</c:v>
                </c:pt>
                <c:pt idx="5">
                  <c:v>39.700000000000003</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Бих посетил при всички положения</c:v>
                </c:pt>
                <c:pt idx="1">
                  <c:v>Бих посетил ако е на не повече от един час от населеното ми място</c:v>
                </c:pt>
                <c:pt idx="2">
                  <c:v>Бих посетил ако е на не повече от 2-3 часа от населеното ми място</c:v>
                </c:pt>
                <c:pt idx="3">
                  <c:v>Да, ако мога да видя на това място, или наоколо и други неща</c:v>
                </c:pt>
                <c:pt idx="4">
                  <c:v>Да, ако наоколо има възможност за преспиване и заведения за хранене</c:v>
                </c:pt>
                <c:pt idx="5">
                  <c:v>Не бих посетил</c:v>
                </c:pt>
              </c:strCache>
            </c:strRef>
          </c:cat>
          <c:val>
            <c:numRef>
              <c:f>Sheet1!$C$2:$C$7</c:f>
              <c:numCache>
                <c:formatCode>General</c:formatCode>
                <c:ptCount val="6"/>
                <c:pt idx="0">
                  <c:v>12.5</c:v>
                </c:pt>
                <c:pt idx="1">
                  <c:v>7.6</c:v>
                </c:pt>
                <c:pt idx="2">
                  <c:v>5.4</c:v>
                </c:pt>
                <c:pt idx="3">
                  <c:v>28.799999999999997</c:v>
                </c:pt>
                <c:pt idx="4" formatCode="0.0">
                  <c:v>6</c:v>
                </c:pt>
                <c:pt idx="5">
                  <c:v>39.700000000000003</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Бих посетил при всички положения</c:v>
                </c:pt>
                <c:pt idx="1">
                  <c:v>Бих посетил ако е на не повече от един час от населеното ми място</c:v>
                </c:pt>
                <c:pt idx="2">
                  <c:v>Бих посетил ако е на не повече от 2-3 часа от населеното ми място</c:v>
                </c:pt>
                <c:pt idx="3">
                  <c:v>Да, ако мога да видя на това място, или наоколо и други неща</c:v>
                </c:pt>
                <c:pt idx="4">
                  <c:v>Да, ако наоколо има възможност за преспиване и заведения за хранене</c:v>
                </c:pt>
                <c:pt idx="5">
                  <c:v>Не бих посетил</c:v>
                </c:pt>
              </c:strCache>
            </c:strRef>
          </c:cat>
          <c:val>
            <c:numRef>
              <c:f>Sheet1!$D$2:$D$7</c:f>
              <c:numCache>
                <c:formatCode>General</c:formatCode>
                <c:ptCount val="6"/>
                <c:pt idx="0">
                  <c:v>31</c:v>
                </c:pt>
                <c:pt idx="1">
                  <c:v>4.3999999999999995</c:v>
                </c:pt>
                <c:pt idx="2" formatCode="0.0">
                  <c:v>4</c:v>
                </c:pt>
                <c:pt idx="3">
                  <c:v>21.2</c:v>
                </c:pt>
                <c:pt idx="4">
                  <c:v>3.5000000000000004</c:v>
                </c:pt>
                <c:pt idx="5">
                  <c:v>35.799999999999997</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General"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На </a:t>
            </a:r>
            <a:r>
              <a:rPr lang="bg-BG" sz="1600" noProof="0" dirty="0">
                <a:solidFill>
                  <a:schemeClr val="tx1"/>
                </a:solidFill>
              </a:rPr>
              <a:t>какво се основават вашите впечатления и познания за времето на социализма</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17978905144014201"/>
          <c:w val="0.54797177528065155"/>
          <c:h val="0.79442970014581071"/>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Sheet1!$B$2:$B$11</c:f>
              <c:numCache>
                <c:formatCode>General</c:formatCode>
                <c:ptCount val="10"/>
                <c:pt idx="0" formatCode="0.0">
                  <c:v>4</c:v>
                </c:pt>
                <c:pt idx="1">
                  <c:v>1.9</c:v>
                </c:pt>
                <c:pt idx="2">
                  <c:v>5.8999999999999995</c:v>
                </c:pt>
                <c:pt idx="3">
                  <c:v>10.299999999999999</c:v>
                </c:pt>
                <c:pt idx="4">
                  <c:v>20.200000000000003</c:v>
                </c:pt>
                <c:pt idx="5">
                  <c:v>20.5</c:v>
                </c:pt>
                <c:pt idx="6" formatCode="0.0">
                  <c:v>24</c:v>
                </c:pt>
                <c:pt idx="7">
                  <c:v>38.6</c:v>
                </c:pt>
                <c:pt idx="8">
                  <c:v>45.7</c:v>
                </c:pt>
                <c:pt idx="9">
                  <c:v>58.4</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Sheet1!$C$2:$C$11</c:f>
              <c:numCache>
                <c:formatCode>General</c:formatCode>
                <c:ptCount val="10"/>
                <c:pt idx="0">
                  <c:v>96</c:v>
                </c:pt>
                <c:pt idx="1">
                  <c:v>98.1</c:v>
                </c:pt>
                <c:pt idx="2">
                  <c:v>94.1</c:v>
                </c:pt>
                <c:pt idx="3">
                  <c:v>89.7</c:v>
                </c:pt>
                <c:pt idx="4">
                  <c:v>79.8</c:v>
                </c:pt>
                <c:pt idx="5">
                  <c:v>79.5</c:v>
                </c:pt>
                <c:pt idx="6">
                  <c:v>76</c:v>
                </c:pt>
                <c:pt idx="7">
                  <c:v>61.4</c:v>
                </c:pt>
                <c:pt idx="8">
                  <c:v>54.3</c:v>
                </c:pt>
                <c:pt idx="9">
                  <c:v>41.6</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Sheet1!$D$2:$D$11</c:f>
              <c:numCache>
                <c:formatCode>General</c:formatCode>
                <c:ptCount val="10"/>
                <c:pt idx="0" formatCode="0.0">
                  <c:v>19</c:v>
                </c:pt>
                <c:pt idx="1">
                  <c:v>0.5</c:v>
                </c:pt>
                <c:pt idx="2">
                  <c:v>3.8</c:v>
                </c:pt>
                <c:pt idx="3">
                  <c:v>19.600000000000001</c:v>
                </c:pt>
                <c:pt idx="4">
                  <c:v>40.799999999999997</c:v>
                </c:pt>
                <c:pt idx="5">
                  <c:v>11.4</c:v>
                </c:pt>
                <c:pt idx="6">
                  <c:v>22.3</c:v>
                </c:pt>
                <c:pt idx="7">
                  <c:v>42.9</c:v>
                </c:pt>
                <c:pt idx="8">
                  <c:v>55.400000000000006</c:v>
                </c:pt>
                <c:pt idx="9">
                  <c:v>0.9</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Sheet1!$E$2:$E$11</c:f>
              <c:numCache>
                <c:formatCode>General</c:formatCode>
                <c:ptCount val="10"/>
                <c:pt idx="0">
                  <c:v>81</c:v>
                </c:pt>
                <c:pt idx="1">
                  <c:v>99.5</c:v>
                </c:pt>
                <c:pt idx="2">
                  <c:v>96.2</c:v>
                </c:pt>
                <c:pt idx="3">
                  <c:v>80.400000000000006</c:v>
                </c:pt>
                <c:pt idx="4">
                  <c:v>59.2</c:v>
                </c:pt>
                <c:pt idx="5">
                  <c:v>88.6</c:v>
                </c:pt>
                <c:pt idx="6">
                  <c:v>77.7</c:v>
                </c:pt>
                <c:pt idx="7">
                  <c:v>57.1</c:v>
                </c:pt>
                <c:pt idx="8">
                  <c:v>44.599999999999994</c:v>
                </c:pt>
                <c:pt idx="9">
                  <c:v>99.1</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Sheet1!$F$2:$F$11</c:f>
              <c:numCache>
                <c:formatCode>General</c:formatCode>
                <c:ptCount val="10"/>
                <c:pt idx="0">
                  <c:v>6.6000000000000005</c:v>
                </c:pt>
                <c:pt idx="1">
                  <c:v>2.7</c:v>
                </c:pt>
                <c:pt idx="2">
                  <c:v>9.3000000000000007</c:v>
                </c:pt>
                <c:pt idx="3">
                  <c:v>18.600000000000001</c:v>
                </c:pt>
                <c:pt idx="4">
                  <c:v>21.2</c:v>
                </c:pt>
                <c:pt idx="5">
                  <c:v>29.599999999999998</c:v>
                </c:pt>
                <c:pt idx="6">
                  <c:v>32.700000000000003</c:v>
                </c:pt>
                <c:pt idx="7">
                  <c:v>55.800000000000004</c:v>
                </c:pt>
                <c:pt idx="8">
                  <c:v>75.2</c:v>
                </c:pt>
                <c:pt idx="9">
                  <c:v>5.8</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Sheet1!$A$2:$A$11</c:f>
              <c:strCache>
                <c:ptCount val="10"/>
                <c:pt idx="0">
                  <c:v>Нямам впечатления, познания за времето на социализма</c:v>
                </c:pt>
                <c:pt idx="1">
                  <c:v>На другаде</c:v>
                </c:pt>
                <c:pt idx="2">
                  <c:v>Учили сме за този период в университета</c:v>
                </c:pt>
                <c:pt idx="3">
                  <c:v>На интернет и социалните мрежи</c:v>
                </c:pt>
                <c:pt idx="4">
                  <c:v>Учили сме за този период в училище</c:v>
                </c:pt>
                <c:pt idx="5">
                  <c:v>Чел съм статии, публикации и книги за този период</c:v>
                </c:pt>
                <c:pt idx="6">
                  <c:v>На телевизията - филми/ публицистични предавания/ интервюта</c:v>
                </c:pt>
                <c:pt idx="7">
                  <c:v>На разкази на мои познати/ приятели по-възрастни от мен</c:v>
                </c:pt>
                <c:pt idx="8">
                  <c:v>На разкази на мои роднини</c:v>
                </c:pt>
                <c:pt idx="9">
                  <c:v>Лично съм ги преживял/бил съм свидетел на събитията</c:v>
                </c:pt>
              </c:strCache>
            </c:strRef>
          </c:cat>
          <c:val>
            <c:numRef>
              <c:f>Sheet1!$G$2:$G$11</c:f>
              <c:numCache>
                <c:formatCode>General</c:formatCode>
                <c:ptCount val="10"/>
                <c:pt idx="0">
                  <c:v>93.4</c:v>
                </c:pt>
                <c:pt idx="1">
                  <c:v>97.3</c:v>
                </c:pt>
                <c:pt idx="2">
                  <c:v>90.7</c:v>
                </c:pt>
                <c:pt idx="3">
                  <c:v>81.400000000000006</c:v>
                </c:pt>
                <c:pt idx="4">
                  <c:v>78.8</c:v>
                </c:pt>
                <c:pt idx="5">
                  <c:v>70.400000000000006</c:v>
                </c:pt>
                <c:pt idx="6">
                  <c:v>67.3</c:v>
                </c:pt>
                <c:pt idx="7">
                  <c:v>44.199999999999996</c:v>
                </c:pt>
                <c:pt idx="8">
                  <c:v>24.799999999999997</c:v>
                </c:pt>
                <c:pt idx="9">
                  <c:v>94.2</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Какво би Ви мотивирало да посетите бивш комунистически лагер</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21494529927747913"/>
          <c:w val="0.54797177528065155"/>
          <c:h val="0.75927345230847365"/>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Категорично не бих посетил</c:v>
                </c:pt>
                <c:pt idx="1">
                  <c:v>Възможност за разговор с бивши надзиратели</c:v>
                </c:pt>
                <c:pt idx="2">
                  <c:v>Виртуална възстановка за мобилно устройство на килиите за мъчения</c:v>
                </c:pt>
                <c:pt idx="3">
                  <c:v>Виртуална възстановка за мобилно устройство на местата за принудителен труд</c:v>
                </c:pt>
                <c:pt idx="4">
                  <c:v>Виртуална възстановка за мобилно устройство на помещенията и сградите, в които са живели лагерниците</c:v>
                </c:pt>
                <c:pt idx="5">
                  <c:v>Възможност за разговор с оцелели или очевидци</c:v>
                </c:pt>
                <c:pt idx="6">
                  <c:v>Наличието на местен гид/екскурзовод</c:v>
                </c:pt>
                <c:pt idx="7">
                  <c:v>Възможност да науча за различните гледни точки</c:v>
                </c:pt>
              </c:strCache>
            </c:strRef>
          </c:cat>
          <c:val>
            <c:numRef>
              <c:f>Sheet1!$B$2:$B$9</c:f>
              <c:numCache>
                <c:formatCode>0.0</c:formatCode>
                <c:ptCount val="8"/>
                <c:pt idx="0">
                  <c:v>36.299999999999997</c:v>
                </c:pt>
                <c:pt idx="1">
                  <c:v>12.6</c:v>
                </c:pt>
                <c:pt idx="2">
                  <c:v>16.7</c:v>
                </c:pt>
                <c:pt idx="3">
                  <c:v>17.599999999999998</c:v>
                </c:pt>
                <c:pt idx="4">
                  <c:v>20.100000000000001</c:v>
                </c:pt>
                <c:pt idx="5">
                  <c:v>23.799999999999997</c:v>
                </c:pt>
                <c:pt idx="6">
                  <c:v>25.6</c:v>
                </c:pt>
                <c:pt idx="7">
                  <c:v>38.4</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Sheet1!$A$2:$A$9</c:f>
              <c:strCache>
                <c:ptCount val="8"/>
                <c:pt idx="0">
                  <c:v>Категорично не бих посетил</c:v>
                </c:pt>
                <c:pt idx="1">
                  <c:v>Възможност за разговор с бивши надзиратели</c:v>
                </c:pt>
                <c:pt idx="2">
                  <c:v>Виртуална възстановка за мобилно устройство на килиите за мъчения</c:v>
                </c:pt>
                <c:pt idx="3">
                  <c:v>Виртуална възстановка за мобилно устройство на местата за принудителен труд</c:v>
                </c:pt>
                <c:pt idx="4">
                  <c:v>Виртуална възстановка за мобилно устройство на помещенията и сградите, в които са живели лагерниците</c:v>
                </c:pt>
                <c:pt idx="5">
                  <c:v>Възможност за разговор с оцелели или очевидци</c:v>
                </c:pt>
                <c:pt idx="6">
                  <c:v>Наличието на местен гид/екскурзовод</c:v>
                </c:pt>
                <c:pt idx="7">
                  <c:v>Възможност да науча за различните гледни точки</c:v>
                </c:pt>
              </c:strCache>
            </c:strRef>
          </c:cat>
          <c:val>
            <c:numRef>
              <c:f>Sheet1!$C$2:$C$9</c:f>
              <c:numCache>
                <c:formatCode>0.0</c:formatCode>
                <c:ptCount val="8"/>
                <c:pt idx="0">
                  <c:v>43.7</c:v>
                </c:pt>
                <c:pt idx="1">
                  <c:v>67.400000000000006</c:v>
                </c:pt>
                <c:pt idx="2">
                  <c:v>63.3</c:v>
                </c:pt>
                <c:pt idx="3">
                  <c:v>62.400000000000006</c:v>
                </c:pt>
                <c:pt idx="4">
                  <c:v>59.9</c:v>
                </c:pt>
                <c:pt idx="5">
                  <c:v>56.2</c:v>
                </c:pt>
                <c:pt idx="6">
                  <c:v>54.4</c:v>
                </c:pt>
                <c:pt idx="7">
                  <c:v>41.6</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Категорично не бих посетил</c:v>
                </c:pt>
                <c:pt idx="1">
                  <c:v>Възможност за разговор с бивши надзиратели</c:v>
                </c:pt>
                <c:pt idx="2">
                  <c:v>Виртуална възстановка за мобилно устройство на килиите за мъчения</c:v>
                </c:pt>
                <c:pt idx="3">
                  <c:v>Виртуална възстановка за мобилно устройство на местата за принудителен труд</c:v>
                </c:pt>
                <c:pt idx="4">
                  <c:v>Виртуална възстановка за мобилно устройство на помещенията и сградите, в които са живели лагерниците</c:v>
                </c:pt>
                <c:pt idx="5">
                  <c:v>Възможност за разговор с оцелели или очевидци</c:v>
                </c:pt>
                <c:pt idx="6">
                  <c:v>Наличието на местен гид/екскурзовод</c:v>
                </c:pt>
                <c:pt idx="7">
                  <c:v>Възможност да науча за различните гледни точки</c:v>
                </c:pt>
              </c:strCache>
            </c:strRef>
          </c:cat>
          <c:val>
            <c:numRef>
              <c:f>Sheet1!$D$2:$D$9</c:f>
              <c:numCache>
                <c:formatCode>0.0</c:formatCode>
                <c:ptCount val="8"/>
                <c:pt idx="0">
                  <c:v>32.1</c:v>
                </c:pt>
                <c:pt idx="1">
                  <c:v>15.8</c:v>
                </c:pt>
                <c:pt idx="2">
                  <c:v>17.399999999999999</c:v>
                </c:pt>
                <c:pt idx="3">
                  <c:v>25.5</c:v>
                </c:pt>
                <c:pt idx="4">
                  <c:v>23.9</c:v>
                </c:pt>
                <c:pt idx="5">
                  <c:v>17.899999999999999</c:v>
                </c:pt>
                <c:pt idx="6">
                  <c:v>33.200000000000003</c:v>
                </c:pt>
                <c:pt idx="7">
                  <c:v>40.799999999999997</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Sheet1!$A$2:$A$9</c:f>
              <c:strCache>
                <c:ptCount val="8"/>
                <c:pt idx="0">
                  <c:v>Категорично не бих посетил</c:v>
                </c:pt>
                <c:pt idx="1">
                  <c:v>Възможност за разговор с бивши надзиратели</c:v>
                </c:pt>
                <c:pt idx="2">
                  <c:v>Виртуална възстановка за мобилно устройство на килиите за мъчения</c:v>
                </c:pt>
                <c:pt idx="3">
                  <c:v>Виртуална възстановка за мобилно устройство на местата за принудителен труд</c:v>
                </c:pt>
                <c:pt idx="4">
                  <c:v>Виртуална възстановка за мобилно устройство на помещенията и сградите, в които са живели лагерниците</c:v>
                </c:pt>
                <c:pt idx="5">
                  <c:v>Възможност за разговор с оцелели или очевидци</c:v>
                </c:pt>
                <c:pt idx="6">
                  <c:v>Наличието на местен гид/екскурзовод</c:v>
                </c:pt>
                <c:pt idx="7">
                  <c:v>Възможност да науча за различните гледни точки</c:v>
                </c:pt>
              </c:strCache>
            </c:strRef>
          </c:cat>
          <c:val>
            <c:numRef>
              <c:f>Sheet1!$E$2:$E$9</c:f>
              <c:numCache>
                <c:formatCode>0.0</c:formatCode>
                <c:ptCount val="8"/>
                <c:pt idx="0">
                  <c:v>47.9</c:v>
                </c:pt>
                <c:pt idx="1">
                  <c:v>64.2</c:v>
                </c:pt>
                <c:pt idx="2">
                  <c:v>62.6</c:v>
                </c:pt>
                <c:pt idx="3">
                  <c:v>54.5</c:v>
                </c:pt>
                <c:pt idx="4">
                  <c:v>56.1</c:v>
                </c:pt>
                <c:pt idx="5">
                  <c:v>62.1</c:v>
                </c:pt>
                <c:pt idx="6">
                  <c:v>46.8</c:v>
                </c:pt>
                <c:pt idx="7">
                  <c:v>39.200000000000003</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Категорично не бих посетил</c:v>
                </c:pt>
                <c:pt idx="1">
                  <c:v>Възможност за разговор с бивши надзиратели</c:v>
                </c:pt>
                <c:pt idx="2">
                  <c:v>Виртуална възстановка за мобилно устройство на килиите за мъчения</c:v>
                </c:pt>
                <c:pt idx="3">
                  <c:v>Виртуална възстановка за мобилно устройство на местата за принудителен труд</c:v>
                </c:pt>
                <c:pt idx="4">
                  <c:v>Виртуална възстановка за мобилно устройство на помещенията и сградите, в които са живели лагерниците</c:v>
                </c:pt>
                <c:pt idx="5">
                  <c:v>Възможност за разговор с оцелели или очевидци</c:v>
                </c:pt>
                <c:pt idx="6">
                  <c:v>Наличието на местен гид/екскурзовод</c:v>
                </c:pt>
                <c:pt idx="7">
                  <c:v>Възможност да науча за различните гледни точки</c:v>
                </c:pt>
              </c:strCache>
            </c:strRef>
          </c:cat>
          <c:val>
            <c:numRef>
              <c:f>Sheet1!$F$2:$F$9</c:f>
              <c:numCache>
                <c:formatCode>0.0</c:formatCode>
                <c:ptCount val="8"/>
                <c:pt idx="0">
                  <c:v>35</c:v>
                </c:pt>
                <c:pt idx="1">
                  <c:v>12.8</c:v>
                </c:pt>
                <c:pt idx="2">
                  <c:v>19</c:v>
                </c:pt>
                <c:pt idx="3">
                  <c:v>19.900000000000002</c:v>
                </c:pt>
                <c:pt idx="4">
                  <c:v>23</c:v>
                </c:pt>
                <c:pt idx="5">
                  <c:v>24.3</c:v>
                </c:pt>
                <c:pt idx="6">
                  <c:v>27</c:v>
                </c:pt>
                <c:pt idx="7">
                  <c:v>38.1</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Sheet1!$A$2:$A$9</c:f>
              <c:strCache>
                <c:ptCount val="8"/>
                <c:pt idx="0">
                  <c:v>Категорично не бих посетил</c:v>
                </c:pt>
                <c:pt idx="1">
                  <c:v>Възможност за разговор с бивши надзиратели</c:v>
                </c:pt>
                <c:pt idx="2">
                  <c:v>Виртуална възстановка за мобилно устройство на килиите за мъчения</c:v>
                </c:pt>
                <c:pt idx="3">
                  <c:v>Виртуална възстановка за мобилно устройство на местата за принудителен труд</c:v>
                </c:pt>
                <c:pt idx="4">
                  <c:v>Виртуална възстановка за мобилно устройство на помещенията и сградите, в които са живели лагерниците</c:v>
                </c:pt>
                <c:pt idx="5">
                  <c:v>Възможност за разговор с оцелели или очевидци</c:v>
                </c:pt>
                <c:pt idx="6">
                  <c:v>Наличието на местен гид/екскурзовод</c:v>
                </c:pt>
                <c:pt idx="7">
                  <c:v>Възможност да науча за различните гледни точки</c:v>
                </c:pt>
              </c:strCache>
            </c:strRef>
          </c:cat>
          <c:val>
            <c:numRef>
              <c:f>Sheet1!$G$2:$G$9</c:f>
              <c:numCache>
                <c:formatCode>0.0</c:formatCode>
                <c:ptCount val="8"/>
                <c:pt idx="0">
                  <c:v>45</c:v>
                </c:pt>
                <c:pt idx="1">
                  <c:v>67.2</c:v>
                </c:pt>
                <c:pt idx="2">
                  <c:v>61</c:v>
                </c:pt>
                <c:pt idx="3">
                  <c:v>60.099999999999994</c:v>
                </c:pt>
                <c:pt idx="4">
                  <c:v>57</c:v>
                </c:pt>
                <c:pt idx="5">
                  <c:v>55.7</c:v>
                </c:pt>
                <c:pt idx="6">
                  <c:v>53</c:v>
                </c:pt>
                <c:pt idx="7">
                  <c:v>41.9</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За кои </a:t>
            </a:r>
            <a:r>
              <a:rPr lang="bg-BG" sz="1600" noProof="0" dirty="0">
                <a:solidFill>
                  <a:schemeClr val="tx1"/>
                </a:solidFill>
              </a:rPr>
              <a:t>аспекти от лагерния живот бихте искали да научите?</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21494529927747913"/>
          <c:w val="0.54797177528065155"/>
          <c:h val="0.75927345230847365"/>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Нито едно от посочените</c:v>
                </c:pt>
                <c:pt idx="1">
                  <c:v>Смъртта</c:v>
                </c:pt>
                <c:pt idx="2">
                  <c:v>Семействата на лагеристите</c:v>
                </c:pt>
                <c:pt idx="3">
                  <c:v>Мотивацията на служителите в лагерите</c:v>
                </c:pt>
                <c:pt idx="4">
                  <c:v>Отношенията между лагеристите</c:v>
                </c:pt>
                <c:pt idx="5">
                  <c:v>Задържането и изпращането в лагера</c:v>
                </c:pt>
                <c:pt idx="6">
                  <c:v>Отношенията на надзирателите и физическото и психическо насилие</c:v>
                </c:pt>
                <c:pt idx="7">
                  <c:v>Освобождаването и живот след лагерите</c:v>
                </c:pt>
                <c:pt idx="8">
                  <c:v>Разкриване на престъпленията на комунистическия режим срещу жертвите на лагерите след края му</c:v>
                </c:pt>
                <c:pt idx="9">
                  <c:v>Условията на живот и принудителен труд</c:v>
                </c:pt>
                <c:pt idx="10">
                  <c:v>Причините за изпращане в лагерите (кой и защо бива въдворяван) и брой на въдворените в България</c:v>
                </c:pt>
              </c:strCache>
            </c:strRef>
          </c:cat>
          <c:val>
            <c:numRef>
              <c:f>Sheet1!$B$2:$B$12</c:f>
              <c:numCache>
                <c:formatCode>General</c:formatCode>
                <c:ptCount val="11"/>
                <c:pt idx="0">
                  <c:v>31.4</c:v>
                </c:pt>
                <c:pt idx="1">
                  <c:v>11.700000000000001</c:v>
                </c:pt>
                <c:pt idx="2">
                  <c:v>20.200000000000003</c:v>
                </c:pt>
                <c:pt idx="3">
                  <c:v>20.399999999999999</c:v>
                </c:pt>
                <c:pt idx="4">
                  <c:v>23.5</c:v>
                </c:pt>
                <c:pt idx="5" formatCode="0.0">
                  <c:v>27</c:v>
                </c:pt>
                <c:pt idx="6">
                  <c:v>28.799999999999997</c:v>
                </c:pt>
                <c:pt idx="7">
                  <c:v>31.5</c:v>
                </c:pt>
                <c:pt idx="8">
                  <c:v>32.1</c:v>
                </c:pt>
                <c:pt idx="9">
                  <c:v>39.200000000000003</c:v>
                </c:pt>
                <c:pt idx="10">
                  <c:v>46.6</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Sheet1!$A$2:$A$12</c:f>
              <c:strCache>
                <c:ptCount val="11"/>
                <c:pt idx="0">
                  <c:v>Нито едно от посочените</c:v>
                </c:pt>
                <c:pt idx="1">
                  <c:v>Смъртта</c:v>
                </c:pt>
                <c:pt idx="2">
                  <c:v>Семействата на лагеристите</c:v>
                </c:pt>
                <c:pt idx="3">
                  <c:v>Мотивацията на служителите в лагерите</c:v>
                </c:pt>
                <c:pt idx="4">
                  <c:v>Отношенията между лагеристите</c:v>
                </c:pt>
                <c:pt idx="5">
                  <c:v>Задържането и изпращането в лагера</c:v>
                </c:pt>
                <c:pt idx="6">
                  <c:v>Отношенията на надзирателите и физическото и психическо насилие</c:v>
                </c:pt>
                <c:pt idx="7">
                  <c:v>Освобождаването и живот след лагерите</c:v>
                </c:pt>
                <c:pt idx="8">
                  <c:v>Разкриване на престъпленията на комунистическия режим срещу жертвите на лагерите след края му</c:v>
                </c:pt>
                <c:pt idx="9">
                  <c:v>Условията на живот и принудителен труд</c:v>
                </c:pt>
                <c:pt idx="10">
                  <c:v>Причините за изпращане в лагерите (кой и защо бива въдворяван) и брой на въдворените в България</c:v>
                </c:pt>
              </c:strCache>
            </c:strRef>
          </c:cat>
          <c:val>
            <c:numRef>
              <c:f>Sheet1!$C$2:$C$12</c:f>
              <c:numCache>
                <c:formatCode>0.0</c:formatCode>
                <c:ptCount val="11"/>
                <c:pt idx="0">
                  <c:v>48.6</c:v>
                </c:pt>
                <c:pt idx="1">
                  <c:v>68.3</c:v>
                </c:pt>
                <c:pt idx="2">
                  <c:v>59.8</c:v>
                </c:pt>
                <c:pt idx="3">
                  <c:v>59.6</c:v>
                </c:pt>
                <c:pt idx="4">
                  <c:v>56.5</c:v>
                </c:pt>
                <c:pt idx="5">
                  <c:v>53</c:v>
                </c:pt>
                <c:pt idx="6">
                  <c:v>51.2</c:v>
                </c:pt>
                <c:pt idx="7">
                  <c:v>48.5</c:v>
                </c:pt>
                <c:pt idx="8">
                  <c:v>47.9</c:v>
                </c:pt>
                <c:pt idx="9">
                  <c:v>40.799999999999997</c:v>
                </c:pt>
                <c:pt idx="10">
                  <c:v>33.4</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Нито едно от посочените</c:v>
                </c:pt>
                <c:pt idx="1">
                  <c:v>Смъртта</c:v>
                </c:pt>
                <c:pt idx="2">
                  <c:v>Семействата на лагеристите</c:v>
                </c:pt>
                <c:pt idx="3">
                  <c:v>Мотивацията на служителите в лагерите</c:v>
                </c:pt>
                <c:pt idx="4">
                  <c:v>Отношенията между лагеристите</c:v>
                </c:pt>
                <c:pt idx="5">
                  <c:v>Задържането и изпращането в лагера</c:v>
                </c:pt>
                <c:pt idx="6">
                  <c:v>Отношенията на надзирателите и физическото и психическо насилие</c:v>
                </c:pt>
                <c:pt idx="7">
                  <c:v>Освобождаването и живот след лагерите</c:v>
                </c:pt>
                <c:pt idx="8">
                  <c:v>Разкриване на престъпленията на комунистическия режим срещу жертвите на лагерите след края му</c:v>
                </c:pt>
                <c:pt idx="9">
                  <c:v>Условията на живот и принудителен труд</c:v>
                </c:pt>
                <c:pt idx="10">
                  <c:v>Причините за изпращане в лагерите (кой и защо бива въдворяван) и брой на въдворените в България</c:v>
                </c:pt>
              </c:strCache>
            </c:strRef>
          </c:cat>
          <c:val>
            <c:numRef>
              <c:f>Sheet1!$D$2:$D$12</c:f>
              <c:numCache>
                <c:formatCode>General</c:formatCode>
                <c:ptCount val="11"/>
                <c:pt idx="0">
                  <c:v>34.799999999999997</c:v>
                </c:pt>
                <c:pt idx="1">
                  <c:v>10.9</c:v>
                </c:pt>
                <c:pt idx="2">
                  <c:v>16.8</c:v>
                </c:pt>
                <c:pt idx="3">
                  <c:v>18.5</c:v>
                </c:pt>
                <c:pt idx="4">
                  <c:v>23.400000000000002</c:v>
                </c:pt>
                <c:pt idx="5">
                  <c:v>28.799999999999997</c:v>
                </c:pt>
                <c:pt idx="6">
                  <c:v>27.700000000000003</c:v>
                </c:pt>
                <c:pt idx="7">
                  <c:v>29.9</c:v>
                </c:pt>
                <c:pt idx="8">
                  <c:v>21.7</c:v>
                </c:pt>
                <c:pt idx="9" formatCode="0.0">
                  <c:v>44</c:v>
                </c:pt>
                <c:pt idx="10">
                  <c:v>40.799999999999997</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Sheet1!$A$2:$A$12</c:f>
              <c:strCache>
                <c:ptCount val="11"/>
                <c:pt idx="0">
                  <c:v>Нито едно от посочените</c:v>
                </c:pt>
                <c:pt idx="1">
                  <c:v>Смъртта</c:v>
                </c:pt>
                <c:pt idx="2">
                  <c:v>Семействата на лагеристите</c:v>
                </c:pt>
                <c:pt idx="3">
                  <c:v>Мотивацията на служителите в лагерите</c:v>
                </c:pt>
                <c:pt idx="4">
                  <c:v>Отношенията между лагеристите</c:v>
                </c:pt>
                <c:pt idx="5">
                  <c:v>Задържането и изпращането в лагера</c:v>
                </c:pt>
                <c:pt idx="6">
                  <c:v>Отношенията на надзирателите и физическото и психическо насилие</c:v>
                </c:pt>
                <c:pt idx="7">
                  <c:v>Освобождаването и живот след лагерите</c:v>
                </c:pt>
                <c:pt idx="8">
                  <c:v>Разкриване на престъпленията на комунистическия режим срещу жертвите на лагерите след края му</c:v>
                </c:pt>
                <c:pt idx="9">
                  <c:v>Условията на живот и принудителен труд</c:v>
                </c:pt>
                <c:pt idx="10">
                  <c:v>Причините за изпращане в лагерите (кой и защо бива въдворяван) и брой на въдворените в България</c:v>
                </c:pt>
              </c:strCache>
            </c:strRef>
          </c:cat>
          <c:val>
            <c:numRef>
              <c:f>Sheet1!$E$2:$E$12</c:f>
              <c:numCache>
                <c:formatCode>0.0</c:formatCode>
                <c:ptCount val="11"/>
                <c:pt idx="0">
                  <c:v>45.2</c:v>
                </c:pt>
                <c:pt idx="1">
                  <c:v>69.099999999999994</c:v>
                </c:pt>
                <c:pt idx="2">
                  <c:v>63.2</c:v>
                </c:pt>
                <c:pt idx="3">
                  <c:v>61.5</c:v>
                </c:pt>
                <c:pt idx="4">
                  <c:v>56.599999999999994</c:v>
                </c:pt>
                <c:pt idx="5">
                  <c:v>51.2</c:v>
                </c:pt>
                <c:pt idx="6">
                  <c:v>52.3</c:v>
                </c:pt>
                <c:pt idx="7">
                  <c:v>50.1</c:v>
                </c:pt>
                <c:pt idx="8">
                  <c:v>58.3</c:v>
                </c:pt>
                <c:pt idx="9">
                  <c:v>36</c:v>
                </c:pt>
                <c:pt idx="10">
                  <c:v>39.200000000000003</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Нито едно от посочените</c:v>
                </c:pt>
                <c:pt idx="1">
                  <c:v>Смъртта</c:v>
                </c:pt>
                <c:pt idx="2">
                  <c:v>Семействата на лагеристите</c:v>
                </c:pt>
                <c:pt idx="3">
                  <c:v>Мотивацията на служителите в лагерите</c:v>
                </c:pt>
                <c:pt idx="4">
                  <c:v>Отношенията между лагеристите</c:v>
                </c:pt>
                <c:pt idx="5">
                  <c:v>Задържането и изпращането в лагера</c:v>
                </c:pt>
                <c:pt idx="6">
                  <c:v>Отношенията на надзирателите и физическото и психическо насилие</c:v>
                </c:pt>
                <c:pt idx="7">
                  <c:v>Освобождаването и живот след лагерите</c:v>
                </c:pt>
                <c:pt idx="8">
                  <c:v>Разкриване на престъпленията на комунистическия режим срещу жертвите на лагерите след края му</c:v>
                </c:pt>
                <c:pt idx="9">
                  <c:v>Условията на живот и принудителен труд</c:v>
                </c:pt>
                <c:pt idx="10">
                  <c:v>Причините за изпращане в лагерите (кой и защо бива въдворяван) и брой на въдворените в България</c:v>
                </c:pt>
              </c:strCache>
            </c:strRef>
          </c:cat>
          <c:val>
            <c:numRef>
              <c:f>Sheet1!$F$2:$F$12</c:f>
              <c:numCache>
                <c:formatCode>General</c:formatCode>
                <c:ptCount val="11"/>
                <c:pt idx="0">
                  <c:v>29.2</c:v>
                </c:pt>
                <c:pt idx="1">
                  <c:v>12.4</c:v>
                </c:pt>
                <c:pt idx="2">
                  <c:v>17.7</c:v>
                </c:pt>
                <c:pt idx="3">
                  <c:v>21.2</c:v>
                </c:pt>
                <c:pt idx="4">
                  <c:v>24.8</c:v>
                </c:pt>
                <c:pt idx="5">
                  <c:v>29.599999999999998</c:v>
                </c:pt>
                <c:pt idx="6" formatCode="0.0">
                  <c:v>31</c:v>
                </c:pt>
                <c:pt idx="7">
                  <c:v>31.4</c:v>
                </c:pt>
                <c:pt idx="8" formatCode="0.0">
                  <c:v>35</c:v>
                </c:pt>
                <c:pt idx="9">
                  <c:v>42.5</c:v>
                </c:pt>
                <c:pt idx="10">
                  <c:v>48.199999999999996</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Sheet1!$A$2:$A$12</c:f>
              <c:strCache>
                <c:ptCount val="11"/>
                <c:pt idx="0">
                  <c:v>Нито едно от посочените</c:v>
                </c:pt>
                <c:pt idx="1">
                  <c:v>Смъртта</c:v>
                </c:pt>
                <c:pt idx="2">
                  <c:v>Семействата на лагеристите</c:v>
                </c:pt>
                <c:pt idx="3">
                  <c:v>Мотивацията на служителите в лагерите</c:v>
                </c:pt>
                <c:pt idx="4">
                  <c:v>Отношенията между лагеристите</c:v>
                </c:pt>
                <c:pt idx="5">
                  <c:v>Задържането и изпращането в лагера</c:v>
                </c:pt>
                <c:pt idx="6">
                  <c:v>Отношенията на надзирателите и физическото и психическо насилие</c:v>
                </c:pt>
                <c:pt idx="7">
                  <c:v>Освобождаването и живот след лагерите</c:v>
                </c:pt>
                <c:pt idx="8">
                  <c:v>Разкриване на престъпленията на комунистическия режим срещу жертвите на лагерите след края му</c:v>
                </c:pt>
                <c:pt idx="9">
                  <c:v>Условията на живот и принудителен труд</c:v>
                </c:pt>
                <c:pt idx="10">
                  <c:v>Причините за изпращане в лагерите (кой и защо бива въдворяван) и брой на въдворените в България</c:v>
                </c:pt>
              </c:strCache>
            </c:strRef>
          </c:cat>
          <c:val>
            <c:numRef>
              <c:f>Sheet1!$G$2:$G$12</c:f>
              <c:numCache>
                <c:formatCode>0.0</c:formatCode>
                <c:ptCount val="11"/>
                <c:pt idx="0">
                  <c:v>50.8</c:v>
                </c:pt>
                <c:pt idx="1">
                  <c:v>67.599999999999994</c:v>
                </c:pt>
                <c:pt idx="2">
                  <c:v>62.3</c:v>
                </c:pt>
                <c:pt idx="3">
                  <c:v>58.8</c:v>
                </c:pt>
                <c:pt idx="4">
                  <c:v>55.2</c:v>
                </c:pt>
                <c:pt idx="5">
                  <c:v>50.400000000000006</c:v>
                </c:pt>
                <c:pt idx="6">
                  <c:v>49</c:v>
                </c:pt>
                <c:pt idx="7">
                  <c:v>48.6</c:v>
                </c:pt>
                <c:pt idx="8">
                  <c:v>45</c:v>
                </c:pt>
                <c:pt idx="9">
                  <c:v>37.5</c:v>
                </c:pt>
                <c:pt idx="10">
                  <c:v>31.800000000000004</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Каква би трябвало да е таксата за посещение, включваща </a:t>
            </a:r>
            <a:r>
              <a:rPr lang="ru-RU" sz="1600" dirty="0">
                <a:solidFill>
                  <a:schemeClr val="tx1"/>
                </a:solidFill>
              </a:rPr>
              <a:t>гид?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684966987731692E-2"/>
          <c:y val="0.11108274607517923"/>
          <c:w val="0.99918838489540251"/>
          <c:h val="0.78862814711772178"/>
        </c:manualLayout>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До 5 лева</c:v>
                </c:pt>
                <c:pt idx="1">
                  <c:v>Между 5 и 10 лева</c:v>
                </c:pt>
                <c:pt idx="2">
                  <c:v>До 20 лева</c:v>
                </c:pt>
                <c:pt idx="3">
                  <c:v>Между 20 и 40 лева</c:v>
                </c:pt>
                <c:pt idx="4">
                  <c:v>Не мога да преценя</c:v>
                </c:pt>
              </c:strCache>
            </c:strRef>
          </c:cat>
          <c:val>
            <c:numRef>
              <c:f>Sheet1!$B$2:$B$6</c:f>
              <c:numCache>
                <c:formatCode>0.0</c:formatCode>
                <c:ptCount val="5"/>
                <c:pt idx="0">
                  <c:v>27</c:v>
                </c:pt>
                <c:pt idx="1">
                  <c:v>21.3</c:v>
                </c:pt>
                <c:pt idx="2">
                  <c:v>7.1999999999999993</c:v>
                </c:pt>
                <c:pt idx="3">
                  <c:v>0.89999999999999991</c:v>
                </c:pt>
                <c:pt idx="4">
                  <c:v>43.5</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До 5 лева</c:v>
                </c:pt>
                <c:pt idx="1">
                  <c:v>Между 5 и 10 лева</c:v>
                </c:pt>
                <c:pt idx="2">
                  <c:v>До 20 лева</c:v>
                </c:pt>
                <c:pt idx="3">
                  <c:v>Между 20 и 40 лева</c:v>
                </c:pt>
                <c:pt idx="4">
                  <c:v>Не мога да преценя</c:v>
                </c:pt>
              </c:strCache>
            </c:strRef>
          </c:cat>
          <c:val>
            <c:numRef>
              <c:f>Sheet1!$C$2:$C$6</c:f>
              <c:numCache>
                <c:formatCode>0.0</c:formatCode>
                <c:ptCount val="5"/>
                <c:pt idx="0">
                  <c:v>25</c:v>
                </c:pt>
                <c:pt idx="1">
                  <c:v>23.9</c:v>
                </c:pt>
                <c:pt idx="2">
                  <c:v>6.5</c:v>
                </c:pt>
                <c:pt idx="3">
                  <c:v>0.5</c:v>
                </c:pt>
                <c:pt idx="4">
                  <c:v>44</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До 5 лева</c:v>
                </c:pt>
                <c:pt idx="1">
                  <c:v>Между 5 и 10 лева</c:v>
                </c:pt>
                <c:pt idx="2">
                  <c:v>До 20 лева</c:v>
                </c:pt>
                <c:pt idx="3">
                  <c:v>Между 20 и 40 лева</c:v>
                </c:pt>
                <c:pt idx="4">
                  <c:v>Не мога да преценя</c:v>
                </c:pt>
              </c:strCache>
            </c:strRef>
          </c:cat>
          <c:val>
            <c:numRef>
              <c:f>Sheet1!$D$2:$D$6</c:f>
              <c:numCache>
                <c:formatCode>0.0</c:formatCode>
                <c:ptCount val="5"/>
                <c:pt idx="0">
                  <c:v>20.399999999999999</c:v>
                </c:pt>
                <c:pt idx="1">
                  <c:v>26.1</c:v>
                </c:pt>
                <c:pt idx="2">
                  <c:v>11.899999999999999</c:v>
                </c:pt>
                <c:pt idx="3">
                  <c:v>0.89999999999999991</c:v>
                </c:pt>
                <c:pt idx="4">
                  <c:v>40.699999999999996</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0.0"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С </a:t>
            </a:r>
            <a:r>
              <a:rPr lang="bg-BG" sz="1600" noProof="0" dirty="0">
                <a:solidFill>
                  <a:schemeClr val="tx1"/>
                </a:solidFill>
              </a:rPr>
              <a:t>каква продължителност би трябвало да е един тур в бивш комунистически лагер</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684966987731692E-2"/>
          <c:y val="0.11108274607517923"/>
          <c:w val="0.99918838489540251"/>
          <c:h val="0.78862814711772178"/>
        </c:manualLayout>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час</c:v>
                </c:pt>
                <c:pt idx="1">
                  <c:v>2 часа</c:v>
                </c:pt>
                <c:pt idx="2">
                  <c:v>3 часа</c:v>
                </c:pt>
                <c:pt idx="3">
                  <c:v>Не мога да преценя</c:v>
                </c:pt>
              </c:strCache>
            </c:strRef>
          </c:cat>
          <c:val>
            <c:numRef>
              <c:f>Sheet1!$B$2:$B$5</c:f>
              <c:numCache>
                <c:formatCode>General</c:formatCode>
                <c:ptCount val="4"/>
                <c:pt idx="0">
                  <c:v>36.5</c:v>
                </c:pt>
                <c:pt idx="1">
                  <c:v>15.5</c:v>
                </c:pt>
                <c:pt idx="2">
                  <c:v>2.1</c:v>
                </c:pt>
                <c:pt idx="3">
                  <c:v>45.9</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час</c:v>
                </c:pt>
                <c:pt idx="1">
                  <c:v>2 часа</c:v>
                </c:pt>
                <c:pt idx="2">
                  <c:v>3 часа</c:v>
                </c:pt>
                <c:pt idx="3">
                  <c:v>Не мога да преценя</c:v>
                </c:pt>
              </c:strCache>
            </c:strRef>
          </c:cat>
          <c:val>
            <c:numRef>
              <c:f>Sheet1!$C$2:$C$5</c:f>
              <c:numCache>
                <c:formatCode>General</c:formatCode>
                <c:ptCount val="4"/>
                <c:pt idx="0">
                  <c:v>42.4</c:v>
                </c:pt>
                <c:pt idx="1">
                  <c:v>12</c:v>
                </c:pt>
                <c:pt idx="2">
                  <c:v>0.5</c:v>
                </c:pt>
                <c:pt idx="3">
                  <c:v>45.1</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час</c:v>
                </c:pt>
                <c:pt idx="1">
                  <c:v>2 часа</c:v>
                </c:pt>
                <c:pt idx="2">
                  <c:v>3 часа</c:v>
                </c:pt>
                <c:pt idx="3">
                  <c:v>Не мога да преценя</c:v>
                </c:pt>
              </c:strCache>
            </c:strRef>
          </c:cat>
          <c:val>
            <c:numRef>
              <c:f>Sheet1!$D$2:$D$5</c:f>
              <c:numCache>
                <c:formatCode>General</c:formatCode>
                <c:ptCount val="4"/>
                <c:pt idx="0">
                  <c:v>34.1</c:v>
                </c:pt>
                <c:pt idx="1">
                  <c:v>22.1</c:v>
                </c:pt>
                <c:pt idx="2">
                  <c:v>0.4</c:v>
                </c:pt>
                <c:pt idx="3">
                  <c:v>43.4</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General"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Достъпът до острова е със</a:t>
            </a:r>
            <a:r>
              <a:rPr lang="bg-BG" sz="1600" baseline="0" noProof="0" dirty="0">
                <a:solidFill>
                  <a:schemeClr val="tx1"/>
                </a:solidFill>
              </a:rPr>
              <a:t> специален режим, а посещенията </a:t>
            </a:r>
            <a:r>
              <a:rPr lang="bg-BG" sz="1600" noProof="0" dirty="0">
                <a:solidFill>
                  <a:schemeClr val="tx1"/>
                </a:solidFill>
              </a:rPr>
              <a:t>стават посредством резервиране на гид през онлайн платформа. Това пречка ли е за вас потенциално да посетите лагера</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684966987731692E-2"/>
          <c:y val="0.11108274607517923"/>
          <c:w val="0.99918838489540251"/>
          <c:h val="0.78862814711772178"/>
        </c:manualLayout>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Не, напротив, специалният достъп го прави още по-интересен</c:v>
                </c:pt>
                <c:pt idx="1">
                  <c:v>Не, но само ако таксата за достъп и за гид не е висока</c:v>
                </c:pt>
                <c:pt idx="2">
                  <c:v>Да, звучи ми трудно, изисква планиране</c:v>
                </c:pt>
                <c:pt idx="3">
                  <c:v>Не мога да преценя</c:v>
                </c:pt>
              </c:strCache>
            </c:strRef>
          </c:cat>
          <c:val>
            <c:numRef>
              <c:f>Sheet1!$B$2:$B$5</c:f>
              <c:numCache>
                <c:formatCode>0.0</c:formatCode>
                <c:ptCount val="4"/>
                <c:pt idx="0">
                  <c:v>24</c:v>
                </c:pt>
                <c:pt idx="1">
                  <c:v>13.600000000000001</c:v>
                </c:pt>
                <c:pt idx="2">
                  <c:v>23.799999999999997</c:v>
                </c:pt>
                <c:pt idx="3">
                  <c:v>38.5</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Не, напротив, специалният достъп го прави още по-интересен</c:v>
                </c:pt>
                <c:pt idx="1">
                  <c:v>Не, но само ако таксата за достъп и за гид не е висока</c:v>
                </c:pt>
                <c:pt idx="2">
                  <c:v>Да, звучи ми трудно, изисква планиране</c:v>
                </c:pt>
                <c:pt idx="3">
                  <c:v>Не мога да преценя</c:v>
                </c:pt>
              </c:strCache>
            </c:strRef>
          </c:cat>
          <c:val>
            <c:numRef>
              <c:f>Sheet1!$C$2:$C$5</c:f>
              <c:numCache>
                <c:formatCode>0.0</c:formatCode>
                <c:ptCount val="4"/>
                <c:pt idx="0">
                  <c:v>21.7</c:v>
                </c:pt>
                <c:pt idx="1">
                  <c:v>10.9</c:v>
                </c:pt>
                <c:pt idx="2">
                  <c:v>22.8</c:v>
                </c:pt>
                <c:pt idx="3">
                  <c:v>44.6</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Не, напротив, специалният достъп го прави още по-интересен</c:v>
                </c:pt>
                <c:pt idx="1">
                  <c:v>Не, но само ако таксата за достъп и за гид не е висока</c:v>
                </c:pt>
                <c:pt idx="2">
                  <c:v>Да, звучи ми трудно, изисква планиране</c:v>
                </c:pt>
                <c:pt idx="3">
                  <c:v>Не мога да преценя</c:v>
                </c:pt>
              </c:strCache>
            </c:strRef>
          </c:cat>
          <c:val>
            <c:numRef>
              <c:f>Sheet1!$D$2:$D$5</c:f>
              <c:numCache>
                <c:formatCode>0.0</c:formatCode>
                <c:ptCount val="4"/>
                <c:pt idx="0">
                  <c:v>24.8</c:v>
                </c:pt>
                <c:pt idx="1">
                  <c:v>14.2</c:v>
                </c:pt>
                <c:pt idx="2">
                  <c:v>22.1</c:v>
                </c:pt>
                <c:pt idx="3">
                  <c:v>38.9</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0.0"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Какво друго би ви било любопитно да видите или преживеете в Белене</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21494529927747913"/>
          <c:w val="0.54797177528065155"/>
          <c:h val="0.75927345230847365"/>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Нито едно от посочените</c:v>
                </c:pt>
                <c:pt idx="1">
                  <c:v>Статуята на Йоан Павел Втори</c:v>
                </c:pt>
                <c:pt idx="2">
                  <c:v>Католическите църкви</c:v>
                </c:pt>
                <c:pt idx="3">
                  <c:v>Местни фермерски продукти</c:v>
                </c:pt>
                <c:pt idx="4">
                  <c:v>Празника на града или фестивала на къдроглавия пеликан</c:v>
                </c:pt>
                <c:pt idx="5">
                  <c:v>АЕЦ Белене</c:v>
                </c:pt>
                <c:pt idx="6">
                  <c:v>Античната митница и исторически забележителности</c:v>
                </c:pt>
                <c:pt idx="7">
                  <c:v>Природен парк Персина със стотиците си видове птици и други природни забележителности</c:v>
                </c:pt>
              </c:strCache>
            </c:strRef>
          </c:cat>
          <c:val>
            <c:numRef>
              <c:f>Sheet1!$B$2:$B$9</c:f>
              <c:numCache>
                <c:formatCode>General</c:formatCode>
                <c:ptCount val="8"/>
                <c:pt idx="0">
                  <c:v>25.1</c:v>
                </c:pt>
                <c:pt idx="1">
                  <c:v>20.200000000000003</c:v>
                </c:pt>
                <c:pt idx="2" formatCode="0.0">
                  <c:v>22</c:v>
                </c:pt>
                <c:pt idx="3">
                  <c:v>29.599999999999998</c:v>
                </c:pt>
                <c:pt idx="4">
                  <c:v>35.6</c:v>
                </c:pt>
                <c:pt idx="5">
                  <c:v>36.6</c:v>
                </c:pt>
                <c:pt idx="6">
                  <c:v>40.300000000000004</c:v>
                </c:pt>
                <c:pt idx="7" formatCode="0.0">
                  <c:v>53</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Sheet1!$A$2:$A$9</c:f>
              <c:strCache>
                <c:ptCount val="8"/>
                <c:pt idx="0">
                  <c:v>Нито едно от посочените</c:v>
                </c:pt>
                <c:pt idx="1">
                  <c:v>Статуята на Йоан Павел Втори</c:v>
                </c:pt>
                <c:pt idx="2">
                  <c:v>Католическите църкви</c:v>
                </c:pt>
                <c:pt idx="3">
                  <c:v>Местни фермерски продукти</c:v>
                </c:pt>
                <c:pt idx="4">
                  <c:v>Празника на града или фестивала на къдроглавия пеликан</c:v>
                </c:pt>
                <c:pt idx="5">
                  <c:v>АЕЦ Белене</c:v>
                </c:pt>
                <c:pt idx="6">
                  <c:v>Античната митница и исторически забележителности</c:v>
                </c:pt>
                <c:pt idx="7">
                  <c:v>Природен парк Персина със стотиците си видове птици и други природни забележителности</c:v>
                </c:pt>
              </c:strCache>
            </c:strRef>
          </c:cat>
          <c:val>
            <c:numRef>
              <c:f>Sheet1!$C$2:$C$9</c:f>
              <c:numCache>
                <c:formatCode>0.0</c:formatCode>
                <c:ptCount val="8"/>
                <c:pt idx="0">
                  <c:v>54.9</c:v>
                </c:pt>
                <c:pt idx="1">
                  <c:v>59.8</c:v>
                </c:pt>
                <c:pt idx="2">
                  <c:v>58</c:v>
                </c:pt>
                <c:pt idx="3">
                  <c:v>50.400000000000006</c:v>
                </c:pt>
                <c:pt idx="4">
                  <c:v>44.4</c:v>
                </c:pt>
                <c:pt idx="5">
                  <c:v>43.4</c:v>
                </c:pt>
                <c:pt idx="6">
                  <c:v>39.699999999999996</c:v>
                </c:pt>
                <c:pt idx="7">
                  <c:v>27</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Нито едно от посочените</c:v>
                </c:pt>
                <c:pt idx="1">
                  <c:v>Статуята на Йоан Павел Втори</c:v>
                </c:pt>
                <c:pt idx="2">
                  <c:v>Католическите църкви</c:v>
                </c:pt>
                <c:pt idx="3">
                  <c:v>Местни фермерски продукти</c:v>
                </c:pt>
                <c:pt idx="4">
                  <c:v>Празника на града или фестивала на къдроглавия пеликан</c:v>
                </c:pt>
                <c:pt idx="5">
                  <c:v>АЕЦ Белене</c:v>
                </c:pt>
                <c:pt idx="6">
                  <c:v>Античната митница и исторически забележителности</c:v>
                </c:pt>
                <c:pt idx="7">
                  <c:v>Природен парк Персина със стотиците си видове птици и други природни забележителности</c:v>
                </c:pt>
              </c:strCache>
            </c:strRef>
          </c:cat>
          <c:val>
            <c:numRef>
              <c:f>Sheet1!$D$2:$D$9</c:f>
              <c:numCache>
                <c:formatCode>General</c:formatCode>
                <c:ptCount val="8"/>
                <c:pt idx="0">
                  <c:v>25.5</c:v>
                </c:pt>
                <c:pt idx="1">
                  <c:v>17.899999999999999</c:v>
                </c:pt>
                <c:pt idx="2">
                  <c:v>10.299999999999999</c:v>
                </c:pt>
                <c:pt idx="3">
                  <c:v>15.8</c:v>
                </c:pt>
                <c:pt idx="4">
                  <c:v>39.700000000000003</c:v>
                </c:pt>
                <c:pt idx="5">
                  <c:v>38.6</c:v>
                </c:pt>
                <c:pt idx="6">
                  <c:v>33.200000000000003</c:v>
                </c:pt>
                <c:pt idx="7">
                  <c:v>53.300000000000004</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Sheet1!$A$2:$A$9</c:f>
              <c:strCache>
                <c:ptCount val="8"/>
                <c:pt idx="0">
                  <c:v>Нито едно от посочените</c:v>
                </c:pt>
                <c:pt idx="1">
                  <c:v>Статуята на Йоан Павел Втори</c:v>
                </c:pt>
                <c:pt idx="2">
                  <c:v>Католическите църкви</c:v>
                </c:pt>
                <c:pt idx="3">
                  <c:v>Местни фермерски продукти</c:v>
                </c:pt>
                <c:pt idx="4">
                  <c:v>Празника на града или фестивала на къдроглавия пеликан</c:v>
                </c:pt>
                <c:pt idx="5">
                  <c:v>АЕЦ Белене</c:v>
                </c:pt>
                <c:pt idx="6">
                  <c:v>Античната митница и исторически забележителности</c:v>
                </c:pt>
                <c:pt idx="7">
                  <c:v>Природен парк Персина със стотиците си видове птици и други природни забележителности</c:v>
                </c:pt>
              </c:strCache>
            </c:strRef>
          </c:cat>
          <c:val>
            <c:numRef>
              <c:f>Sheet1!$E$2:$E$9</c:f>
              <c:numCache>
                <c:formatCode>0.0</c:formatCode>
                <c:ptCount val="8"/>
                <c:pt idx="0">
                  <c:v>54.5</c:v>
                </c:pt>
                <c:pt idx="1">
                  <c:v>62.1</c:v>
                </c:pt>
                <c:pt idx="2">
                  <c:v>69.7</c:v>
                </c:pt>
                <c:pt idx="3">
                  <c:v>64.2</c:v>
                </c:pt>
                <c:pt idx="4">
                  <c:v>40.299999999999997</c:v>
                </c:pt>
                <c:pt idx="5">
                  <c:v>41.4</c:v>
                </c:pt>
                <c:pt idx="6">
                  <c:v>46.8</c:v>
                </c:pt>
                <c:pt idx="7">
                  <c:v>26.699999999999996</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Нито едно от посочените</c:v>
                </c:pt>
                <c:pt idx="1">
                  <c:v>Статуята на Йоан Павел Втори</c:v>
                </c:pt>
                <c:pt idx="2">
                  <c:v>Католическите църкви</c:v>
                </c:pt>
                <c:pt idx="3">
                  <c:v>Местни фермерски продукти</c:v>
                </c:pt>
                <c:pt idx="4">
                  <c:v>Празника на града или фестивала на къдроглавия пеликан</c:v>
                </c:pt>
                <c:pt idx="5">
                  <c:v>АЕЦ Белене</c:v>
                </c:pt>
                <c:pt idx="6">
                  <c:v>Античната митница и исторически забележителности</c:v>
                </c:pt>
                <c:pt idx="7">
                  <c:v>Природен парк Персина със стотиците си видове птици и други природни забележителности</c:v>
                </c:pt>
              </c:strCache>
            </c:strRef>
          </c:cat>
          <c:val>
            <c:numRef>
              <c:f>Sheet1!$F$2:$F$9</c:f>
              <c:numCache>
                <c:formatCode>General</c:formatCode>
                <c:ptCount val="8"/>
                <c:pt idx="0">
                  <c:v>26.5</c:v>
                </c:pt>
                <c:pt idx="1">
                  <c:v>21.7</c:v>
                </c:pt>
                <c:pt idx="2">
                  <c:v>22.1</c:v>
                </c:pt>
                <c:pt idx="3">
                  <c:v>26.5</c:v>
                </c:pt>
                <c:pt idx="4">
                  <c:v>34.1</c:v>
                </c:pt>
                <c:pt idx="5">
                  <c:v>38.5</c:v>
                </c:pt>
                <c:pt idx="6">
                  <c:v>42.5</c:v>
                </c:pt>
                <c:pt idx="7" formatCode="0.0">
                  <c:v>54</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Sheet1!$A$2:$A$9</c:f>
              <c:strCache>
                <c:ptCount val="8"/>
                <c:pt idx="0">
                  <c:v>Нито едно от посочените</c:v>
                </c:pt>
                <c:pt idx="1">
                  <c:v>Статуята на Йоан Павел Втори</c:v>
                </c:pt>
                <c:pt idx="2">
                  <c:v>Католическите църкви</c:v>
                </c:pt>
                <c:pt idx="3">
                  <c:v>Местни фермерски продукти</c:v>
                </c:pt>
                <c:pt idx="4">
                  <c:v>Празника на града или фестивала на къдроглавия пеликан</c:v>
                </c:pt>
                <c:pt idx="5">
                  <c:v>АЕЦ Белене</c:v>
                </c:pt>
                <c:pt idx="6">
                  <c:v>Античната митница и исторически забележителности</c:v>
                </c:pt>
                <c:pt idx="7">
                  <c:v>Природен парк Персина със стотиците си видове птици и други природни забележителности</c:v>
                </c:pt>
              </c:strCache>
            </c:strRef>
          </c:cat>
          <c:val>
            <c:numRef>
              <c:f>Sheet1!$G$2:$G$9</c:f>
              <c:numCache>
                <c:formatCode>0.0</c:formatCode>
                <c:ptCount val="8"/>
                <c:pt idx="0">
                  <c:v>53.5</c:v>
                </c:pt>
                <c:pt idx="1">
                  <c:v>58.3</c:v>
                </c:pt>
                <c:pt idx="2">
                  <c:v>57.9</c:v>
                </c:pt>
                <c:pt idx="3">
                  <c:v>53.5</c:v>
                </c:pt>
                <c:pt idx="4">
                  <c:v>45.9</c:v>
                </c:pt>
                <c:pt idx="5">
                  <c:v>41.5</c:v>
                </c:pt>
                <c:pt idx="6">
                  <c:v>37.5</c:v>
                </c:pt>
                <c:pt idx="7">
                  <c:v>26</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25400"/>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До </a:t>
            </a:r>
            <a:r>
              <a:rPr lang="bg-BG" sz="1600" noProof="0" dirty="0">
                <a:solidFill>
                  <a:schemeClr val="tx1"/>
                </a:solidFill>
              </a:rPr>
              <a:t>каква степен се интересувате от политика</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33194019076384"/>
          <c:y val="0.12724210767005834"/>
          <c:w val="0.84073324571145647"/>
          <c:h val="0.80381298157987813"/>
        </c:manualLayout>
      </c:layout>
      <c:barChart>
        <c:barDir val="col"/>
        <c:grouping val="percentStacked"/>
        <c:varyColors val="0"/>
        <c:ser>
          <c:idx val="0"/>
          <c:order val="0"/>
          <c:tx>
            <c:strRef>
              <c:f>Sheet1!$B$1</c:f>
              <c:strCache>
                <c:ptCount val="1"/>
                <c:pt idx="0">
                  <c:v>Изобщо не се интересувам, не следя политическия живот</c:v>
                </c:pt>
              </c:strCache>
            </c:strRef>
          </c:tx>
          <c:spPr>
            <a:solidFill>
              <a:srgbClr val="C0000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c:v>
                </c:pt>
                <c:pt idx="2">
                  <c:v>25-40</c:v>
                </c:pt>
              </c:strCache>
            </c:strRef>
          </c:cat>
          <c:val>
            <c:numRef>
              <c:f>Sheet1!$B$2:$B$4</c:f>
              <c:numCache>
                <c:formatCode>General</c:formatCode>
                <c:ptCount val="3"/>
                <c:pt idx="0">
                  <c:v>17.299999999999997</c:v>
                </c:pt>
                <c:pt idx="1">
                  <c:v>59.199999999999996</c:v>
                </c:pt>
                <c:pt idx="2" formatCode="0.0">
                  <c:v>19</c:v>
                </c:pt>
              </c:numCache>
            </c:numRef>
          </c:val>
          <c:extLst>
            <c:ext xmlns:c16="http://schemas.microsoft.com/office/drawing/2014/chart" uri="{C3380CC4-5D6E-409C-BE32-E72D297353CC}">
              <c16:uniqueId val="{00000000-15A1-4208-9DCA-92D1017FF870}"/>
            </c:ext>
          </c:extLst>
        </c:ser>
        <c:ser>
          <c:idx val="1"/>
          <c:order val="1"/>
          <c:tx>
            <c:strRef>
              <c:f>Sheet1!$C$1</c:f>
              <c:strCache>
                <c:ptCount val="1"/>
                <c:pt idx="0">
                  <c:v>По-скоро не се интересувам, знам само най-общи неща</c:v>
                </c:pt>
              </c:strCache>
            </c:strRef>
          </c:tx>
          <c:spPr>
            <a:solidFill>
              <a:schemeClr val="accent4">
                <a:lumMod val="40000"/>
                <a:lumOff val="60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c:v>
                </c:pt>
                <c:pt idx="2">
                  <c:v>25-40</c:v>
                </c:pt>
              </c:strCache>
            </c:strRef>
          </c:cat>
          <c:val>
            <c:numRef>
              <c:f>Sheet1!$C$2:$C$4</c:f>
              <c:numCache>
                <c:formatCode>General</c:formatCode>
                <c:ptCount val="3"/>
                <c:pt idx="0">
                  <c:v>26.1</c:v>
                </c:pt>
                <c:pt idx="1">
                  <c:v>24.5</c:v>
                </c:pt>
                <c:pt idx="2" formatCode="0.0">
                  <c:v>35</c:v>
                </c:pt>
              </c:numCache>
            </c:numRef>
          </c:val>
          <c:extLst>
            <c:ext xmlns:c16="http://schemas.microsoft.com/office/drawing/2014/chart" uri="{C3380CC4-5D6E-409C-BE32-E72D297353CC}">
              <c16:uniqueId val="{00000001-15A1-4208-9DCA-92D1017FF870}"/>
            </c:ext>
          </c:extLst>
        </c:ser>
        <c:ser>
          <c:idx val="2"/>
          <c:order val="2"/>
          <c:tx>
            <c:strRef>
              <c:f>Sheet1!$D$1</c:f>
              <c:strCache>
                <c:ptCount val="1"/>
                <c:pt idx="0">
                  <c:v>По-скоро се интересувам, но не следя събитията задълбочено</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c:v>
                </c:pt>
                <c:pt idx="2">
                  <c:v>25-40</c:v>
                </c:pt>
              </c:strCache>
            </c:strRef>
          </c:cat>
          <c:val>
            <c:numRef>
              <c:f>Sheet1!$D$2:$D$4</c:f>
              <c:numCache>
                <c:formatCode>General</c:formatCode>
                <c:ptCount val="3"/>
                <c:pt idx="0">
                  <c:v>33.700000000000003</c:v>
                </c:pt>
                <c:pt idx="1">
                  <c:v>12.5</c:v>
                </c:pt>
                <c:pt idx="2" formatCode="0.0">
                  <c:v>31</c:v>
                </c:pt>
              </c:numCache>
            </c:numRef>
          </c:val>
          <c:extLst>
            <c:ext xmlns:c16="http://schemas.microsoft.com/office/drawing/2014/chart" uri="{C3380CC4-5D6E-409C-BE32-E72D297353CC}">
              <c16:uniqueId val="{00000002-15A1-4208-9DCA-92D1017FF870}"/>
            </c:ext>
          </c:extLst>
        </c:ser>
        <c:ser>
          <c:idx val="3"/>
          <c:order val="3"/>
          <c:tx>
            <c:strRef>
              <c:f>Sheet1!$E$1</c:f>
              <c:strCache>
                <c:ptCount val="1"/>
                <c:pt idx="0">
                  <c:v>В голяма степен, следя внимателно политическия живот</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c:v>
                </c:pt>
                <c:pt idx="2">
                  <c:v>25-40</c:v>
                </c:pt>
              </c:strCache>
            </c:strRef>
          </c:cat>
          <c:val>
            <c:numRef>
              <c:f>Sheet1!$E$2:$E$4</c:f>
              <c:numCache>
                <c:formatCode>General</c:formatCode>
                <c:ptCount val="3"/>
                <c:pt idx="0">
                  <c:v>22.900000000000002</c:v>
                </c:pt>
                <c:pt idx="1">
                  <c:v>3.8</c:v>
                </c:pt>
                <c:pt idx="2" formatCode="0.0">
                  <c:v>15</c:v>
                </c:pt>
              </c:numCache>
            </c:numRef>
          </c:val>
          <c:extLst>
            <c:ext xmlns:c16="http://schemas.microsoft.com/office/drawing/2014/chart" uri="{C3380CC4-5D6E-409C-BE32-E72D297353CC}">
              <c16:uniqueId val="{00000003-15A1-4208-9DCA-92D1017FF870}"/>
            </c:ext>
          </c:extLst>
        </c:ser>
        <c:dLbls>
          <c:showLegendKey val="0"/>
          <c:showVal val="0"/>
          <c:showCatName val="0"/>
          <c:showSerName val="0"/>
          <c:showPercent val="0"/>
          <c:showBubbleSize val="0"/>
        </c:dLbls>
        <c:gapWidth val="70"/>
        <c:overlap val="100"/>
        <c:axId val="871292847"/>
        <c:axId val="871291183"/>
      </c:barChart>
      <c:catAx>
        <c:axId val="8712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1291183"/>
        <c:crosses val="autoZero"/>
        <c:auto val="1"/>
        <c:lblAlgn val="ctr"/>
        <c:lblOffset val="100"/>
        <c:noMultiLvlLbl val="0"/>
      </c:catAx>
      <c:valAx>
        <c:axId val="871291183"/>
        <c:scaling>
          <c:orientation val="minMax"/>
        </c:scaling>
        <c:delete val="1"/>
        <c:axPos val="l"/>
        <c:numFmt formatCode="0%" sourceLinked="1"/>
        <c:majorTickMark val="none"/>
        <c:minorTickMark val="none"/>
        <c:tickLblPos val="nextTo"/>
        <c:crossAx val="871292847"/>
        <c:crosses val="autoZero"/>
        <c:crossBetween val="between"/>
      </c:valAx>
      <c:spPr>
        <a:noFill/>
        <a:ln>
          <a:noFill/>
        </a:ln>
        <a:effectLst/>
      </c:spPr>
    </c:plotArea>
    <c:legend>
      <c:legendPos val="l"/>
      <c:layout>
        <c:manualLayout>
          <c:xMode val="edge"/>
          <c:yMode val="edge"/>
          <c:x val="8.0099828353005619E-3"/>
          <c:y val="0.29145401795359682"/>
          <c:w val="0.18041515237008124"/>
          <c:h val="0.514370417839795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Откъде обикновено се информирате (или бихте се информирали) по теми, свързани с близкото минало, комунизма</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22900779841241392"/>
          <c:w val="0.54797177528065155"/>
          <c:h val="0.74521095317353891"/>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Друго</c:v>
                </c:pt>
                <c:pt idx="1">
                  <c:v>Чрез инфлуенсъри</c:v>
                </c:pt>
                <c:pt idx="2">
                  <c:v>Чрез социалните мрежи</c:v>
                </c:pt>
                <c:pt idx="3">
                  <c:v>Учебници, книги, статии</c:v>
                </c:pt>
                <c:pt idx="4">
                  <c:v>Чрез разговори с приятели, колеги, познати</c:v>
                </c:pt>
                <c:pt idx="5">
                  <c:v>Интернет - чрез търсачка и намиране на съответна информация</c:v>
                </c:pt>
                <c:pt idx="6">
                  <c:v>Чрез разговори с по-възрастни хора от семейството или други</c:v>
                </c:pt>
                <c:pt idx="7">
                  <c:v>Предавания по телевизията</c:v>
                </c:pt>
              </c:strCache>
            </c:strRef>
          </c:cat>
          <c:val>
            <c:numRef>
              <c:f>Sheet1!$B$2:$B$9</c:f>
              <c:numCache>
                <c:formatCode>General</c:formatCode>
                <c:ptCount val="8"/>
                <c:pt idx="0">
                  <c:v>5.2</c:v>
                </c:pt>
                <c:pt idx="1">
                  <c:v>1.0999999999999999</c:v>
                </c:pt>
                <c:pt idx="2">
                  <c:v>21.099999999999998</c:v>
                </c:pt>
                <c:pt idx="3">
                  <c:v>30.3</c:v>
                </c:pt>
                <c:pt idx="4">
                  <c:v>39.800000000000004</c:v>
                </c:pt>
                <c:pt idx="5">
                  <c:v>43.2</c:v>
                </c:pt>
                <c:pt idx="6">
                  <c:v>51.2</c:v>
                </c:pt>
                <c:pt idx="7">
                  <c:v>51.6</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Sheet1!$A$2:$A$9</c:f>
              <c:strCache>
                <c:ptCount val="8"/>
                <c:pt idx="0">
                  <c:v>Друго</c:v>
                </c:pt>
                <c:pt idx="1">
                  <c:v>Чрез инфлуенсъри</c:v>
                </c:pt>
                <c:pt idx="2">
                  <c:v>Чрез социалните мрежи</c:v>
                </c:pt>
                <c:pt idx="3">
                  <c:v>Учебници, книги, статии</c:v>
                </c:pt>
                <c:pt idx="4">
                  <c:v>Чрез разговори с приятели, колеги, познати</c:v>
                </c:pt>
                <c:pt idx="5">
                  <c:v>Интернет - чрез търсачка и намиране на съответна информация</c:v>
                </c:pt>
                <c:pt idx="6">
                  <c:v>Чрез разговори с по-възрастни хора от семейството или други</c:v>
                </c:pt>
                <c:pt idx="7">
                  <c:v>Предавания по телевизията</c:v>
                </c:pt>
              </c:strCache>
            </c:strRef>
          </c:cat>
          <c:val>
            <c:numRef>
              <c:f>Sheet1!$C$2:$C$9</c:f>
              <c:numCache>
                <c:formatCode>General</c:formatCode>
                <c:ptCount val="8"/>
                <c:pt idx="0">
                  <c:v>74.8</c:v>
                </c:pt>
                <c:pt idx="1">
                  <c:v>78.900000000000006</c:v>
                </c:pt>
                <c:pt idx="2">
                  <c:v>58.900000000000006</c:v>
                </c:pt>
                <c:pt idx="3">
                  <c:v>49.7</c:v>
                </c:pt>
                <c:pt idx="4">
                  <c:v>40.199999999999996</c:v>
                </c:pt>
                <c:pt idx="5">
                  <c:v>36.799999999999997</c:v>
                </c:pt>
                <c:pt idx="6">
                  <c:v>28.799999999999997</c:v>
                </c:pt>
                <c:pt idx="7">
                  <c:v>28.4</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Друго</c:v>
                </c:pt>
                <c:pt idx="1">
                  <c:v>Чрез инфлуенсъри</c:v>
                </c:pt>
                <c:pt idx="2">
                  <c:v>Чрез социалните мрежи</c:v>
                </c:pt>
                <c:pt idx="3">
                  <c:v>Учебници, книги, статии</c:v>
                </c:pt>
                <c:pt idx="4">
                  <c:v>Чрез разговори с приятели, колеги, познати</c:v>
                </c:pt>
                <c:pt idx="5">
                  <c:v>Интернет - чрез търсачка и намиране на съответна информация</c:v>
                </c:pt>
                <c:pt idx="6">
                  <c:v>Чрез разговори с по-възрастни хора от семейството или други</c:v>
                </c:pt>
                <c:pt idx="7">
                  <c:v>Предавания по телевизията</c:v>
                </c:pt>
              </c:strCache>
            </c:strRef>
          </c:cat>
          <c:val>
            <c:numRef>
              <c:f>Sheet1!$D$2:$D$9</c:f>
              <c:numCache>
                <c:formatCode>General</c:formatCode>
                <c:ptCount val="8"/>
                <c:pt idx="0">
                  <c:v>6.5</c:v>
                </c:pt>
                <c:pt idx="1">
                  <c:v>2.7</c:v>
                </c:pt>
                <c:pt idx="2">
                  <c:v>25.5</c:v>
                </c:pt>
                <c:pt idx="3">
                  <c:v>12.5</c:v>
                </c:pt>
                <c:pt idx="4">
                  <c:v>26.6</c:v>
                </c:pt>
                <c:pt idx="5">
                  <c:v>45.1</c:v>
                </c:pt>
                <c:pt idx="6">
                  <c:v>59.199999999999996</c:v>
                </c:pt>
                <c:pt idx="7">
                  <c:v>26.1</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Sheet1!$A$2:$A$9</c:f>
              <c:strCache>
                <c:ptCount val="8"/>
                <c:pt idx="0">
                  <c:v>Друго</c:v>
                </c:pt>
                <c:pt idx="1">
                  <c:v>Чрез инфлуенсъри</c:v>
                </c:pt>
                <c:pt idx="2">
                  <c:v>Чрез социалните мрежи</c:v>
                </c:pt>
                <c:pt idx="3">
                  <c:v>Учебници, книги, статии</c:v>
                </c:pt>
                <c:pt idx="4">
                  <c:v>Чрез разговори с приятели, колеги, познати</c:v>
                </c:pt>
                <c:pt idx="5">
                  <c:v>Интернет - чрез търсачка и намиране на съответна информация</c:v>
                </c:pt>
                <c:pt idx="6">
                  <c:v>Чрез разговори с по-възрастни хора от семейството или други</c:v>
                </c:pt>
                <c:pt idx="7">
                  <c:v>Предавания по телевизията</c:v>
                </c:pt>
              </c:strCache>
            </c:strRef>
          </c:cat>
          <c:val>
            <c:numRef>
              <c:f>Sheet1!$E$2:$E$9</c:f>
              <c:numCache>
                <c:formatCode>General</c:formatCode>
                <c:ptCount val="8"/>
                <c:pt idx="0">
                  <c:v>73.5</c:v>
                </c:pt>
                <c:pt idx="1">
                  <c:v>77.3</c:v>
                </c:pt>
                <c:pt idx="2">
                  <c:v>54.5</c:v>
                </c:pt>
                <c:pt idx="3">
                  <c:v>67.5</c:v>
                </c:pt>
                <c:pt idx="4">
                  <c:v>53.4</c:v>
                </c:pt>
                <c:pt idx="5">
                  <c:v>34.9</c:v>
                </c:pt>
                <c:pt idx="6">
                  <c:v>20.800000000000004</c:v>
                </c:pt>
                <c:pt idx="7">
                  <c:v>53.9</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Друго</c:v>
                </c:pt>
                <c:pt idx="1">
                  <c:v>Чрез инфлуенсъри</c:v>
                </c:pt>
                <c:pt idx="2">
                  <c:v>Чрез социалните мрежи</c:v>
                </c:pt>
                <c:pt idx="3">
                  <c:v>Учебници, книги, статии</c:v>
                </c:pt>
                <c:pt idx="4">
                  <c:v>Чрез разговори с приятели, колеги, познати</c:v>
                </c:pt>
                <c:pt idx="5">
                  <c:v>Интернет - чрез търсачка и намиране на съответна информация</c:v>
                </c:pt>
                <c:pt idx="6">
                  <c:v>Чрез разговори с по-възрастни хора от семейството или други</c:v>
                </c:pt>
                <c:pt idx="7">
                  <c:v>Предавания по телевизията</c:v>
                </c:pt>
              </c:strCache>
            </c:strRef>
          </c:cat>
          <c:val>
            <c:numRef>
              <c:f>Sheet1!$F$2:$F$9</c:f>
              <c:numCache>
                <c:formatCode>General</c:formatCode>
                <c:ptCount val="8"/>
                <c:pt idx="0">
                  <c:v>2.1999999999999997</c:v>
                </c:pt>
                <c:pt idx="1">
                  <c:v>1.7999999999999998</c:v>
                </c:pt>
                <c:pt idx="2">
                  <c:v>23.9</c:v>
                </c:pt>
                <c:pt idx="3">
                  <c:v>23.5</c:v>
                </c:pt>
                <c:pt idx="4">
                  <c:v>35.4</c:v>
                </c:pt>
                <c:pt idx="5">
                  <c:v>46.5</c:v>
                </c:pt>
                <c:pt idx="6">
                  <c:v>60.199999999999996</c:v>
                </c:pt>
                <c:pt idx="7">
                  <c:v>40.300000000000004</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Sheet1!$A$2:$A$9</c:f>
              <c:strCache>
                <c:ptCount val="8"/>
                <c:pt idx="0">
                  <c:v>Друго</c:v>
                </c:pt>
                <c:pt idx="1">
                  <c:v>Чрез инфлуенсъри</c:v>
                </c:pt>
                <c:pt idx="2">
                  <c:v>Чрез социалните мрежи</c:v>
                </c:pt>
                <c:pt idx="3">
                  <c:v>Учебници, книги, статии</c:v>
                </c:pt>
                <c:pt idx="4">
                  <c:v>Чрез разговори с приятели, колеги, познати</c:v>
                </c:pt>
                <c:pt idx="5">
                  <c:v>Интернет - чрез търсачка и намиране на съответна информация</c:v>
                </c:pt>
                <c:pt idx="6">
                  <c:v>Чрез разговори с по-възрастни хора от семейството или други</c:v>
                </c:pt>
                <c:pt idx="7">
                  <c:v>Предавания по телевизията</c:v>
                </c:pt>
              </c:strCache>
            </c:strRef>
          </c:cat>
          <c:val>
            <c:numRef>
              <c:f>Sheet1!$G$2:$G$9</c:f>
              <c:numCache>
                <c:formatCode>General</c:formatCode>
                <c:ptCount val="8"/>
                <c:pt idx="0">
                  <c:v>77.8</c:v>
                </c:pt>
                <c:pt idx="1">
                  <c:v>78.2</c:v>
                </c:pt>
                <c:pt idx="2">
                  <c:v>56.1</c:v>
                </c:pt>
                <c:pt idx="3">
                  <c:v>56.5</c:v>
                </c:pt>
                <c:pt idx="4">
                  <c:v>44.6</c:v>
                </c:pt>
                <c:pt idx="5">
                  <c:v>33.5</c:v>
                </c:pt>
                <c:pt idx="6">
                  <c:v>19.800000000000004</c:v>
                </c:pt>
                <c:pt idx="7">
                  <c:v>39.699999999999996</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Случвало ли ви се е да предприемете нещо, за да повлияете на решение на управляващите във вашия град или в страната като цяло, което смятате за несправедливо?</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202822471934839"/>
          <c:y val="0.22900779841241392"/>
          <c:w val="0.54797177528065155"/>
          <c:h val="0.74521095317353891"/>
        </c:manualLayout>
      </c:layout>
      <c:barChart>
        <c:barDir val="bar"/>
        <c:grouping val="percentStacked"/>
        <c:varyColors val="0"/>
        <c:ser>
          <c:idx val="0"/>
          <c:order val="0"/>
          <c:tx>
            <c:strRef>
              <c:f>Sheet1!$B$1</c:f>
              <c:strCache>
                <c:ptCount val="1"/>
                <c:pt idx="0">
                  <c:v>Общо (18+)</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Не се интересувам от решенията на управляващите</c:v>
                </c:pt>
                <c:pt idx="1">
                  <c:v>Не съм се опитвал, защото не съм виждал нищо нередно</c:v>
                </c:pt>
                <c:pt idx="2">
                  <c:v>Не съм се опитвал, защото няма да има никакъв резултат</c:v>
                </c:pt>
                <c:pt idx="3">
                  <c:v>Да, но нямаше резултат</c:v>
                </c:pt>
                <c:pt idx="4">
                  <c:v>Да и имаше резултат</c:v>
                </c:pt>
              </c:strCache>
            </c:strRef>
          </c:cat>
          <c:val>
            <c:numRef>
              <c:f>Sheet1!$B$2:$B$6</c:f>
              <c:numCache>
                <c:formatCode>General</c:formatCode>
                <c:ptCount val="5"/>
                <c:pt idx="0">
                  <c:v>20.399999999999999</c:v>
                </c:pt>
                <c:pt idx="1">
                  <c:v>6.7</c:v>
                </c:pt>
                <c:pt idx="2">
                  <c:v>43.7</c:v>
                </c:pt>
                <c:pt idx="3">
                  <c:v>17.8</c:v>
                </c:pt>
                <c:pt idx="4">
                  <c:v>11.5</c:v>
                </c:pt>
              </c:numCache>
            </c:numRef>
          </c:val>
          <c:extLst>
            <c:ext xmlns:c16="http://schemas.microsoft.com/office/drawing/2014/chart" uri="{C3380CC4-5D6E-409C-BE32-E72D297353CC}">
              <c16:uniqueId val="{00000000-6237-45E8-B6EB-DDB733E3845D}"/>
            </c:ext>
          </c:extLst>
        </c:ser>
        <c:ser>
          <c:idx val="1"/>
          <c:order val="1"/>
          <c:tx>
            <c:strRef>
              <c:f>Sheet1!$C$1</c:f>
              <c:strCache>
                <c:ptCount val="1"/>
                <c:pt idx="0">
                  <c:v>Column2</c:v>
                </c:pt>
              </c:strCache>
            </c:strRef>
          </c:tx>
          <c:spPr>
            <a:noFill/>
            <a:ln>
              <a:noFill/>
            </a:ln>
            <a:effectLst/>
          </c:spPr>
          <c:invertIfNegative val="0"/>
          <c:cat>
            <c:strRef>
              <c:f>Sheet1!$A$2:$A$6</c:f>
              <c:strCache>
                <c:ptCount val="5"/>
                <c:pt idx="0">
                  <c:v>Не се интересувам от решенията на управляващите</c:v>
                </c:pt>
                <c:pt idx="1">
                  <c:v>Не съм се опитвал, защото не съм виждал нищо нередно</c:v>
                </c:pt>
                <c:pt idx="2">
                  <c:v>Не съм се опитвал, защото няма да има никакъв резултат</c:v>
                </c:pt>
                <c:pt idx="3">
                  <c:v>Да, но нямаше резултат</c:v>
                </c:pt>
                <c:pt idx="4">
                  <c:v>Да и имаше резултат</c:v>
                </c:pt>
              </c:strCache>
            </c:strRef>
          </c:cat>
          <c:val>
            <c:numRef>
              <c:f>Sheet1!$C$2:$C$6</c:f>
              <c:numCache>
                <c:formatCode>General</c:formatCode>
                <c:ptCount val="5"/>
                <c:pt idx="0">
                  <c:v>59.6</c:v>
                </c:pt>
                <c:pt idx="1">
                  <c:v>73.3</c:v>
                </c:pt>
                <c:pt idx="2">
                  <c:v>36.299999999999997</c:v>
                </c:pt>
                <c:pt idx="3">
                  <c:v>62.2</c:v>
                </c:pt>
                <c:pt idx="4">
                  <c:v>68.5</c:v>
                </c:pt>
              </c:numCache>
            </c:numRef>
          </c:val>
          <c:extLst>
            <c:ext xmlns:c16="http://schemas.microsoft.com/office/drawing/2014/chart" uri="{C3380CC4-5D6E-409C-BE32-E72D297353CC}">
              <c16:uniqueId val="{00000001-6237-45E8-B6EB-DDB733E3845D}"/>
            </c:ext>
          </c:extLst>
        </c:ser>
        <c:ser>
          <c:idx val="2"/>
          <c:order val="2"/>
          <c:tx>
            <c:strRef>
              <c:f>Sheet1!$D$1</c:f>
              <c:strCache>
                <c:ptCount val="1"/>
                <c:pt idx="0">
                  <c:v>16-24</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Не се интересувам от решенията на управляващите</c:v>
                </c:pt>
                <c:pt idx="1">
                  <c:v>Не съм се опитвал, защото не съм виждал нищо нередно</c:v>
                </c:pt>
                <c:pt idx="2">
                  <c:v>Не съм се опитвал, защото няма да има никакъв резултат</c:v>
                </c:pt>
                <c:pt idx="3">
                  <c:v>Да, но нямаше резултат</c:v>
                </c:pt>
                <c:pt idx="4">
                  <c:v>Да и имаше резултат</c:v>
                </c:pt>
              </c:strCache>
            </c:strRef>
          </c:cat>
          <c:val>
            <c:numRef>
              <c:f>Sheet1!$D$2:$D$6</c:f>
              <c:numCache>
                <c:formatCode>General</c:formatCode>
                <c:ptCount val="5"/>
                <c:pt idx="0">
                  <c:v>53.800000000000004</c:v>
                </c:pt>
                <c:pt idx="1">
                  <c:v>9.8000000000000007</c:v>
                </c:pt>
                <c:pt idx="2">
                  <c:v>30.4</c:v>
                </c:pt>
                <c:pt idx="3">
                  <c:v>5.4</c:v>
                </c:pt>
                <c:pt idx="4">
                  <c:v>0.5</c:v>
                </c:pt>
              </c:numCache>
            </c:numRef>
          </c:val>
          <c:extLst>
            <c:ext xmlns:c16="http://schemas.microsoft.com/office/drawing/2014/chart" uri="{C3380CC4-5D6E-409C-BE32-E72D297353CC}">
              <c16:uniqueId val="{00000002-6237-45E8-B6EB-DDB733E3845D}"/>
            </c:ext>
          </c:extLst>
        </c:ser>
        <c:ser>
          <c:idx val="3"/>
          <c:order val="3"/>
          <c:tx>
            <c:strRef>
              <c:f>Sheet1!$E$1</c:f>
              <c:strCache>
                <c:ptCount val="1"/>
                <c:pt idx="0">
                  <c:v>Column4</c:v>
                </c:pt>
              </c:strCache>
            </c:strRef>
          </c:tx>
          <c:spPr>
            <a:noFill/>
            <a:ln>
              <a:noFill/>
            </a:ln>
            <a:effectLst/>
          </c:spPr>
          <c:invertIfNegative val="0"/>
          <c:cat>
            <c:strRef>
              <c:f>Sheet1!$A$2:$A$6</c:f>
              <c:strCache>
                <c:ptCount val="5"/>
                <c:pt idx="0">
                  <c:v>Не се интересувам от решенията на управляващите</c:v>
                </c:pt>
                <c:pt idx="1">
                  <c:v>Не съм се опитвал, защото не съм виждал нищо нередно</c:v>
                </c:pt>
                <c:pt idx="2">
                  <c:v>Не съм се опитвал, защото няма да има никакъв резултат</c:v>
                </c:pt>
                <c:pt idx="3">
                  <c:v>Да, но нямаше резултат</c:v>
                </c:pt>
                <c:pt idx="4">
                  <c:v>Да и имаше резултат</c:v>
                </c:pt>
              </c:strCache>
            </c:strRef>
          </c:cat>
          <c:val>
            <c:numRef>
              <c:f>Sheet1!$E$2:$E$6</c:f>
              <c:numCache>
                <c:formatCode>General</c:formatCode>
                <c:ptCount val="5"/>
                <c:pt idx="0">
                  <c:v>26.199999999999996</c:v>
                </c:pt>
                <c:pt idx="1">
                  <c:v>70.2</c:v>
                </c:pt>
                <c:pt idx="2">
                  <c:v>49.6</c:v>
                </c:pt>
                <c:pt idx="3">
                  <c:v>74.599999999999994</c:v>
                </c:pt>
                <c:pt idx="4">
                  <c:v>79.5</c:v>
                </c:pt>
              </c:numCache>
            </c:numRef>
          </c:val>
          <c:extLst>
            <c:ext xmlns:c16="http://schemas.microsoft.com/office/drawing/2014/chart" uri="{C3380CC4-5D6E-409C-BE32-E72D297353CC}">
              <c16:uniqueId val="{00000003-6237-45E8-B6EB-DDB733E3845D}"/>
            </c:ext>
          </c:extLst>
        </c:ser>
        <c:ser>
          <c:idx val="4"/>
          <c:order val="4"/>
          <c:tx>
            <c:strRef>
              <c:f>Sheet1!$F$1</c:f>
              <c:strCache>
                <c:ptCount val="1"/>
                <c:pt idx="0">
                  <c:v>25-40</c:v>
                </c:pt>
              </c:strCache>
            </c:strRef>
          </c:tx>
          <c:spPr>
            <a:solidFill>
              <a:srgbClr val="92D050">
                <a:alpha val="96000"/>
              </a:srgbClr>
            </a:solidFill>
            <a:ln>
              <a:solidFill>
                <a:schemeClr val="tx1"/>
              </a:solid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Не се интересувам от решенията на управляващите</c:v>
                </c:pt>
                <c:pt idx="1">
                  <c:v>Не съм се опитвал, защото не съм виждал нищо нередно</c:v>
                </c:pt>
                <c:pt idx="2">
                  <c:v>Не съм се опитвал, защото няма да има никакъв резултат</c:v>
                </c:pt>
                <c:pt idx="3">
                  <c:v>Да, но нямаше резултат</c:v>
                </c:pt>
                <c:pt idx="4">
                  <c:v>Да и имаше резултат</c:v>
                </c:pt>
              </c:strCache>
            </c:strRef>
          </c:cat>
          <c:val>
            <c:numRef>
              <c:f>Sheet1!$F$2:$F$6</c:f>
              <c:numCache>
                <c:formatCode>0.0</c:formatCode>
                <c:ptCount val="5"/>
                <c:pt idx="0" formatCode="General">
                  <c:v>20.399999999999999</c:v>
                </c:pt>
                <c:pt idx="1">
                  <c:v>8</c:v>
                </c:pt>
                <c:pt idx="2">
                  <c:v>46</c:v>
                </c:pt>
                <c:pt idx="3" formatCode="General">
                  <c:v>15.9</c:v>
                </c:pt>
                <c:pt idx="4" formatCode="General">
                  <c:v>9.7000000000000011</c:v>
                </c:pt>
              </c:numCache>
            </c:numRef>
          </c:val>
          <c:extLst>
            <c:ext xmlns:c16="http://schemas.microsoft.com/office/drawing/2014/chart" uri="{C3380CC4-5D6E-409C-BE32-E72D297353CC}">
              <c16:uniqueId val="{00000004-6237-45E8-B6EB-DDB733E3845D}"/>
            </c:ext>
          </c:extLst>
        </c:ser>
        <c:ser>
          <c:idx val="5"/>
          <c:order val="5"/>
          <c:tx>
            <c:strRef>
              <c:f>Sheet1!$G$1</c:f>
              <c:strCache>
                <c:ptCount val="1"/>
                <c:pt idx="0">
                  <c:v>Column6</c:v>
                </c:pt>
              </c:strCache>
            </c:strRef>
          </c:tx>
          <c:spPr>
            <a:noFill/>
            <a:ln>
              <a:noFill/>
            </a:ln>
            <a:effectLst/>
          </c:spPr>
          <c:invertIfNegative val="0"/>
          <c:cat>
            <c:strRef>
              <c:f>Sheet1!$A$2:$A$6</c:f>
              <c:strCache>
                <c:ptCount val="5"/>
                <c:pt idx="0">
                  <c:v>Не се интересувам от решенията на управляващите</c:v>
                </c:pt>
                <c:pt idx="1">
                  <c:v>Не съм се опитвал, защото не съм виждал нищо нередно</c:v>
                </c:pt>
                <c:pt idx="2">
                  <c:v>Не съм се опитвал, защото няма да има никакъв резултат</c:v>
                </c:pt>
                <c:pt idx="3">
                  <c:v>Да, но нямаше резултат</c:v>
                </c:pt>
                <c:pt idx="4">
                  <c:v>Да и имаше резултат</c:v>
                </c:pt>
              </c:strCache>
            </c:strRef>
          </c:cat>
          <c:val>
            <c:numRef>
              <c:f>Sheet1!$G$2:$G$6</c:f>
              <c:numCache>
                <c:formatCode>General</c:formatCode>
                <c:ptCount val="5"/>
                <c:pt idx="0">
                  <c:v>59.6</c:v>
                </c:pt>
                <c:pt idx="1">
                  <c:v>72</c:v>
                </c:pt>
                <c:pt idx="2">
                  <c:v>34</c:v>
                </c:pt>
                <c:pt idx="3">
                  <c:v>64.099999999999994</c:v>
                </c:pt>
                <c:pt idx="4">
                  <c:v>70.3</c:v>
                </c:pt>
              </c:numCache>
            </c:numRef>
          </c:val>
          <c:extLst>
            <c:ext xmlns:c16="http://schemas.microsoft.com/office/drawing/2014/chart" uri="{C3380CC4-5D6E-409C-BE32-E72D297353CC}">
              <c16:uniqueId val="{00000005-6237-45E8-B6EB-DDB733E3845D}"/>
            </c:ext>
          </c:extLst>
        </c:ser>
        <c:dLbls>
          <c:showLegendKey val="0"/>
          <c:showVal val="0"/>
          <c:showCatName val="0"/>
          <c:showSerName val="0"/>
          <c:showPercent val="0"/>
          <c:showBubbleSize val="0"/>
        </c:dLbls>
        <c:gapWidth val="60"/>
        <c:overlap val="100"/>
        <c:axId val="880833183"/>
        <c:axId val="880829439"/>
      </c:barChart>
      <c:catAx>
        <c:axId val="88083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80829439"/>
        <c:crosses val="autoZero"/>
        <c:auto val="1"/>
        <c:lblAlgn val="ctr"/>
        <c:lblOffset val="100"/>
        <c:noMultiLvlLbl val="0"/>
      </c:catAx>
      <c:valAx>
        <c:axId val="880829439"/>
        <c:scaling>
          <c:orientation val="minMax"/>
        </c:scaling>
        <c:delete val="1"/>
        <c:axPos val="b"/>
        <c:numFmt formatCode="0%" sourceLinked="1"/>
        <c:majorTickMark val="none"/>
        <c:minorTickMark val="none"/>
        <c:tickLblPos val="nextTo"/>
        <c:crossAx val="88083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Гласувате ли на избори</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684966987731692E-2"/>
          <c:y val="0.11108274607517923"/>
          <c:w val="0.99918838489540251"/>
          <c:h val="0.78862814711772178"/>
        </c:manualLayout>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Да, винаги</c:v>
                </c:pt>
                <c:pt idx="1">
                  <c:v>По-често да</c:v>
                </c:pt>
                <c:pt idx="2">
                  <c:v>По-често не</c:v>
                </c:pt>
                <c:pt idx="3">
                  <c:v>Не</c:v>
                </c:pt>
                <c:pt idx="4">
                  <c:v>Още нямам навършена възраст за гласуване, но бих гласувал</c:v>
                </c:pt>
                <c:pt idx="5">
                  <c:v>Още нямам навършена възраст за гласуване, но не проявявам интерес</c:v>
                </c:pt>
              </c:strCache>
            </c:strRef>
          </c:cat>
          <c:val>
            <c:numRef>
              <c:f>Sheet1!$B$2:$B$7</c:f>
              <c:numCache>
                <c:formatCode>0.0</c:formatCode>
                <c:ptCount val="6"/>
                <c:pt idx="0">
                  <c:v>51.9</c:v>
                </c:pt>
                <c:pt idx="1">
                  <c:v>26.4</c:v>
                </c:pt>
                <c:pt idx="2">
                  <c:v>11.5</c:v>
                </c:pt>
                <c:pt idx="3">
                  <c:v>10</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Да, винаги</c:v>
                </c:pt>
                <c:pt idx="1">
                  <c:v>По-често да</c:v>
                </c:pt>
                <c:pt idx="2">
                  <c:v>По-често не</c:v>
                </c:pt>
                <c:pt idx="3">
                  <c:v>Не</c:v>
                </c:pt>
                <c:pt idx="4">
                  <c:v>Още нямам навършена възраст за гласуване, но бих гласувал</c:v>
                </c:pt>
                <c:pt idx="5">
                  <c:v>Още нямам навършена възраст за гласуване, но не проявявам интерес</c:v>
                </c:pt>
              </c:strCache>
            </c:strRef>
          </c:cat>
          <c:val>
            <c:numRef>
              <c:f>Sheet1!$C$2:$C$7</c:f>
              <c:numCache>
                <c:formatCode>0.0</c:formatCode>
                <c:ptCount val="6"/>
                <c:pt idx="0">
                  <c:v>19</c:v>
                </c:pt>
                <c:pt idx="1">
                  <c:v>13</c:v>
                </c:pt>
                <c:pt idx="2">
                  <c:v>10.9</c:v>
                </c:pt>
                <c:pt idx="3">
                  <c:v>25.5</c:v>
                </c:pt>
                <c:pt idx="4">
                  <c:v>17.899999999999999</c:v>
                </c:pt>
                <c:pt idx="5">
                  <c:v>13.600000000000001</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Да, винаги</c:v>
                </c:pt>
                <c:pt idx="1">
                  <c:v>По-често да</c:v>
                </c:pt>
                <c:pt idx="2">
                  <c:v>По-често не</c:v>
                </c:pt>
                <c:pt idx="3">
                  <c:v>Не</c:v>
                </c:pt>
                <c:pt idx="4">
                  <c:v>Още нямам навършена възраст за гласуване, но бих гласувал</c:v>
                </c:pt>
                <c:pt idx="5">
                  <c:v>Още нямам навършена възраст за гласуване, но не проявявам интерес</c:v>
                </c:pt>
              </c:strCache>
            </c:strRef>
          </c:cat>
          <c:val>
            <c:numRef>
              <c:f>Sheet1!$D$2:$D$7</c:f>
              <c:numCache>
                <c:formatCode>0.0</c:formatCode>
                <c:ptCount val="6"/>
                <c:pt idx="0">
                  <c:v>44.2</c:v>
                </c:pt>
                <c:pt idx="1">
                  <c:v>33.200000000000003</c:v>
                </c:pt>
                <c:pt idx="2">
                  <c:v>16.400000000000002</c:v>
                </c:pt>
                <c:pt idx="3">
                  <c:v>6.2</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0.0"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Доколко се смятате за запознат с прехода към демокрация в България – от 1989 г. до днес</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3121398858357"/>
          <c:y val="0.13039606980105167"/>
          <c:w val="0.86033396582764721"/>
          <c:h val="0.80065882618863127"/>
        </c:manualLayout>
      </c:layout>
      <c:barChart>
        <c:barDir val="col"/>
        <c:grouping val="percentStacked"/>
        <c:varyColors val="0"/>
        <c:ser>
          <c:idx val="0"/>
          <c:order val="0"/>
          <c:tx>
            <c:strRef>
              <c:f>Sheet1!$B$1</c:f>
              <c:strCache>
                <c:ptCount val="1"/>
                <c:pt idx="0">
                  <c:v>Почти не съм запознат</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Sheet1!$B$2:$B$3</c:f>
              <c:numCache>
                <c:formatCode>General</c:formatCode>
                <c:ptCount val="2"/>
                <c:pt idx="0" formatCode="0.0">
                  <c:v>22</c:v>
                </c:pt>
                <c:pt idx="1">
                  <c:v>5.7</c:v>
                </c:pt>
              </c:numCache>
            </c:numRef>
          </c:val>
          <c:extLst>
            <c:ext xmlns:c16="http://schemas.microsoft.com/office/drawing/2014/chart" uri="{C3380CC4-5D6E-409C-BE32-E72D297353CC}">
              <c16:uniqueId val="{00000000-15A1-4208-9DCA-92D1017FF870}"/>
            </c:ext>
          </c:extLst>
        </c:ser>
        <c:ser>
          <c:idx val="1"/>
          <c:order val="1"/>
          <c:tx>
            <c:strRef>
              <c:f>Sheet1!$C$1</c:f>
              <c:strCache>
                <c:ptCount val="1"/>
                <c:pt idx="0">
                  <c:v>По-скоро в малка степен</c:v>
                </c:pt>
              </c:strCache>
            </c:strRef>
          </c:tx>
          <c:spPr>
            <a:solidFill>
              <a:schemeClr val="accent4">
                <a:lumMod val="60000"/>
                <a:lumOff val="40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Sheet1!$C$2:$C$3</c:f>
              <c:numCache>
                <c:formatCode>General</c:formatCode>
                <c:ptCount val="2"/>
                <c:pt idx="0" formatCode="0.0">
                  <c:v>19</c:v>
                </c:pt>
                <c:pt idx="1">
                  <c:v>15.5</c:v>
                </c:pt>
              </c:numCache>
            </c:numRef>
          </c:val>
          <c:extLst>
            <c:ext xmlns:c16="http://schemas.microsoft.com/office/drawing/2014/chart" uri="{C3380CC4-5D6E-409C-BE32-E72D297353CC}">
              <c16:uniqueId val="{00000001-15A1-4208-9DCA-92D1017FF870}"/>
            </c:ext>
          </c:extLst>
        </c:ser>
        <c:ser>
          <c:idx val="2"/>
          <c:order val="2"/>
          <c:tx>
            <c:strRef>
              <c:f>Sheet1!$D$1</c:f>
              <c:strCache>
                <c:ptCount val="1"/>
                <c:pt idx="0">
                  <c:v>По-скоро в голяма степен</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Sheet1!$D$2:$D$3</c:f>
              <c:numCache>
                <c:formatCode>General</c:formatCode>
                <c:ptCount val="2"/>
                <c:pt idx="0" formatCode="0.0">
                  <c:v>30</c:v>
                </c:pt>
                <c:pt idx="1">
                  <c:v>33.200000000000003</c:v>
                </c:pt>
              </c:numCache>
            </c:numRef>
          </c:val>
          <c:extLst>
            <c:ext xmlns:c16="http://schemas.microsoft.com/office/drawing/2014/chart" uri="{C3380CC4-5D6E-409C-BE32-E72D297353CC}">
              <c16:uniqueId val="{00000002-15A1-4208-9DCA-92D1017FF870}"/>
            </c:ext>
          </c:extLst>
        </c:ser>
        <c:ser>
          <c:idx val="3"/>
          <c:order val="3"/>
          <c:tx>
            <c:strRef>
              <c:f>Sheet1!$E$1</c:f>
              <c:strCache>
                <c:ptCount val="1"/>
                <c:pt idx="0">
                  <c:v>В много голяма степен</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2014</c:v>
                </c:pt>
                <c:pt idx="1">
                  <c:v>2022</c:v>
                </c:pt>
              </c:numCache>
            </c:numRef>
          </c:cat>
          <c:val>
            <c:numRef>
              <c:f>Sheet1!$E$2:$E$3</c:f>
              <c:numCache>
                <c:formatCode>General</c:formatCode>
                <c:ptCount val="2"/>
                <c:pt idx="0" formatCode="0.0">
                  <c:v>29</c:v>
                </c:pt>
                <c:pt idx="1">
                  <c:v>45.5</c:v>
                </c:pt>
              </c:numCache>
            </c:numRef>
          </c:val>
          <c:extLst>
            <c:ext xmlns:c16="http://schemas.microsoft.com/office/drawing/2014/chart" uri="{C3380CC4-5D6E-409C-BE32-E72D297353CC}">
              <c16:uniqueId val="{00000003-15A1-4208-9DCA-92D1017FF870}"/>
            </c:ext>
          </c:extLst>
        </c:ser>
        <c:dLbls>
          <c:showLegendKey val="0"/>
          <c:showVal val="0"/>
          <c:showCatName val="0"/>
          <c:showSerName val="0"/>
          <c:showPercent val="0"/>
          <c:showBubbleSize val="0"/>
        </c:dLbls>
        <c:gapWidth val="70"/>
        <c:overlap val="100"/>
        <c:axId val="871292847"/>
        <c:axId val="871291183"/>
      </c:barChart>
      <c:catAx>
        <c:axId val="8712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1291183"/>
        <c:crosses val="autoZero"/>
        <c:auto val="1"/>
        <c:lblAlgn val="ctr"/>
        <c:lblOffset val="100"/>
        <c:noMultiLvlLbl val="0"/>
      </c:catAx>
      <c:valAx>
        <c:axId val="871291183"/>
        <c:scaling>
          <c:orientation val="minMax"/>
        </c:scaling>
        <c:delete val="1"/>
        <c:axPos val="l"/>
        <c:numFmt formatCode="0%" sourceLinked="1"/>
        <c:majorTickMark val="none"/>
        <c:minorTickMark val="none"/>
        <c:tickLblPos val="nextTo"/>
        <c:crossAx val="871292847"/>
        <c:crosses val="autoZero"/>
        <c:crossBetween val="between"/>
      </c:valAx>
      <c:spPr>
        <a:noFill/>
        <a:ln>
          <a:noFill/>
        </a:ln>
        <a:effectLst/>
      </c:spPr>
    </c:plotArea>
    <c:legend>
      <c:legendPos val="l"/>
      <c:layout>
        <c:manualLayout>
          <c:xMode val="edge"/>
          <c:yMode val="edge"/>
          <c:x val="8.0099828353005619E-3"/>
          <c:y val="0.43712787979060042"/>
          <c:w val="0.18041515237008124"/>
          <c:h val="0.2540679043571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А кое от </a:t>
            </a:r>
            <a:r>
              <a:rPr lang="bg-BG" sz="1600" noProof="0" dirty="0">
                <a:solidFill>
                  <a:schemeClr val="tx1"/>
                </a:solidFill>
              </a:rPr>
              <a:t>следните мнения за съпротивата на украинския народ срещу нападението на Русия е най-близко до вашето</a:t>
            </a:r>
            <a:r>
              <a:rPr lang="ru-RU" sz="160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Общо за пълнолетното население</c:v>
                </c:pt>
              </c:strCache>
            </c:strRef>
          </c:tx>
          <c:spPr>
            <a:solidFill>
              <a:schemeClr val="accent1"/>
            </a:solidFill>
            <a:ln>
              <a:noFill/>
            </a:ln>
            <a:effectLst>
              <a:softEdge rad="25400"/>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Подкрепям украинците, борбата им е справедлива срещу агресията на Русия</c:v>
                </c:pt>
                <c:pt idx="1">
                  <c:v>Не подкрепям украинците, тези земи принадлежат на Русия и те трябва да отстъпят</c:v>
                </c:pt>
                <c:pt idx="2">
                  <c:v>Не знам, не мога да преценя</c:v>
                </c:pt>
              </c:strCache>
            </c:strRef>
          </c:cat>
          <c:val>
            <c:numRef>
              <c:f>Sheet1!$B$2:$B$4</c:f>
              <c:numCache>
                <c:formatCode>General</c:formatCode>
                <c:ptCount val="3"/>
                <c:pt idx="0">
                  <c:v>40.699999999999996</c:v>
                </c:pt>
                <c:pt idx="1">
                  <c:v>25.3</c:v>
                </c:pt>
                <c:pt idx="2">
                  <c:v>34.1</c:v>
                </c:pt>
              </c:numCache>
            </c:numRef>
          </c:val>
          <c:extLst>
            <c:ext xmlns:c16="http://schemas.microsoft.com/office/drawing/2014/chart" uri="{C3380CC4-5D6E-409C-BE32-E72D297353CC}">
              <c16:uniqueId val="{00000000-278D-40CC-9375-AD6918F2C273}"/>
            </c:ext>
          </c:extLst>
        </c:ser>
        <c:ser>
          <c:idx val="1"/>
          <c:order val="1"/>
          <c:tx>
            <c:strRef>
              <c:f>Sheet1!$C$1</c:f>
              <c:strCache>
                <c:ptCount val="1"/>
                <c:pt idx="0">
                  <c:v>16-24г.</c:v>
                </c:pt>
              </c:strCache>
            </c:strRef>
          </c:tx>
          <c:spPr>
            <a:solidFill>
              <a:schemeClr val="accent3"/>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Подкрепям украинците, борбата им е справедлива срещу агресията на Русия</c:v>
                </c:pt>
                <c:pt idx="1">
                  <c:v>Не подкрепям украинците, тези земи принадлежат на Русия и те трябва да отстъпят</c:v>
                </c:pt>
                <c:pt idx="2">
                  <c:v>Не знам, не мога да преценя</c:v>
                </c:pt>
              </c:strCache>
            </c:strRef>
          </c:cat>
          <c:val>
            <c:numRef>
              <c:f>Sheet1!$C$2:$C$4</c:f>
              <c:numCache>
                <c:formatCode>0.0</c:formatCode>
                <c:ptCount val="3"/>
                <c:pt idx="0" formatCode="General">
                  <c:v>32.1</c:v>
                </c:pt>
                <c:pt idx="1">
                  <c:v>13</c:v>
                </c:pt>
                <c:pt idx="2" formatCode="General">
                  <c:v>54.900000000000006</c:v>
                </c:pt>
              </c:numCache>
            </c:numRef>
          </c:val>
          <c:extLst>
            <c:ext xmlns:c16="http://schemas.microsoft.com/office/drawing/2014/chart" uri="{C3380CC4-5D6E-409C-BE32-E72D297353CC}">
              <c16:uniqueId val="{00000001-278D-40CC-9375-AD6918F2C273}"/>
            </c:ext>
          </c:extLst>
        </c:ser>
        <c:ser>
          <c:idx val="2"/>
          <c:order val="2"/>
          <c:tx>
            <c:strRef>
              <c:f>Sheet1!$D$1</c:f>
              <c:strCache>
                <c:ptCount val="1"/>
                <c:pt idx="0">
                  <c:v>25-40г.</c:v>
                </c:pt>
              </c:strCache>
            </c:strRef>
          </c:tx>
          <c:spPr>
            <a:solidFill>
              <a:srgbClr val="92D050"/>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Подкрепям украинците, борбата им е справедлива срещу агресията на Русия</c:v>
                </c:pt>
                <c:pt idx="1">
                  <c:v>Не подкрепям украинците, тези земи принадлежат на Русия и те трябва да отстъпят</c:v>
                </c:pt>
                <c:pt idx="2">
                  <c:v>Не знам, не мога да преценя</c:v>
                </c:pt>
              </c:strCache>
            </c:strRef>
          </c:cat>
          <c:val>
            <c:numRef>
              <c:f>Sheet1!$D$2:$D$4</c:f>
              <c:numCache>
                <c:formatCode>General</c:formatCode>
                <c:ptCount val="3"/>
                <c:pt idx="0">
                  <c:v>41.199999999999996</c:v>
                </c:pt>
                <c:pt idx="1">
                  <c:v>21.2</c:v>
                </c:pt>
                <c:pt idx="2">
                  <c:v>37.6</c:v>
                </c:pt>
              </c:numCache>
            </c:numRef>
          </c:val>
          <c:extLst>
            <c:ext xmlns:c16="http://schemas.microsoft.com/office/drawing/2014/chart" uri="{C3380CC4-5D6E-409C-BE32-E72D297353CC}">
              <c16:uniqueId val="{00000002-278D-40CC-9375-AD6918F2C273}"/>
            </c:ext>
          </c:extLst>
        </c:ser>
        <c:dLbls>
          <c:showLegendKey val="0"/>
          <c:showVal val="0"/>
          <c:showCatName val="0"/>
          <c:showSerName val="0"/>
          <c:showPercent val="0"/>
          <c:showBubbleSize val="0"/>
        </c:dLbls>
        <c:gapWidth val="80"/>
        <c:axId val="1469574272"/>
        <c:axId val="1469565120"/>
      </c:barChart>
      <c:catAx>
        <c:axId val="1469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69565120"/>
        <c:crosses val="autoZero"/>
        <c:auto val="1"/>
        <c:lblAlgn val="ctr"/>
        <c:lblOffset val="100"/>
        <c:noMultiLvlLbl val="0"/>
      </c:catAx>
      <c:valAx>
        <c:axId val="1469565120"/>
        <c:scaling>
          <c:orientation val="minMax"/>
        </c:scaling>
        <c:delete val="1"/>
        <c:axPos val="l"/>
        <c:numFmt formatCode="General" sourceLinked="1"/>
        <c:majorTickMark val="none"/>
        <c:minorTickMark val="none"/>
        <c:tickLblPos val="nextTo"/>
        <c:crossAx val="146957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Доколко се смятате за запознат с прехода към демокрация в България – от 1989 г. до днес</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73121398858357"/>
          <c:y val="0.13039606980105167"/>
          <c:w val="0.86033396582764721"/>
          <c:h val="0.80065882618863127"/>
        </c:manualLayout>
      </c:layout>
      <c:barChart>
        <c:barDir val="col"/>
        <c:grouping val="percentStacked"/>
        <c:varyColors val="0"/>
        <c:ser>
          <c:idx val="0"/>
          <c:order val="0"/>
          <c:tx>
            <c:strRef>
              <c:f>Sheet1!$B$1</c:f>
              <c:strCache>
                <c:ptCount val="1"/>
                <c:pt idx="0">
                  <c:v>Почти не съм запознат</c:v>
                </c:pt>
              </c:strCache>
            </c:strRef>
          </c:tx>
          <c:spPr>
            <a:solidFill>
              <a:schemeClr val="accent4"/>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Sheet1!$B$2:$B$4</c:f>
              <c:numCache>
                <c:formatCode>General</c:formatCode>
                <c:ptCount val="3"/>
                <c:pt idx="0">
                  <c:v>5.7</c:v>
                </c:pt>
                <c:pt idx="1">
                  <c:v>33.200000000000003</c:v>
                </c:pt>
                <c:pt idx="2">
                  <c:v>8.4</c:v>
                </c:pt>
              </c:numCache>
            </c:numRef>
          </c:val>
          <c:extLst>
            <c:ext xmlns:c16="http://schemas.microsoft.com/office/drawing/2014/chart" uri="{C3380CC4-5D6E-409C-BE32-E72D297353CC}">
              <c16:uniqueId val="{00000000-15A1-4208-9DCA-92D1017FF870}"/>
            </c:ext>
          </c:extLst>
        </c:ser>
        <c:ser>
          <c:idx val="1"/>
          <c:order val="1"/>
          <c:tx>
            <c:strRef>
              <c:f>Sheet1!$C$1</c:f>
              <c:strCache>
                <c:ptCount val="1"/>
                <c:pt idx="0">
                  <c:v>По-скоро в малка степен</c:v>
                </c:pt>
              </c:strCache>
            </c:strRef>
          </c:tx>
          <c:spPr>
            <a:solidFill>
              <a:schemeClr val="accent4">
                <a:lumMod val="60000"/>
                <a:lumOff val="40000"/>
              </a:schemeClr>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Sheet1!$C$2:$C$4</c:f>
              <c:numCache>
                <c:formatCode>General</c:formatCode>
                <c:ptCount val="3"/>
                <c:pt idx="0">
                  <c:v>15.5</c:v>
                </c:pt>
                <c:pt idx="1">
                  <c:v>42.9</c:v>
                </c:pt>
                <c:pt idx="2" formatCode="0.0">
                  <c:v>27</c:v>
                </c:pt>
              </c:numCache>
            </c:numRef>
          </c:val>
          <c:extLst>
            <c:ext xmlns:c16="http://schemas.microsoft.com/office/drawing/2014/chart" uri="{C3380CC4-5D6E-409C-BE32-E72D297353CC}">
              <c16:uniqueId val="{00000001-15A1-4208-9DCA-92D1017FF870}"/>
            </c:ext>
          </c:extLst>
        </c:ser>
        <c:ser>
          <c:idx val="2"/>
          <c:order val="2"/>
          <c:tx>
            <c:strRef>
              <c:f>Sheet1!$D$1</c:f>
              <c:strCache>
                <c:ptCount val="1"/>
                <c:pt idx="0">
                  <c:v>По-скоро в голяма степен</c:v>
                </c:pt>
              </c:strCache>
            </c:strRef>
          </c:tx>
          <c:spPr>
            <a:solidFill>
              <a:schemeClr val="accent1"/>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Sheet1!$D$2:$D$4</c:f>
              <c:numCache>
                <c:formatCode>General</c:formatCode>
                <c:ptCount val="3"/>
                <c:pt idx="0">
                  <c:v>33.200000000000003</c:v>
                </c:pt>
                <c:pt idx="1">
                  <c:v>21.7</c:v>
                </c:pt>
                <c:pt idx="2">
                  <c:v>42.5</c:v>
                </c:pt>
              </c:numCache>
            </c:numRef>
          </c:val>
          <c:extLst>
            <c:ext xmlns:c16="http://schemas.microsoft.com/office/drawing/2014/chart" uri="{C3380CC4-5D6E-409C-BE32-E72D297353CC}">
              <c16:uniqueId val="{00000002-15A1-4208-9DCA-92D1017FF870}"/>
            </c:ext>
          </c:extLst>
        </c:ser>
        <c:ser>
          <c:idx val="3"/>
          <c:order val="3"/>
          <c:tx>
            <c:strRef>
              <c:f>Sheet1!$E$1</c:f>
              <c:strCache>
                <c:ptCount val="1"/>
                <c:pt idx="0">
                  <c:v>В много голяма степен</c:v>
                </c:pt>
              </c:strCache>
            </c:strRef>
          </c:tx>
          <c:spPr>
            <a:solidFill>
              <a:schemeClr val="accent6"/>
            </a:solidFill>
            <a:ln>
              <a:noFill/>
            </a:ln>
            <a:effectLst>
              <a:softEdge rad="254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Общо за пълнолетното население</c:v>
                </c:pt>
                <c:pt idx="1">
                  <c:v>16-24г.</c:v>
                </c:pt>
                <c:pt idx="2">
                  <c:v>25-40г.</c:v>
                </c:pt>
              </c:strCache>
            </c:strRef>
          </c:cat>
          <c:val>
            <c:numRef>
              <c:f>Sheet1!$E$2:$E$4</c:f>
              <c:numCache>
                <c:formatCode>General</c:formatCode>
                <c:ptCount val="3"/>
                <c:pt idx="0">
                  <c:v>45.5</c:v>
                </c:pt>
                <c:pt idx="1">
                  <c:v>2.2000000000000002</c:v>
                </c:pt>
                <c:pt idx="2">
                  <c:v>22.1</c:v>
                </c:pt>
              </c:numCache>
            </c:numRef>
          </c:val>
          <c:extLst>
            <c:ext xmlns:c16="http://schemas.microsoft.com/office/drawing/2014/chart" uri="{C3380CC4-5D6E-409C-BE32-E72D297353CC}">
              <c16:uniqueId val="{00000003-15A1-4208-9DCA-92D1017FF870}"/>
            </c:ext>
          </c:extLst>
        </c:ser>
        <c:dLbls>
          <c:showLegendKey val="0"/>
          <c:showVal val="0"/>
          <c:showCatName val="0"/>
          <c:showSerName val="0"/>
          <c:showPercent val="0"/>
          <c:showBubbleSize val="0"/>
        </c:dLbls>
        <c:gapWidth val="70"/>
        <c:overlap val="100"/>
        <c:axId val="871292847"/>
        <c:axId val="871291183"/>
      </c:barChart>
      <c:catAx>
        <c:axId val="87129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1291183"/>
        <c:crosses val="autoZero"/>
        <c:auto val="1"/>
        <c:lblAlgn val="ctr"/>
        <c:lblOffset val="100"/>
        <c:noMultiLvlLbl val="0"/>
      </c:catAx>
      <c:valAx>
        <c:axId val="871291183"/>
        <c:scaling>
          <c:orientation val="minMax"/>
        </c:scaling>
        <c:delete val="1"/>
        <c:axPos val="l"/>
        <c:numFmt formatCode="0%" sourceLinked="1"/>
        <c:majorTickMark val="none"/>
        <c:minorTickMark val="none"/>
        <c:tickLblPos val="nextTo"/>
        <c:crossAx val="871292847"/>
        <c:crosses val="autoZero"/>
        <c:crossBetween val="between"/>
      </c:valAx>
      <c:spPr>
        <a:noFill/>
        <a:ln>
          <a:noFill/>
        </a:ln>
        <a:effectLst/>
      </c:spPr>
    </c:plotArea>
    <c:legend>
      <c:legendPos val="l"/>
      <c:layout>
        <c:manualLayout>
          <c:xMode val="edge"/>
          <c:yMode val="edge"/>
          <c:x val="8.0099828353005619E-3"/>
          <c:y val="0.43712787979060042"/>
          <c:w val="0.18041515237008124"/>
          <c:h val="0.25406790435710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Кои от </a:t>
            </a:r>
            <a:r>
              <a:rPr lang="bg-BG" sz="1600" noProof="0" dirty="0">
                <a:solidFill>
                  <a:schemeClr val="tx1"/>
                </a:solidFill>
              </a:rPr>
              <a:t>следните страни са били част от комунистическия блок?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a:softEdge rad="25400"/>
            </a:effectLst>
          </c:spPr>
          <c:invertIfNegative val="0"/>
          <c:dPt>
            <c:idx val="0"/>
            <c:invertIfNegative val="0"/>
            <c:bubble3D val="0"/>
            <c:spPr>
              <a:solidFill>
                <a:schemeClr val="accent5"/>
              </a:solidFill>
              <a:ln>
                <a:noFill/>
              </a:ln>
              <a:effectLst>
                <a:softEdge rad="25400"/>
              </a:effectLst>
            </c:spPr>
            <c:extLst>
              <c:ext xmlns:c16="http://schemas.microsoft.com/office/drawing/2014/chart" uri="{C3380CC4-5D6E-409C-BE32-E72D297353CC}">
                <c16:uniqueId val="{00000003-293E-4241-AD94-CF21CF7282C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Не знам, не съм запознат/а</c:v>
                </c:pt>
                <c:pt idx="1">
                  <c:v>Скандинавски държави - Швеция, Финландия, Норвегия</c:v>
                </c:pt>
                <c:pt idx="2">
                  <c:v>Турция</c:v>
                </c:pt>
                <c:pt idx="3">
                  <c:v>Държави от Северна Африка - Алжир, Мароко, Либия</c:v>
                </c:pt>
                <c:pt idx="4">
                  <c:v>Имало е и други</c:v>
                </c:pt>
                <c:pt idx="5">
                  <c:v>Китай</c:v>
                </c:pt>
                <c:pt idx="6">
                  <c:v>Куба</c:v>
                </c:pt>
                <c:pt idx="7">
                  <c:v>Съседни Балкански държави - Югославия, Румъния, Албания</c:v>
                </c:pt>
                <c:pt idx="8">
                  <c:v>Държави от централна Европа - Полша, Чехия, Унгария, Словаки</c:v>
                </c:pt>
                <c:pt idx="9">
                  <c:v>СССР</c:v>
                </c:pt>
              </c:strCache>
            </c:strRef>
          </c:cat>
          <c:val>
            <c:numRef>
              <c:f>Sheet1!$B$2:$B$11</c:f>
              <c:numCache>
                <c:formatCode>General</c:formatCode>
                <c:ptCount val="10"/>
                <c:pt idx="0">
                  <c:v>6.2</c:v>
                </c:pt>
                <c:pt idx="1">
                  <c:v>0.70000000000000007</c:v>
                </c:pt>
                <c:pt idx="2">
                  <c:v>1.3</c:v>
                </c:pt>
                <c:pt idx="3">
                  <c:v>6.6000000000000005</c:v>
                </c:pt>
                <c:pt idx="4">
                  <c:v>22.8</c:v>
                </c:pt>
                <c:pt idx="5">
                  <c:v>39.200000000000003</c:v>
                </c:pt>
                <c:pt idx="6">
                  <c:v>56.499999999999993</c:v>
                </c:pt>
                <c:pt idx="7">
                  <c:v>66.2</c:v>
                </c:pt>
                <c:pt idx="8">
                  <c:v>83.8</c:v>
                </c:pt>
                <c:pt idx="9">
                  <c:v>85.1</c:v>
                </c:pt>
              </c:numCache>
            </c:numRef>
          </c:val>
          <c:extLst>
            <c:ext xmlns:c16="http://schemas.microsoft.com/office/drawing/2014/chart" uri="{C3380CC4-5D6E-409C-BE32-E72D297353CC}">
              <c16:uniqueId val="{00000000-293E-4241-AD94-CF21CF7282CB}"/>
            </c:ext>
          </c:extLst>
        </c:ser>
        <c:dLbls>
          <c:showLegendKey val="0"/>
          <c:showVal val="0"/>
          <c:showCatName val="0"/>
          <c:showSerName val="0"/>
          <c:showPercent val="0"/>
          <c:showBubbleSize val="0"/>
        </c:dLbls>
        <c:gapWidth val="70"/>
        <c:overlap val="100"/>
        <c:axId val="684672128"/>
        <c:axId val="684680448"/>
      </c:barChart>
      <c:catAx>
        <c:axId val="68467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4680448"/>
        <c:crosses val="autoZero"/>
        <c:auto val="1"/>
        <c:lblAlgn val="ctr"/>
        <c:lblOffset val="100"/>
        <c:noMultiLvlLbl val="0"/>
      </c:catAx>
      <c:valAx>
        <c:axId val="684680448"/>
        <c:scaling>
          <c:orientation val="minMax"/>
        </c:scaling>
        <c:delete val="1"/>
        <c:axPos val="b"/>
        <c:numFmt formatCode="General" sourceLinked="1"/>
        <c:majorTickMark val="none"/>
        <c:minorTickMark val="none"/>
        <c:tickLblPos val="nextTo"/>
        <c:crossAx val="68467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solidFill>
                  <a:schemeClr val="tx1"/>
                </a:solidFill>
              </a:rPr>
              <a:t>С </a:t>
            </a:r>
            <a:r>
              <a:rPr lang="bg-BG" sz="1600" noProof="0" dirty="0">
                <a:solidFill>
                  <a:schemeClr val="tx1"/>
                </a:solidFill>
              </a:rPr>
              <a:t>падането на коя стена свързвате краха на комунизма</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a:softEdge rad="25400"/>
            </a:effectLst>
          </c:spPr>
          <c:invertIfNegative val="0"/>
          <c:dPt>
            <c:idx val="0"/>
            <c:invertIfNegative val="0"/>
            <c:bubble3D val="0"/>
            <c:spPr>
              <a:solidFill>
                <a:schemeClr val="accent5"/>
              </a:solidFill>
              <a:ln>
                <a:noFill/>
              </a:ln>
              <a:effectLst>
                <a:softEdge rad="25400"/>
              </a:effectLst>
            </c:spPr>
            <c:extLst>
              <c:ext xmlns:c16="http://schemas.microsoft.com/office/drawing/2014/chart" uri="{C3380CC4-5D6E-409C-BE32-E72D297353CC}">
                <c16:uniqueId val="{00000000-4974-446B-9195-F6C3688E68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знам, не съм запознат/а</c:v>
                </c:pt>
                <c:pt idx="1">
                  <c:v>Пражката</c:v>
                </c:pt>
                <c:pt idx="2">
                  <c:v>Софийската</c:v>
                </c:pt>
                <c:pt idx="3">
                  <c:v>Китайската</c:v>
                </c:pt>
                <c:pt idx="4">
                  <c:v>Московската</c:v>
                </c:pt>
                <c:pt idx="5">
                  <c:v>Берлинската</c:v>
                </c:pt>
              </c:strCache>
            </c:strRef>
          </c:cat>
          <c:val>
            <c:numRef>
              <c:f>Sheet1!$B$2:$B$7</c:f>
              <c:numCache>
                <c:formatCode>General</c:formatCode>
                <c:ptCount val="6"/>
                <c:pt idx="0">
                  <c:v>8.2000000000000011</c:v>
                </c:pt>
                <c:pt idx="1">
                  <c:v>0.1</c:v>
                </c:pt>
                <c:pt idx="2">
                  <c:v>0.1</c:v>
                </c:pt>
                <c:pt idx="3">
                  <c:v>0.8</c:v>
                </c:pt>
                <c:pt idx="4">
                  <c:v>0.8</c:v>
                </c:pt>
                <c:pt idx="5" formatCode="0.0">
                  <c:v>90</c:v>
                </c:pt>
              </c:numCache>
            </c:numRef>
          </c:val>
          <c:extLst>
            <c:ext xmlns:c16="http://schemas.microsoft.com/office/drawing/2014/chart" uri="{C3380CC4-5D6E-409C-BE32-E72D297353CC}">
              <c16:uniqueId val="{00000000-293E-4241-AD94-CF21CF7282CB}"/>
            </c:ext>
          </c:extLst>
        </c:ser>
        <c:dLbls>
          <c:showLegendKey val="0"/>
          <c:showVal val="0"/>
          <c:showCatName val="0"/>
          <c:showSerName val="0"/>
          <c:showPercent val="0"/>
          <c:showBubbleSize val="0"/>
        </c:dLbls>
        <c:gapWidth val="70"/>
        <c:overlap val="100"/>
        <c:axId val="684672128"/>
        <c:axId val="684680448"/>
      </c:barChart>
      <c:catAx>
        <c:axId val="68467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4680448"/>
        <c:crosses val="autoZero"/>
        <c:auto val="1"/>
        <c:lblAlgn val="ctr"/>
        <c:lblOffset val="100"/>
        <c:noMultiLvlLbl val="0"/>
      </c:catAx>
      <c:valAx>
        <c:axId val="684680448"/>
        <c:scaling>
          <c:orientation val="minMax"/>
        </c:scaling>
        <c:delete val="1"/>
        <c:axPos val="b"/>
        <c:numFmt formatCode="General" sourceLinked="1"/>
        <c:majorTickMark val="none"/>
        <c:minorTickMark val="none"/>
        <c:tickLblPos val="nextTo"/>
        <c:crossAx val="68467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sz="1600" noProof="0" dirty="0">
                <a:solidFill>
                  <a:schemeClr val="tx1"/>
                </a:solidFill>
              </a:rPr>
              <a:t>През коя година падна комунизма в Централна и Източна Европа</a:t>
            </a:r>
            <a:r>
              <a:rPr lang="ru-RU" sz="1600" dirty="0">
                <a:solidFill>
                  <a:schemeClr val="tx1"/>
                </a:solidFill>
              </a:rPr>
              <a:t>? </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a:softEdge rad="25400"/>
            </a:effectLst>
          </c:spPr>
          <c:invertIfNegative val="0"/>
          <c:dPt>
            <c:idx val="0"/>
            <c:invertIfNegative val="0"/>
            <c:bubble3D val="0"/>
            <c:spPr>
              <a:solidFill>
                <a:schemeClr val="accent5"/>
              </a:solidFill>
              <a:ln>
                <a:noFill/>
              </a:ln>
              <a:effectLst>
                <a:softEdge rad="25400"/>
              </a:effectLst>
            </c:spPr>
            <c:extLst>
              <c:ext xmlns:c16="http://schemas.microsoft.com/office/drawing/2014/chart" uri="{C3380CC4-5D6E-409C-BE32-E72D297353CC}">
                <c16:uniqueId val="{00000001-74C8-45EB-9895-1510E67626FC}"/>
              </c:ext>
            </c:extLst>
          </c:dPt>
          <c:dPt>
            <c:idx val="5"/>
            <c:invertIfNegative val="0"/>
            <c:bubble3D val="0"/>
            <c:spPr>
              <a:solidFill>
                <a:schemeClr val="accent5"/>
              </a:solidFill>
              <a:ln>
                <a:noFill/>
              </a:ln>
              <a:effectLst>
                <a:softEdge rad="25400"/>
              </a:effectLst>
            </c:spPr>
            <c:extLst>
              <c:ext xmlns:c16="http://schemas.microsoft.com/office/drawing/2014/chart" uri="{C3380CC4-5D6E-409C-BE32-E72D297353CC}">
                <c16:uniqueId val="{00000003-3076-48AF-83CC-1F70AC018F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Не знам, не съм запознат/а</c:v>
                </c:pt>
                <c:pt idx="1">
                  <c:v>1997г.</c:v>
                </c:pt>
                <c:pt idx="2">
                  <c:v>1989г.</c:v>
                </c:pt>
                <c:pt idx="3">
                  <c:v>1984г.</c:v>
                </c:pt>
                <c:pt idx="4">
                  <c:v>1968г.</c:v>
                </c:pt>
                <c:pt idx="5">
                  <c:v>1944г.</c:v>
                </c:pt>
              </c:strCache>
            </c:strRef>
          </c:cat>
          <c:val>
            <c:numRef>
              <c:f>Sheet1!$B$2:$B$7</c:f>
              <c:numCache>
                <c:formatCode>General</c:formatCode>
                <c:ptCount val="6"/>
                <c:pt idx="0">
                  <c:v>9.8000000000000007</c:v>
                </c:pt>
                <c:pt idx="1">
                  <c:v>1.0999999999999999</c:v>
                </c:pt>
                <c:pt idx="2">
                  <c:v>85.5</c:v>
                </c:pt>
                <c:pt idx="3">
                  <c:v>2.5</c:v>
                </c:pt>
                <c:pt idx="4">
                  <c:v>0.70000000000000007</c:v>
                </c:pt>
                <c:pt idx="5">
                  <c:v>0.4</c:v>
                </c:pt>
              </c:numCache>
            </c:numRef>
          </c:val>
          <c:extLst>
            <c:ext xmlns:c16="http://schemas.microsoft.com/office/drawing/2014/chart" uri="{C3380CC4-5D6E-409C-BE32-E72D297353CC}">
              <c16:uniqueId val="{00000002-74C8-45EB-9895-1510E67626FC}"/>
            </c:ext>
          </c:extLst>
        </c:ser>
        <c:dLbls>
          <c:showLegendKey val="0"/>
          <c:showVal val="0"/>
          <c:showCatName val="0"/>
          <c:showSerName val="0"/>
          <c:showPercent val="0"/>
          <c:showBubbleSize val="0"/>
        </c:dLbls>
        <c:gapWidth val="70"/>
        <c:overlap val="100"/>
        <c:axId val="684672128"/>
        <c:axId val="684680448"/>
      </c:barChart>
      <c:catAx>
        <c:axId val="684672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4680448"/>
        <c:crosses val="autoZero"/>
        <c:auto val="1"/>
        <c:lblAlgn val="ctr"/>
        <c:lblOffset val="100"/>
        <c:noMultiLvlLbl val="0"/>
      </c:catAx>
      <c:valAx>
        <c:axId val="684680448"/>
        <c:scaling>
          <c:orientation val="minMax"/>
        </c:scaling>
        <c:delete val="1"/>
        <c:axPos val="b"/>
        <c:numFmt formatCode="General" sourceLinked="1"/>
        <c:majorTickMark val="none"/>
        <c:minorTickMark val="none"/>
        <c:tickLblPos val="nextTo"/>
        <c:crossAx val="68467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2C6D-AC70-48E3-A761-5885A6FD64B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bg-BG"/>
        </a:p>
      </dgm:t>
    </dgm:pt>
    <dgm:pt modelId="{34754F6B-3FE5-4FBD-9037-BD0391E6BFCD}">
      <dgm:prSet phldrT="[Text]" custT="1"/>
      <dgm:spPr>
        <a:noFill/>
      </dgm:spPr>
      <dgm:t>
        <a:bodyPr/>
        <a:lstStyle/>
        <a:p>
          <a:r>
            <a:rPr lang="ru-RU" sz="1100" dirty="0">
              <a:solidFill>
                <a:schemeClr val="tx1"/>
              </a:solidFill>
            </a:rPr>
            <a:t>За да помним и </a:t>
          </a:r>
          <a:r>
            <a:rPr lang="bg-BG" sz="1100" noProof="0" dirty="0">
              <a:solidFill>
                <a:schemeClr val="tx1"/>
              </a:solidFill>
            </a:rPr>
            <a:t>познаваме историята си - този период е част от нея</a:t>
          </a:r>
        </a:p>
      </dgm:t>
    </dgm:pt>
    <dgm:pt modelId="{676FECCC-A00D-4B2D-AC8C-C63F36D9D5E2}" type="parTrans" cxnId="{DC6DABC6-14FA-422D-9874-91BC9C59D1EF}">
      <dgm:prSet/>
      <dgm:spPr/>
      <dgm:t>
        <a:bodyPr/>
        <a:lstStyle/>
        <a:p>
          <a:endParaRPr lang="bg-BG"/>
        </a:p>
      </dgm:t>
    </dgm:pt>
    <dgm:pt modelId="{98EE0E9E-0CD6-4A52-AAAD-0BE82F625E2A}" type="sibTrans" cxnId="{DC6DABC6-14FA-422D-9874-91BC9C59D1EF}">
      <dgm:prSet/>
      <dgm:spPr/>
      <dgm:t>
        <a:bodyPr/>
        <a:lstStyle/>
        <a:p>
          <a:endParaRPr lang="bg-BG"/>
        </a:p>
      </dgm:t>
    </dgm:pt>
    <dgm:pt modelId="{9D264B0E-B9BB-4D2E-9E3A-5CB6C75857DE}">
      <dgm:prSet phldrT="[Text]" custT="1"/>
      <dgm:spPr>
        <a:noFill/>
      </dgm:spPr>
      <dgm:t>
        <a:bodyPr/>
        <a:lstStyle/>
        <a:p>
          <a:pPr marL="0" lvl="0" indent="0" algn="l" defTabSz="355600">
            <a:lnSpc>
              <a:spcPct val="90000"/>
            </a:lnSpc>
            <a:spcBef>
              <a:spcPct val="0"/>
            </a:spcBef>
            <a:spcAft>
              <a:spcPct val="35000"/>
            </a:spcAft>
            <a:buNone/>
          </a:pPr>
          <a:r>
            <a:rPr lang="ru-RU" sz="1100" kern="1200" dirty="0">
              <a:solidFill>
                <a:srgbClr val="000000"/>
              </a:solidFill>
              <a:latin typeface="Arial Narrow"/>
              <a:ea typeface="+mn-ea"/>
              <a:cs typeface="+mn-cs"/>
            </a:rPr>
            <a:t>За да не се </a:t>
          </a:r>
          <a:r>
            <a:rPr lang="bg-BG" sz="1100" kern="1200" noProof="0" dirty="0">
              <a:solidFill>
                <a:srgbClr val="000000"/>
              </a:solidFill>
              <a:latin typeface="Arial Narrow"/>
              <a:ea typeface="+mn-ea"/>
              <a:cs typeface="+mn-cs"/>
            </a:rPr>
            <a:t>повтаря историята и да се учим от грешките в миналото</a:t>
          </a:r>
        </a:p>
      </dgm:t>
    </dgm:pt>
    <dgm:pt modelId="{9AE0A563-3719-4EC8-8EAB-EA8904A870BD}" type="parTrans" cxnId="{0A739341-BA6E-4EB7-8FC5-836F8DFF13BD}">
      <dgm:prSet/>
      <dgm:spPr/>
      <dgm:t>
        <a:bodyPr/>
        <a:lstStyle/>
        <a:p>
          <a:endParaRPr lang="bg-BG"/>
        </a:p>
      </dgm:t>
    </dgm:pt>
    <dgm:pt modelId="{46E9A367-1015-4071-9316-54AB176DDCDD}" type="sibTrans" cxnId="{0A739341-BA6E-4EB7-8FC5-836F8DFF13BD}">
      <dgm:prSet/>
      <dgm:spPr/>
      <dgm:t>
        <a:bodyPr/>
        <a:lstStyle/>
        <a:p>
          <a:endParaRPr lang="bg-BG"/>
        </a:p>
      </dgm:t>
    </dgm:pt>
    <dgm:pt modelId="{9923173E-3B4D-4DAF-BD01-1345431D20CA}">
      <dgm:prSet phldrT="[Text]" custT="1"/>
      <dgm:spPr>
        <a:noFill/>
      </dgm:spPr>
      <dgm:t>
        <a:bodyPr/>
        <a:lstStyle/>
        <a:p>
          <a:r>
            <a:rPr lang="ru-RU" sz="1100" dirty="0">
              <a:solidFill>
                <a:schemeClr val="tx1"/>
              </a:solidFill>
            </a:rPr>
            <a:t>За да си направим изводи, да се поучим</a:t>
          </a:r>
          <a:endParaRPr lang="bg-BG" sz="1100" dirty="0">
            <a:solidFill>
              <a:schemeClr val="tx1"/>
            </a:solidFill>
          </a:endParaRPr>
        </a:p>
      </dgm:t>
    </dgm:pt>
    <dgm:pt modelId="{E4C2433D-8957-4133-9B43-D7431C946E94}" type="parTrans" cxnId="{C0F674B6-DF9A-4377-BA94-0D52E5E5229C}">
      <dgm:prSet/>
      <dgm:spPr/>
      <dgm:t>
        <a:bodyPr/>
        <a:lstStyle/>
        <a:p>
          <a:endParaRPr lang="bg-BG"/>
        </a:p>
      </dgm:t>
    </dgm:pt>
    <dgm:pt modelId="{4BD96F44-22BF-4467-9ABC-125C0C251286}" type="sibTrans" cxnId="{C0F674B6-DF9A-4377-BA94-0D52E5E5229C}">
      <dgm:prSet/>
      <dgm:spPr/>
      <dgm:t>
        <a:bodyPr/>
        <a:lstStyle/>
        <a:p>
          <a:endParaRPr lang="bg-BG"/>
        </a:p>
      </dgm:t>
    </dgm:pt>
    <dgm:pt modelId="{60EDE8AC-4DC4-438E-8ED2-FEED9BD1B697}" type="pres">
      <dgm:prSet presAssocID="{70BE2C6D-AC70-48E3-A761-5885A6FD64BA}" presName="Name0" presStyleCnt="0">
        <dgm:presLayoutVars>
          <dgm:chMax val="7"/>
          <dgm:chPref val="7"/>
          <dgm:dir/>
        </dgm:presLayoutVars>
      </dgm:prSet>
      <dgm:spPr/>
    </dgm:pt>
    <dgm:pt modelId="{4F6A4FC6-2A79-4BF3-BD87-3545316CD8C1}" type="pres">
      <dgm:prSet presAssocID="{70BE2C6D-AC70-48E3-A761-5885A6FD64BA}" presName="Name1" presStyleCnt="0"/>
      <dgm:spPr/>
    </dgm:pt>
    <dgm:pt modelId="{79023F1E-552D-4B94-B55F-120305973D26}" type="pres">
      <dgm:prSet presAssocID="{70BE2C6D-AC70-48E3-A761-5885A6FD64BA}" presName="cycle" presStyleCnt="0"/>
      <dgm:spPr/>
    </dgm:pt>
    <dgm:pt modelId="{635898A9-991E-4225-B5D4-0AB12D62E60F}" type="pres">
      <dgm:prSet presAssocID="{70BE2C6D-AC70-48E3-A761-5885A6FD64BA}" presName="srcNode" presStyleLbl="node1" presStyleIdx="0" presStyleCnt="3"/>
      <dgm:spPr/>
    </dgm:pt>
    <dgm:pt modelId="{7724F866-BC36-48D2-B4D7-C8F2ABA4FD8A}" type="pres">
      <dgm:prSet presAssocID="{70BE2C6D-AC70-48E3-A761-5885A6FD64BA}" presName="conn" presStyleLbl="parChTrans1D2" presStyleIdx="0" presStyleCnt="1"/>
      <dgm:spPr/>
    </dgm:pt>
    <dgm:pt modelId="{CF47CEA6-583B-431B-876D-EEE02119DC20}" type="pres">
      <dgm:prSet presAssocID="{70BE2C6D-AC70-48E3-A761-5885A6FD64BA}" presName="extraNode" presStyleLbl="node1" presStyleIdx="0" presStyleCnt="3"/>
      <dgm:spPr/>
    </dgm:pt>
    <dgm:pt modelId="{09DBE567-080A-4D21-B904-D9327C152089}" type="pres">
      <dgm:prSet presAssocID="{70BE2C6D-AC70-48E3-A761-5885A6FD64BA}" presName="dstNode" presStyleLbl="node1" presStyleIdx="0" presStyleCnt="3"/>
      <dgm:spPr/>
    </dgm:pt>
    <dgm:pt modelId="{80C66A95-D3DD-4F79-BAE4-978E441B05BE}" type="pres">
      <dgm:prSet presAssocID="{34754F6B-3FE5-4FBD-9037-BD0391E6BFCD}" presName="text_1" presStyleLbl="node1" presStyleIdx="0" presStyleCnt="3">
        <dgm:presLayoutVars>
          <dgm:bulletEnabled val="1"/>
        </dgm:presLayoutVars>
      </dgm:prSet>
      <dgm:spPr/>
    </dgm:pt>
    <dgm:pt modelId="{2F159E67-C0A7-49CB-8123-32E473587112}" type="pres">
      <dgm:prSet presAssocID="{34754F6B-3FE5-4FBD-9037-BD0391E6BFCD}" presName="accent_1" presStyleCnt="0"/>
      <dgm:spPr/>
    </dgm:pt>
    <dgm:pt modelId="{CB31447D-22A6-4E6E-922A-D939F3479CB9}" type="pres">
      <dgm:prSet presAssocID="{34754F6B-3FE5-4FBD-9037-BD0391E6BFCD}" presName="accentRepeatNode" presStyleLbl="solidFgAcc1" presStyleIdx="0" presStyleCnt="3"/>
      <dgm:spPr>
        <a:solidFill>
          <a:schemeClr val="accent1">
            <a:lumMod val="20000"/>
            <a:lumOff val="80000"/>
          </a:schemeClr>
        </a:solidFill>
      </dgm:spPr>
    </dgm:pt>
    <dgm:pt modelId="{7B79DA75-5DD5-4DE6-9F63-484CEEC58D26}" type="pres">
      <dgm:prSet presAssocID="{9D264B0E-B9BB-4D2E-9E3A-5CB6C75857DE}" presName="text_2" presStyleLbl="node1" presStyleIdx="1" presStyleCnt="3">
        <dgm:presLayoutVars>
          <dgm:bulletEnabled val="1"/>
        </dgm:presLayoutVars>
      </dgm:prSet>
      <dgm:spPr/>
    </dgm:pt>
    <dgm:pt modelId="{2116B695-2BEA-4A6F-9832-43F6F391DFCB}" type="pres">
      <dgm:prSet presAssocID="{9D264B0E-B9BB-4D2E-9E3A-5CB6C75857DE}" presName="accent_2" presStyleCnt="0"/>
      <dgm:spPr/>
    </dgm:pt>
    <dgm:pt modelId="{D3C8D4F6-ADB9-4E95-9F09-A1E5FABEAADE}" type="pres">
      <dgm:prSet presAssocID="{9D264B0E-B9BB-4D2E-9E3A-5CB6C75857DE}" presName="accentRepeatNode" presStyleLbl="solidFgAcc1" presStyleIdx="1" presStyleCnt="3"/>
      <dgm:spPr>
        <a:solidFill>
          <a:schemeClr val="accent1">
            <a:lumMod val="20000"/>
            <a:lumOff val="80000"/>
          </a:schemeClr>
        </a:solidFill>
      </dgm:spPr>
    </dgm:pt>
    <dgm:pt modelId="{CF3C168E-B6C4-42A9-A5D2-9587E2FC574E}" type="pres">
      <dgm:prSet presAssocID="{9923173E-3B4D-4DAF-BD01-1345431D20CA}" presName="text_3" presStyleLbl="node1" presStyleIdx="2" presStyleCnt="3">
        <dgm:presLayoutVars>
          <dgm:bulletEnabled val="1"/>
        </dgm:presLayoutVars>
      </dgm:prSet>
      <dgm:spPr/>
    </dgm:pt>
    <dgm:pt modelId="{E46F86A8-BDF5-48A6-AEB6-64137D19FE12}" type="pres">
      <dgm:prSet presAssocID="{9923173E-3B4D-4DAF-BD01-1345431D20CA}" presName="accent_3" presStyleCnt="0"/>
      <dgm:spPr/>
    </dgm:pt>
    <dgm:pt modelId="{A707424A-9E4A-4E4C-8B7F-2645F5AFB27E}" type="pres">
      <dgm:prSet presAssocID="{9923173E-3B4D-4DAF-BD01-1345431D20CA}" presName="accentRepeatNode" presStyleLbl="solidFgAcc1" presStyleIdx="2" presStyleCnt="3"/>
      <dgm:spPr>
        <a:solidFill>
          <a:schemeClr val="accent1">
            <a:lumMod val="20000"/>
            <a:lumOff val="80000"/>
          </a:schemeClr>
        </a:solidFill>
      </dgm:spPr>
    </dgm:pt>
  </dgm:ptLst>
  <dgm:cxnLst>
    <dgm:cxn modelId="{1A216404-6E7C-415E-9E97-F2D8AA38D6B6}" type="presOf" srcId="{98EE0E9E-0CD6-4A52-AAAD-0BE82F625E2A}" destId="{7724F866-BC36-48D2-B4D7-C8F2ABA4FD8A}" srcOrd="0" destOrd="0" presId="urn:microsoft.com/office/officeart/2008/layout/VerticalCurvedList"/>
    <dgm:cxn modelId="{65C91B05-9981-448B-A1A3-B7010109FA9C}" type="presOf" srcId="{34754F6B-3FE5-4FBD-9037-BD0391E6BFCD}" destId="{80C66A95-D3DD-4F79-BAE4-978E441B05BE}" srcOrd="0" destOrd="0" presId="urn:microsoft.com/office/officeart/2008/layout/VerticalCurvedList"/>
    <dgm:cxn modelId="{C5044A10-74D0-4270-9B5B-1FC87F010B54}" type="presOf" srcId="{70BE2C6D-AC70-48E3-A761-5885A6FD64BA}" destId="{60EDE8AC-4DC4-438E-8ED2-FEED9BD1B697}" srcOrd="0" destOrd="0" presId="urn:microsoft.com/office/officeart/2008/layout/VerticalCurvedList"/>
    <dgm:cxn modelId="{0A739341-BA6E-4EB7-8FC5-836F8DFF13BD}" srcId="{70BE2C6D-AC70-48E3-A761-5885A6FD64BA}" destId="{9D264B0E-B9BB-4D2E-9E3A-5CB6C75857DE}" srcOrd="1" destOrd="0" parTransId="{9AE0A563-3719-4EC8-8EAB-EA8904A870BD}" sibTransId="{46E9A367-1015-4071-9316-54AB176DDCDD}"/>
    <dgm:cxn modelId="{C0F674B6-DF9A-4377-BA94-0D52E5E5229C}" srcId="{70BE2C6D-AC70-48E3-A761-5885A6FD64BA}" destId="{9923173E-3B4D-4DAF-BD01-1345431D20CA}" srcOrd="2" destOrd="0" parTransId="{E4C2433D-8957-4133-9B43-D7431C946E94}" sibTransId="{4BD96F44-22BF-4467-9ABC-125C0C251286}"/>
    <dgm:cxn modelId="{6ABB75B7-60F0-4DFF-963B-9F6375072765}" type="presOf" srcId="{9D264B0E-B9BB-4D2E-9E3A-5CB6C75857DE}" destId="{7B79DA75-5DD5-4DE6-9F63-484CEEC58D26}" srcOrd="0" destOrd="0" presId="urn:microsoft.com/office/officeart/2008/layout/VerticalCurvedList"/>
    <dgm:cxn modelId="{DC6DABC6-14FA-422D-9874-91BC9C59D1EF}" srcId="{70BE2C6D-AC70-48E3-A761-5885A6FD64BA}" destId="{34754F6B-3FE5-4FBD-9037-BD0391E6BFCD}" srcOrd="0" destOrd="0" parTransId="{676FECCC-A00D-4B2D-AC8C-C63F36D9D5E2}" sibTransId="{98EE0E9E-0CD6-4A52-AAAD-0BE82F625E2A}"/>
    <dgm:cxn modelId="{8349A7DA-CA31-44B9-B068-C668F94FA39E}" type="presOf" srcId="{9923173E-3B4D-4DAF-BD01-1345431D20CA}" destId="{CF3C168E-B6C4-42A9-A5D2-9587E2FC574E}" srcOrd="0" destOrd="0" presId="urn:microsoft.com/office/officeart/2008/layout/VerticalCurvedList"/>
    <dgm:cxn modelId="{B5FE2020-2444-4B53-8672-19CBCA14BDD2}" type="presParOf" srcId="{60EDE8AC-4DC4-438E-8ED2-FEED9BD1B697}" destId="{4F6A4FC6-2A79-4BF3-BD87-3545316CD8C1}" srcOrd="0" destOrd="0" presId="urn:microsoft.com/office/officeart/2008/layout/VerticalCurvedList"/>
    <dgm:cxn modelId="{67FA8007-60A0-4CD8-B822-E636E11A4E2A}" type="presParOf" srcId="{4F6A4FC6-2A79-4BF3-BD87-3545316CD8C1}" destId="{79023F1E-552D-4B94-B55F-120305973D26}" srcOrd="0" destOrd="0" presId="urn:microsoft.com/office/officeart/2008/layout/VerticalCurvedList"/>
    <dgm:cxn modelId="{5A9704C0-659A-40F3-9121-370CC4BBE496}" type="presParOf" srcId="{79023F1E-552D-4B94-B55F-120305973D26}" destId="{635898A9-991E-4225-B5D4-0AB12D62E60F}" srcOrd="0" destOrd="0" presId="urn:microsoft.com/office/officeart/2008/layout/VerticalCurvedList"/>
    <dgm:cxn modelId="{55E98FB6-693D-4080-AC55-3C6D3159FCD4}" type="presParOf" srcId="{79023F1E-552D-4B94-B55F-120305973D26}" destId="{7724F866-BC36-48D2-B4D7-C8F2ABA4FD8A}" srcOrd="1" destOrd="0" presId="urn:microsoft.com/office/officeart/2008/layout/VerticalCurvedList"/>
    <dgm:cxn modelId="{AC1E5075-7BFF-4F08-8355-B4F56BB8017E}" type="presParOf" srcId="{79023F1E-552D-4B94-B55F-120305973D26}" destId="{CF47CEA6-583B-431B-876D-EEE02119DC20}" srcOrd="2" destOrd="0" presId="urn:microsoft.com/office/officeart/2008/layout/VerticalCurvedList"/>
    <dgm:cxn modelId="{1D4A930C-9788-498D-914A-9F32C817362F}" type="presParOf" srcId="{79023F1E-552D-4B94-B55F-120305973D26}" destId="{09DBE567-080A-4D21-B904-D9327C152089}" srcOrd="3" destOrd="0" presId="urn:microsoft.com/office/officeart/2008/layout/VerticalCurvedList"/>
    <dgm:cxn modelId="{D7ED8FCD-6DDD-4025-82E8-326D49634F8F}" type="presParOf" srcId="{4F6A4FC6-2A79-4BF3-BD87-3545316CD8C1}" destId="{80C66A95-D3DD-4F79-BAE4-978E441B05BE}" srcOrd="1" destOrd="0" presId="urn:microsoft.com/office/officeart/2008/layout/VerticalCurvedList"/>
    <dgm:cxn modelId="{3FF10F16-6112-4A77-A714-EBCF78B10368}" type="presParOf" srcId="{4F6A4FC6-2A79-4BF3-BD87-3545316CD8C1}" destId="{2F159E67-C0A7-49CB-8123-32E473587112}" srcOrd="2" destOrd="0" presId="urn:microsoft.com/office/officeart/2008/layout/VerticalCurvedList"/>
    <dgm:cxn modelId="{18EA7663-A334-4171-B0D0-E2CB51B50B93}" type="presParOf" srcId="{2F159E67-C0A7-49CB-8123-32E473587112}" destId="{CB31447D-22A6-4E6E-922A-D939F3479CB9}" srcOrd="0" destOrd="0" presId="urn:microsoft.com/office/officeart/2008/layout/VerticalCurvedList"/>
    <dgm:cxn modelId="{8E75E422-CE93-40D9-AA79-99C9393FCBB3}" type="presParOf" srcId="{4F6A4FC6-2A79-4BF3-BD87-3545316CD8C1}" destId="{7B79DA75-5DD5-4DE6-9F63-484CEEC58D26}" srcOrd="3" destOrd="0" presId="urn:microsoft.com/office/officeart/2008/layout/VerticalCurvedList"/>
    <dgm:cxn modelId="{427B06DC-AEB3-4CF8-9F96-81F17A922849}" type="presParOf" srcId="{4F6A4FC6-2A79-4BF3-BD87-3545316CD8C1}" destId="{2116B695-2BEA-4A6F-9832-43F6F391DFCB}" srcOrd="4" destOrd="0" presId="urn:microsoft.com/office/officeart/2008/layout/VerticalCurvedList"/>
    <dgm:cxn modelId="{6FE462D0-DEF6-4141-A981-176CE30998C9}" type="presParOf" srcId="{2116B695-2BEA-4A6F-9832-43F6F391DFCB}" destId="{D3C8D4F6-ADB9-4E95-9F09-A1E5FABEAADE}" srcOrd="0" destOrd="0" presId="urn:microsoft.com/office/officeart/2008/layout/VerticalCurvedList"/>
    <dgm:cxn modelId="{67333891-D505-4639-B41E-B474E20BDDF3}" type="presParOf" srcId="{4F6A4FC6-2A79-4BF3-BD87-3545316CD8C1}" destId="{CF3C168E-B6C4-42A9-A5D2-9587E2FC574E}" srcOrd="5" destOrd="0" presId="urn:microsoft.com/office/officeart/2008/layout/VerticalCurvedList"/>
    <dgm:cxn modelId="{A8B5EC2F-5CA1-45E6-9C3B-44040D788081}" type="presParOf" srcId="{4F6A4FC6-2A79-4BF3-BD87-3545316CD8C1}" destId="{E46F86A8-BDF5-48A6-AEB6-64137D19FE12}" srcOrd="6" destOrd="0" presId="urn:microsoft.com/office/officeart/2008/layout/VerticalCurvedList"/>
    <dgm:cxn modelId="{95985B76-93A0-4EC2-93ED-B8FE0E049E79}" type="presParOf" srcId="{E46F86A8-BDF5-48A6-AEB6-64137D19FE12}" destId="{A707424A-9E4A-4E4C-8B7F-2645F5AFB27E}" srcOrd="0" destOrd="0" presId="urn:microsoft.com/office/officeart/2008/layout/VerticalCurv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E2C6D-AC70-48E3-A761-5885A6FD64B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bg-BG"/>
        </a:p>
      </dgm:t>
    </dgm:pt>
    <dgm:pt modelId="{34754F6B-3FE5-4FBD-9037-BD0391E6BFCD}">
      <dgm:prSet phldrT="[Text]" custT="1"/>
      <dgm:spPr>
        <a:noFill/>
      </dgm:spPr>
      <dgm:t>
        <a:bodyPr/>
        <a:lstStyle/>
        <a:p>
          <a:r>
            <a:rPr lang="bg-BG" sz="1100" dirty="0">
              <a:solidFill>
                <a:schemeClr val="tx1"/>
              </a:solidFill>
            </a:rPr>
            <a:t>Вече е в миналото</a:t>
          </a:r>
        </a:p>
      </dgm:t>
    </dgm:pt>
    <dgm:pt modelId="{676FECCC-A00D-4B2D-AC8C-C63F36D9D5E2}" type="parTrans" cxnId="{DC6DABC6-14FA-422D-9874-91BC9C59D1EF}">
      <dgm:prSet/>
      <dgm:spPr/>
      <dgm:t>
        <a:bodyPr/>
        <a:lstStyle/>
        <a:p>
          <a:endParaRPr lang="bg-BG"/>
        </a:p>
      </dgm:t>
    </dgm:pt>
    <dgm:pt modelId="{98EE0E9E-0CD6-4A52-AAAD-0BE82F625E2A}" type="sibTrans" cxnId="{DC6DABC6-14FA-422D-9874-91BC9C59D1EF}">
      <dgm:prSet/>
      <dgm:spPr>
        <a:solidFill>
          <a:schemeClr val="accent4">
            <a:lumMod val="20000"/>
            <a:lumOff val="80000"/>
          </a:schemeClr>
        </a:solidFill>
        <a:ln>
          <a:solidFill>
            <a:schemeClr val="accent4"/>
          </a:solidFill>
        </a:ln>
      </dgm:spPr>
      <dgm:t>
        <a:bodyPr/>
        <a:lstStyle/>
        <a:p>
          <a:endParaRPr lang="bg-BG"/>
        </a:p>
      </dgm:t>
    </dgm:pt>
    <dgm:pt modelId="{9D264B0E-B9BB-4D2E-9E3A-5CB6C75857DE}">
      <dgm:prSet phldrT="[Text]" custT="1"/>
      <dgm:spPr>
        <a:noFill/>
      </dgm:spPr>
      <dgm:t>
        <a:bodyPr/>
        <a:lstStyle/>
        <a:p>
          <a:pPr marL="0" lvl="0" indent="0" algn="l" defTabSz="355600">
            <a:lnSpc>
              <a:spcPct val="90000"/>
            </a:lnSpc>
            <a:spcBef>
              <a:spcPct val="0"/>
            </a:spcBef>
            <a:spcAft>
              <a:spcPct val="35000"/>
            </a:spcAft>
            <a:buNone/>
          </a:pPr>
          <a:r>
            <a:rPr lang="bg-BG" sz="1100" kern="1200" dirty="0">
              <a:solidFill>
                <a:srgbClr val="000000"/>
              </a:solidFill>
              <a:latin typeface="Arial Narrow"/>
              <a:ea typeface="+mn-ea"/>
              <a:cs typeface="+mn-cs"/>
            </a:rPr>
            <a:t>Не виждам смисъл</a:t>
          </a:r>
        </a:p>
      </dgm:t>
    </dgm:pt>
    <dgm:pt modelId="{9AE0A563-3719-4EC8-8EAB-EA8904A870BD}" type="parTrans" cxnId="{0A739341-BA6E-4EB7-8FC5-836F8DFF13BD}">
      <dgm:prSet/>
      <dgm:spPr/>
      <dgm:t>
        <a:bodyPr/>
        <a:lstStyle/>
        <a:p>
          <a:endParaRPr lang="bg-BG"/>
        </a:p>
      </dgm:t>
    </dgm:pt>
    <dgm:pt modelId="{46E9A367-1015-4071-9316-54AB176DDCDD}" type="sibTrans" cxnId="{0A739341-BA6E-4EB7-8FC5-836F8DFF13BD}">
      <dgm:prSet/>
      <dgm:spPr/>
      <dgm:t>
        <a:bodyPr/>
        <a:lstStyle/>
        <a:p>
          <a:endParaRPr lang="bg-BG"/>
        </a:p>
      </dgm:t>
    </dgm:pt>
    <dgm:pt modelId="{9923173E-3B4D-4DAF-BD01-1345431D20CA}">
      <dgm:prSet phldrT="[Text]" custT="1"/>
      <dgm:spPr>
        <a:noFill/>
      </dgm:spPr>
      <dgm:t>
        <a:bodyPr/>
        <a:lstStyle/>
        <a:p>
          <a:r>
            <a:rPr lang="bg-BG" sz="1100" noProof="0" dirty="0">
              <a:solidFill>
                <a:schemeClr val="tx1"/>
              </a:solidFill>
            </a:rPr>
            <a:t>Трябва да се гледа напред</a:t>
          </a:r>
        </a:p>
      </dgm:t>
    </dgm:pt>
    <dgm:pt modelId="{E4C2433D-8957-4133-9B43-D7431C946E94}" type="parTrans" cxnId="{C0F674B6-DF9A-4377-BA94-0D52E5E5229C}">
      <dgm:prSet/>
      <dgm:spPr/>
      <dgm:t>
        <a:bodyPr/>
        <a:lstStyle/>
        <a:p>
          <a:endParaRPr lang="bg-BG"/>
        </a:p>
      </dgm:t>
    </dgm:pt>
    <dgm:pt modelId="{4BD96F44-22BF-4467-9ABC-125C0C251286}" type="sibTrans" cxnId="{C0F674B6-DF9A-4377-BA94-0D52E5E5229C}">
      <dgm:prSet/>
      <dgm:spPr/>
      <dgm:t>
        <a:bodyPr/>
        <a:lstStyle/>
        <a:p>
          <a:endParaRPr lang="bg-BG"/>
        </a:p>
      </dgm:t>
    </dgm:pt>
    <dgm:pt modelId="{60EDE8AC-4DC4-438E-8ED2-FEED9BD1B697}" type="pres">
      <dgm:prSet presAssocID="{70BE2C6D-AC70-48E3-A761-5885A6FD64BA}" presName="Name0" presStyleCnt="0">
        <dgm:presLayoutVars>
          <dgm:chMax val="7"/>
          <dgm:chPref val="7"/>
          <dgm:dir/>
        </dgm:presLayoutVars>
      </dgm:prSet>
      <dgm:spPr/>
    </dgm:pt>
    <dgm:pt modelId="{4F6A4FC6-2A79-4BF3-BD87-3545316CD8C1}" type="pres">
      <dgm:prSet presAssocID="{70BE2C6D-AC70-48E3-A761-5885A6FD64BA}" presName="Name1" presStyleCnt="0"/>
      <dgm:spPr/>
    </dgm:pt>
    <dgm:pt modelId="{79023F1E-552D-4B94-B55F-120305973D26}" type="pres">
      <dgm:prSet presAssocID="{70BE2C6D-AC70-48E3-A761-5885A6FD64BA}" presName="cycle" presStyleCnt="0"/>
      <dgm:spPr/>
    </dgm:pt>
    <dgm:pt modelId="{635898A9-991E-4225-B5D4-0AB12D62E60F}" type="pres">
      <dgm:prSet presAssocID="{70BE2C6D-AC70-48E3-A761-5885A6FD64BA}" presName="srcNode" presStyleLbl="node1" presStyleIdx="0" presStyleCnt="3"/>
      <dgm:spPr/>
    </dgm:pt>
    <dgm:pt modelId="{7724F866-BC36-48D2-B4D7-C8F2ABA4FD8A}" type="pres">
      <dgm:prSet presAssocID="{70BE2C6D-AC70-48E3-A761-5885A6FD64BA}" presName="conn" presStyleLbl="parChTrans1D2" presStyleIdx="0" presStyleCnt="1"/>
      <dgm:spPr/>
    </dgm:pt>
    <dgm:pt modelId="{CF47CEA6-583B-431B-876D-EEE02119DC20}" type="pres">
      <dgm:prSet presAssocID="{70BE2C6D-AC70-48E3-A761-5885A6FD64BA}" presName="extraNode" presStyleLbl="node1" presStyleIdx="0" presStyleCnt="3"/>
      <dgm:spPr/>
    </dgm:pt>
    <dgm:pt modelId="{09DBE567-080A-4D21-B904-D9327C152089}" type="pres">
      <dgm:prSet presAssocID="{70BE2C6D-AC70-48E3-A761-5885A6FD64BA}" presName="dstNode" presStyleLbl="node1" presStyleIdx="0" presStyleCnt="3"/>
      <dgm:spPr/>
    </dgm:pt>
    <dgm:pt modelId="{80C66A95-D3DD-4F79-BAE4-978E441B05BE}" type="pres">
      <dgm:prSet presAssocID="{34754F6B-3FE5-4FBD-9037-BD0391E6BFCD}" presName="text_1" presStyleLbl="node1" presStyleIdx="0" presStyleCnt="3">
        <dgm:presLayoutVars>
          <dgm:bulletEnabled val="1"/>
        </dgm:presLayoutVars>
      </dgm:prSet>
      <dgm:spPr/>
    </dgm:pt>
    <dgm:pt modelId="{2F159E67-C0A7-49CB-8123-32E473587112}" type="pres">
      <dgm:prSet presAssocID="{34754F6B-3FE5-4FBD-9037-BD0391E6BFCD}" presName="accent_1" presStyleCnt="0"/>
      <dgm:spPr/>
    </dgm:pt>
    <dgm:pt modelId="{CB31447D-22A6-4E6E-922A-D939F3479CB9}" type="pres">
      <dgm:prSet presAssocID="{34754F6B-3FE5-4FBD-9037-BD0391E6BFCD}" presName="accentRepeatNode" presStyleLbl="solidFgAcc1" presStyleIdx="0" presStyleCnt="3"/>
      <dgm:spPr>
        <a:solidFill>
          <a:schemeClr val="accent4">
            <a:lumMod val="20000"/>
            <a:lumOff val="80000"/>
          </a:schemeClr>
        </a:solidFill>
        <a:ln>
          <a:solidFill>
            <a:schemeClr val="accent4"/>
          </a:solidFill>
        </a:ln>
      </dgm:spPr>
    </dgm:pt>
    <dgm:pt modelId="{7B79DA75-5DD5-4DE6-9F63-484CEEC58D26}" type="pres">
      <dgm:prSet presAssocID="{9D264B0E-B9BB-4D2E-9E3A-5CB6C75857DE}" presName="text_2" presStyleLbl="node1" presStyleIdx="1" presStyleCnt="3">
        <dgm:presLayoutVars>
          <dgm:bulletEnabled val="1"/>
        </dgm:presLayoutVars>
      </dgm:prSet>
      <dgm:spPr/>
    </dgm:pt>
    <dgm:pt modelId="{2116B695-2BEA-4A6F-9832-43F6F391DFCB}" type="pres">
      <dgm:prSet presAssocID="{9D264B0E-B9BB-4D2E-9E3A-5CB6C75857DE}" presName="accent_2" presStyleCnt="0"/>
      <dgm:spPr/>
    </dgm:pt>
    <dgm:pt modelId="{D3C8D4F6-ADB9-4E95-9F09-A1E5FABEAADE}" type="pres">
      <dgm:prSet presAssocID="{9D264B0E-B9BB-4D2E-9E3A-5CB6C75857DE}" presName="accentRepeatNode" presStyleLbl="solidFgAcc1" presStyleIdx="1" presStyleCnt="3"/>
      <dgm:spPr>
        <a:solidFill>
          <a:schemeClr val="accent4">
            <a:lumMod val="20000"/>
            <a:lumOff val="80000"/>
          </a:schemeClr>
        </a:solidFill>
        <a:ln>
          <a:solidFill>
            <a:schemeClr val="accent4"/>
          </a:solidFill>
        </a:ln>
      </dgm:spPr>
    </dgm:pt>
    <dgm:pt modelId="{CF3C168E-B6C4-42A9-A5D2-9587E2FC574E}" type="pres">
      <dgm:prSet presAssocID="{9923173E-3B4D-4DAF-BD01-1345431D20CA}" presName="text_3" presStyleLbl="node1" presStyleIdx="2" presStyleCnt="3">
        <dgm:presLayoutVars>
          <dgm:bulletEnabled val="1"/>
        </dgm:presLayoutVars>
      </dgm:prSet>
      <dgm:spPr/>
    </dgm:pt>
    <dgm:pt modelId="{E46F86A8-BDF5-48A6-AEB6-64137D19FE12}" type="pres">
      <dgm:prSet presAssocID="{9923173E-3B4D-4DAF-BD01-1345431D20CA}" presName="accent_3" presStyleCnt="0"/>
      <dgm:spPr/>
    </dgm:pt>
    <dgm:pt modelId="{A707424A-9E4A-4E4C-8B7F-2645F5AFB27E}" type="pres">
      <dgm:prSet presAssocID="{9923173E-3B4D-4DAF-BD01-1345431D20CA}" presName="accentRepeatNode" presStyleLbl="solidFgAcc1" presStyleIdx="2" presStyleCnt="3"/>
      <dgm:spPr>
        <a:solidFill>
          <a:schemeClr val="accent4">
            <a:lumMod val="20000"/>
            <a:lumOff val="80000"/>
          </a:schemeClr>
        </a:solidFill>
        <a:ln>
          <a:solidFill>
            <a:schemeClr val="accent4"/>
          </a:solidFill>
        </a:ln>
      </dgm:spPr>
    </dgm:pt>
  </dgm:ptLst>
  <dgm:cxnLst>
    <dgm:cxn modelId="{1A216404-6E7C-415E-9E97-F2D8AA38D6B6}" type="presOf" srcId="{98EE0E9E-0CD6-4A52-AAAD-0BE82F625E2A}" destId="{7724F866-BC36-48D2-B4D7-C8F2ABA4FD8A}" srcOrd="0" destOrd="0" presId="urn:microsoft.com/office/officeart/2008/layout/VerticalCurvedList"/>
    <dgm:cxn modelId="{65C91B05-9981-448B-A1A3-B7010109FA9C}" type="presOf" srcId="{34754F6B-3FE5-4FBD-9037-BD0391E6BFCD}" destId="{80C66A95-D3DD-4F79-BAE4-978E441B05BE}" srcOrd="0" destOrd="0" presId="urn:microsoft.com/office/officeart/2008/layout/VerticalCurvedList"/>
    <dgm:cxn modelId="{C5044A10-74D0-4270-9B5B-1FC87F010B54}" type="presOf" srcId="{70BE2C6D-AC70-48E3-A761-5885A6FD64BA}" destId="{60EDE8AC-4DC4-438E-8ED2-FEED9BD1B697}" srcOrd="0" destOrd="0" presId="urn:microsoft.com/office/officeart/2008/layout/VerticalCurvedList"/>
    <dgm:cxn modelId="{0A739341-BA6E-4EB7-8FC5-836F8DFF13BD}" srcId="{70BE2C6D-AC70-48E3-A761-5885A6FD64BA}" destId="{9D264B0E-B9BB-4D2E-9E3A-5CB6C75857DE}" srcOrd="1" destOrd="0" parTransId="{9AE0A563-3719-4EC8-8EAB-EA8904A870BD}" sibTransId="{46E9A367-1015-4071-9316-54AB176DDCDD}"/>
    <dgm:cxn modelId="{C0F674B6-DF9A-4377-BA94-0D52E5E5229C}" srcId="{70BE2C6D-AC70-48E3-A761-5885A6FD64BA}" destId="{9923173E-3B4D-4DAF-BD01-1345431D20CA}" srcOrd="2" destOrd="0" parTransId="{E4C2433D-8957-4133-9B43-D7431C946E94}" sibTransId="{4BD96F44-22BF-4467-9ABC-125C0C251286}"/>
    <dgm:cxn modelId="{6ABB75B7-60F0-4DFF-963B-9F6375072765}" type="presOf" srcId="{9D264B0E-B9BB-4D2E-9E3A-5CB6C75857DE}" destId="{7B79DA75-5DD5-4DE6-9F63-484CEEC58D26}" srcOrd="0" destOrd="0" presId="urn:microsoft.com/office/officeart/2008/layout/VerticalCurvedList"/>
    <dgm:cxn modelId="{DC6DABC6-14FA-422D-9874-91BC9C59D1EF}" srcId="{70BE2C6D-AC70-48E3-A761-5885A6FD64BA}" destId="{34754F6B-3FE5-4FBD-9037-BD0391E6BFCD}" srcOrd="0" destOrd="0" parTransId="{676FECCC-A00D-4B2D-AC8C-C63F36D9D5E2}" sibTransId="{98EE0E9E-0CD6-4A52-AAAD-0BE82F625E2A}"/>
    <dgm:cxn modelId="{8349A7DA-CA31-44B9-B068-C668F94FA39E}" type="presOf" srcId="{9923173E-3B4D-4DAF-BD01-1345431D20CA}" destId="{CF3C168E-B6C4-42A9-A5D2-9587E2FC574E}" srcOrd="0" destOrd="0" presId="urn:microsoft.com/office/officeart/2008/layout/VerticalCurvedList"/>
    <dgm:cxn modelId="{B5FE2020-2444-4B53-8672-19CBCA14BDD2}" type="presParOf" srcId="{60EDE8AC-4DC4-438E-8ED2-FEED9BD1B697}" destId="{4F6A4FC6-2A79-4BF3-BD87-3545316CD8C1}" srcOrd="0" destOrd="0" presId="urn:microsoft.com/office/officeart/2008/layout/VerticalCurvedList"/>
    <dgm:cxn modelId="{67FA8007-60A0-4CD8-B822-E636E11A4E2A}" type="presParOf" srcId="{4F6A4FC6-2A79-4BF3-BD87-3545316CD8C1}" destId="{79023F1E-552D-4B94-B55F-120305973D26}" srcOrd="0" destOrd="0" presId="urn:microsoft.com/office/officeart/2008/layout/VerticalCurvedList"/>
    <dgm:cxn modelId="{5A9704C0-659A-40F3-9121-370CC4BBE496}" type="presParOf" srcId="{79023F1E-552D-4B94-B55F-120305973D26}" destId="{635898A9-991E-4225-B5D4-0AB12D62E60F}" srcOrd="0" destOrd="0" presId="urn:microsoft.com/office/officeart/2008/layout/VerticalCurvedList"/>
    <dgm:cxn modelId="{55E98FB6-693D-4080-AC55-3C6D3159FCD4}" type="presParOf" srcId="{79023F1E-552D-4B94-B55F-120305973D26}" destId="{7724F866-BC36-48D2-B4D7-C8F2ABA4FD8A}" srcOrd="1" destOrd="0" presId="urn:microsoft.com/office/officeart/2008/layout/VerticalCurvedList"/>
    <dgm:cxn modelId="{AC1E5075-7BFF-4F08-8355-B4F56BB8017E}" type="presParOf" srcId="{79023F1E-552D-4B94-B55F-120305973D26}" destId="{CF47CEA6-583B-431B-876D-EEE02119DC20}" srcOrd="2" destOrd="0" presId="urn:microsoft.com/office/officeart/2008/layout/VerticalCurvedList"/>
    <dgm:cxn modelId="{1D4A930C-9788-498D-914A-9F32C817362F}" type="presParOf" srcId="{79023F1E-552D-4B94-B55F-120305973D26}" destId="{09DBE567-080A-4D21-B904-D9327C152089}" srcOrd="3" destOrd="0" presId="urn:microsoft.com/office/officeart/2008/layout/VerticalCurvedList"/>
    <dgm:cxn modelId="{D7ED8FCD-6DDD-4025-82E8-326D49634F8F}" type="presParOf" srcId="{4F6A4FC6-2A79-4BF3-BD87-3545316CD8C1}" destId="{80C66A95-D3DD-4F79-BAE4-978E441B05BE}" srcOrd="1" destOrd="0" presId="urn:microsoft.com/office/officeart/2008/layout/VerticalCurvedList"/>
    <dgm:cxn modelId="{3FF10F16-6112-4A77-A714-EBCF78B10368}" type="presParOf" srcId="{4F6A4FC6-2A79-4BF3-BD87-3545316CD8C1}" destId="{2F159E67-C0A7-49CB-8123-32E473587112}" srcOrd="2" destOrd="0" presId="urn:microsoft.com/office/officeart/2008/layout/VerticalCurvedList"/>
    <dgm:cxn modelId="{18EA7663-A334-4171-B0D0-E2CB51B50B93}" type="presParOf" srcId="{2F159E67-C0A7-49CB-8123-32E473587112}" destId="{CB31447D-22A6-4E6E-922A-D939F3479CB9}" srcOrd="0" destOrd="0" presId="urn:microsoft.com/office/officeart/2008/layout/VerticalCurvedList"/>
    <dgm:cxn modelId="{8E75E422-CE93-40D9-AA79-99C9393FCBB3}" type="presParOf" srcId="{4F6A4FC6-2A79-4BF3-BD87-3545316CD8C1}" destId="{7B79DA75-5DD5-4DE6-9F63-484CEEC58D26}" srcOrd="3" destOrd="0" presId="urn:microsoft.com/office/officeart/2008/layout/VerticalCurvedList"/>
    <dgm:cxn modelId="{427B06DC-AEB3-4CF8-9F96-81F17A922849}" type="presParOf" srcId="{4F6A4FC6-2A79-4BF3-BD87-3545316CD8C1}" destId="{2116B695-2BEA-4A6F-9832-43F6F391DFCB}" srcOrd="4" destOrd="0" presId="urn:microsoft.com/office/officeart/2008/layout/VerticalCurvedList"/>
    <dgm:cxn modelId="{6FE462D0-DEF6-4141-A981-176CE30998C9}" type="presParOf" srcId="{2116B695-2BEA-4A6F-9832-43F6F391DFCB}" destId="{D3C8D4F6-ADB9-4E95-9F09-A1E5FABEAADE}" srcOrd="0" destOrd="0" presId="urn:microsoft.com/office/officeart/2008/layout/VerticalCurvedList"/>
    <dgm:cxn modelId="{67333891-D505-4639-B41E-B474E20BDDF3}" type="presParOf" srcId="{4F6A4FC6-2A79-4BF3-BD87-3545316CD8C1}" destId="{CF3C168E-B6C4-42A9-A5D2-9587E2FC574E}" srcOrd="5" destOrd="0" presId="urn:microsoft.com/office/officeart/2008/layout/VerticalCurvedList"/>
    <dgm:cxn modelId="{A8B5EC2F-5CA1-45E6-9C3B-44040D788081}" type="presParOf" srcId="{4F6A4FC6-2A79-4BF3-BD87-3545316CD8C1}" destId="{E46F86A8-BDF5-48A6-AEB6-64137D19FE12}" srcOrd="6" destOrd="0" presId="urn:microsoft.com/office/officeart/2008/layout/VerticalCurvedList"/>
    <dgm:cxn modelId="{95985B76-93A0-4EC2-93ED-B8FE0E049E79}" type="presParOf" srcId="{E46F86A8-BDF5-48A6-AEB6-64137D19FE12}" destId="{A707424A-9E4A-4E4C-8B7F-2645F5AFB27E}" srcOrd="0" destOrd="0" presId="urn:microsoft.com/office/officeart/2008/layout/VerticalCurvedList"/>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4F866-BC36-48D2-B4D7-C8F2ABA4FD8A}">
      <dsp:nvSpPr>
        <dsp:cNvPr id="0" name=""/>
        <dsp:cNvSpPr/>
      </dsp:nvSpPr>
      <dsp:spPr>
        <a:xfrm>
          <a:off x="-1429889" y="-223328"/>
          <a:ext cx="1713681" cy="1713681"/>
        </a:xfrm>
        <a:prstGeom prst="blockArc">
          <a:avLst>
            <a:gd name="adj1" fmla="val 18900000"/>
            <a:gd name="adj2" fmla="val 2700000"/>
            <a:gd name="adj3" fmla="val 12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C66A95-D3DD-4F79-BAE4-978E441B05BE}">
      <dsp:nvSpPr>
        <dsp:cNvPr id="0" name=""/>
        <dsp:cNvSpPr/>
      </dsp:nvSpPr>
      <dsp:spPr>
        <a:xfrm>
          <a:off x="182336" y="126702"/>
          <a:ext cx="2724819" cy="25340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40"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solidFill>
                <a:schemeClr val="tx1"/>
              </a:solidFill>
            </a:rPr>
            <a:t>За да помним и </a:t>
          </a:r>
          <a:r>
            <a:rPr lang="bg-BG" sz="1100" kern="1200" noProof="0" dirty="0">
              <a:solidFill>
                <a:schemeClr val="tx1"/>
              </a:solidFill>
            </a:rPr>
            <a:t>познаваме историята си - този период е част от нея</a:t>
          </a:r>
        </a:p>
      </dsp:txBody>
      <dsp:txXfrm>
        <a:off x="182336" y="126702"/>
        <a:ext cx="2724819" cy="253405"/>
      </dsp:txXfrm>
    </dsp:sp>
    <dsp:sp modelId="{CB31447D-22A6-4E6E-922A-D939F3479CB9}">
      <dsp:nvSpPr>
        <dsp:cNvPr id="0" name=""/>
        <dsp:cNvSpPr/>
      </dsp:nvSpPr>
      <dsp:spPr>
        <a:xfrm>
          <a:off x="23958" y="95026"/>
          <a:ext cx="316756" cy="316756"/>
        </a:xfrm>
        <a:prstGeom prst="ellipse">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9DA75-5DD5-4DE6-9F63-484CEEC58D26}">
      <dsp:nvSpPr>
        <dsp:cNvPr id="0" name=""/>
        <dsp:cNvSpPr/>
      </dsp:nvSpPr>
      <dsp:spPr>
        <a:xfrm>
          <a:off x="274449" y="506810"/>
          <a:ext cx="2632707" cy="25340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40" tIns="27940" rIns="27940" bIns="27940" numCol="1" spcCol="1270" anchor="ctr" anchorCtr="0">
          <a:noAutofit/>
        </a:bodyPr>
        <a:lstStyle/>
        <a:p>
          <a:pPr marL="0" lvl="0" indent="0" algn="l" defTabSz="355600">
            <a:lnSpc>
              <a:spcPct val="90000"/>
            </a:lnSpc>
            <a:spcBef>
              <a:spcPct val="0"/>
            </a:spcBef>
            <a:spcAft>
              <a:spcPct val="35000"/>
            </a:spcAft>
            <a:buNone/>
          </a:pPr>
          <a:r>
            <a:rPr lang="ru-RU" sz="1100" kern="1200" dirty="0">
              <a:solidFill>
                <a:srgbClr val="000000"/>
              </a:solidFill>
              <a:latin typeface="Arial Narrow"/>
              <a:ea typeface="+mn-ea"/>
              <a:cs typeface="+mn-cs"/>
            </a:rPr>
            <a:t>За да не се </a:t>
          </a:r>
          <a:r>
            <a:rPr lang="bg-BG" sz="1100" kern="1200" noProof="0" dirty="0">
              <a:solidFill>
                <a:srgbClr val="000000"/>
              </a:solidFill>
              <a:latin typeface="Arial Narrow"/>
              <a:ea typeface="+mn-ea"/>
              <a:cs typeface="+mn-cs"/>
            </a:rPr>
            <a:t>повтаря историята и да се учим от грешките в миналото</a:t>
          </a:r>
        </a:p>
      </dsp:txBody>
      <dsp:txXfrm>
        <a:off x="274449" y="506810"/>
        <a:ext cx="2632707" cy="253405"/>
      </dsp:txXfrm>
    </dsp:sp>
    <dsp:sp modelId="{D3C8D4F6-ADB9-4E95-9F09-A1E5FABEAADE}">
      <dsp:nvSpPr>
        <dsp:cNvPr id="0" name=""/>
        <dsp:cNvSpPr/>
      </dsp:nvSpPr>
      <dsp:spPr>
        <a:xfrm>
          <a:off x="116071" y="475134"/>
          <a:ext cx="316756" cy="316756"/>
        </a:xfrm>
        <a:prstGeom prst="ellipse">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3C168E-B6C4-42A9-A5D2-9587E2FC574E}">
      <dsp:nvSpPr>
        <dsp:cNvPr id="0" name=""/>
        <dsp:cNvSpPr/>
      </dsp:nvSpPr>
      <dsp:spPr>
        <a:xfrm>
          <a:off x="182336" y="886917"/>
          <a:ext cx="2724819" cy="25340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40"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solidFill>
                <a:schemeClr val="tx1"/>
              </a:solidFill>
            </a:rPr>
            <a:t>За да си направим изводи, да се поучим</a:t>
          </a:r>
          <a:endParaRPr lang="bg-BG" sz="1100" kern="1200" dirty="0">
            <a:solidFill>
              <a:schemeClr val="tx1"/>
            </a:solidFill>
          </a:endParaRPr>
        </a:p>
      </dsp:txBody>
      <dsp:txXfrm>
        <a:off x="182336" y="886917"/>
        <a:ext cx="2724819" cy="253405"/>
      </dsp:txXfrm>
    </dsp:sp>
    <dsp:sp modelId="{A707424A-9E4A-4E4C-8B7F-2645F5AFB27E}">
      <dsp:nvSpPr>
        <dsp:cNvPr id="0" name=""/>
        <dsp:cNvSpPr/>
      </dsp:nvSpPr>
      <dsp:spPr>
        <a:xfrm>
          <a:off x="23958" y="855241"/>
          <a:ext cx="316756" cy="316756"/>
        </a:xfrm>
        <a:prstGeom prst="ellipse">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4F866-BC36-48D2-B4D7-C8F2ABA4FD8A}">
      <dsp:nvSpPr>
        <dsp:cNvPr id="0" name=""/>
        <dsp:cNvSpPr/>
      </dsp:nvSpPr>
      <dsp:spPr>
        <a:xfrm>
          <a:off x="-1156616" y="-181783"/>
          <a:ext cx="1389053" cy="1389053"/>
        </a:xfrm>
        <a:prstGeom prst="blockArc">
          <a:avLst>
            <a:gd name="adj1" fmla="val 18900000"/>
            <a:gd name="adj2" fmla="val 2700000"/>
            <a:gd name="adj3" fmla="val 1555"/>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80C66A95-D3DD-4F79-BAE4-978E441B05BE}">
      <dsp:nvSpPr>
        <dsp:cNvPr id="0" name=""/>
        <dsp:cNvSpPr/>
      </dsp:nvSpPr>
      <dsp:spPr>
        <a:xfrm>
          <a:off x="149292" y="102548"/>
          <a:ext cx="2470991" cy="205097"/>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96" tIns="27940" rIns="27940" bIns="27940" numCol="1" spcCol="1270" anchor="ctr" anchorCtr="0">
          <a:noAutofit/>
        </a:bodyPr>
        <a:lstStyle/>
        <a:p>
          <a:pPr marL="0" lvl="0" indent="0" algn="l" defTabSz="488950">
            <a:lnSpc>
              <a:spcPct val="90000"/>
            </a:lnSpc>
            <a:spcBef>
              <a:spcPct val="0"/>
            </a:spcBef>
            <a:spcAft>
              <a:spcPct val="35000"/>
            </a:spcAft>
            <a:buNone/>
          </a:pPr>
          <a:r>
            <a:rPr lang="bg-BG" sz="1100" kern="1200" dirty="0">
              <a:solidFill>
                <a:schemeClr val="tx1"/>
              </a:solidFill>
            </a:rPr>
            <a:t>Вече е в миналото</a:t>
          </a:r>
        </a:p>
      </dsp:txBody>
      <dsp:txXfrm>
        <a:off x="149292" y="102548"/>
        <a:ext cx="2470991" cy="205097"/>
      </dsp:txXfrm>
    </dsp:sp>
    <dsp:sp modelId="{CB31447D-22A6-4E6E-922A-D939F3479CB9}">
      <dsp:nvSpPr>
        <dsp:cNvPr id="0" name=""/>
        <dsp:cNvSpPr/>
      </dsp:nvSpPr>
      <dsp:spPr>
        <a:xfrm>
          <a:off x="21106" y="76911"/>
          <a:ext cx="256371" cy="256371"/>
        </a:xfrm>
        <a:prstGeom prst="ellipse">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7B79DA75-5DD5-4DE6-9F63-484CEEC58D26}">
      <dsp:nvSpPr>
        <dsp:cNvPr id="0" name=""/>
        <dsp:cNvSpPr/>
      </dsp:nvSpPr>
      <dsp:spPr>
        <a:xfrm>
          <a:off x="223845" y="410194"/>
          <a:ext cx="2396439" cy="205097"/>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96" tIns="27940" rIns="27940" bIns="27940" numCol="1" spcCol="1270" anchor="ctr" anchorCtr="0">
          <a:noAutofit/>
        </a:bodyPr>
        <a:lstStyle/>
        <a:p>
          <a:pPr marL="0" lvl="0" indent="0" algn="l" defTabSz="355600">
            <a:lnSpc>
              <a:spcPct val="90000"/>
            </a:lnSpc>
            <a:spcBef>
              <a:spcPct val="0"/>
            </a:spcBef>
            <a:spcAft>
              <a:spcPct val="35000"/>
            </a:spcAft>
            <a:buNone/>
          </a:pPr>
          <a:r>
            <a:rPr lang="bg-BG" sz="1100" kern="1200" dirty="0">
              <a:solidFill>
                <a:srgbClr val="000000"/>
              </a:solidFill>
              <a:latin typeface="Arial Narrow"/>
              <a:ea typeface="+mn-ea"/>
              <a:cs typeface="+mn-cs"/>
            </a:rPr>
            <a:t>Не виждам смисъл</a:t>
          </a:r>
        </a:p>
      </dsp:txBody>
      <dsp:txXfrm>
        <a:off x="223845" y="410194"/>
        <a:ext cx="2396439" cy="205097"/>
      </dsp:txXfrm>
    </dsp:sp>
    <dsp:sp modelId="{D3C8D4F6-ADB9-4E95-9F09-A1E5FABEAADE}">
      <dsp:nvSpPr>
        <dsp:cNvPr id="0" name=""/>
        <dsp:cNvSpPr/>
      </dsp:nvSpPr>
      <dsp:spPr>
        <a:xfrm>
          <a:off x="95659" y="384557"/>
          <a:ext cx="256371" cy="256371"/>
        </a:xfrm>
        <a:prstGeom prst="ellipse">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CF3C168E-B6C4-42A9-A5D2-9587E2FC574E}">
      <dsp:nvSpPr>
        <dsp:cNvPr id="0" name=""/>
        <dsp:cNvSpPr/>
      </dsp:nvSpPr>
      <dsp:spPr>
        <a:xfrm>
          <a:off x="149292" y="717840"/>
          <a:ext cx="2470991" cy="205097"/>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96" tIns="27940" rIns="27940" bIns="27940" numCol="1" spcCol="1270" anchor="ctr" anchorCtr="0">
          <a:noAutofit/>
        </a:bodyPr>
        <a:lstStyle/>
        <a:p>
          <a:pPr marL="0" lvl="0" indent="0" algn="l" defTabSz="488950">
            <a:lnSpc>
              <a:spcPct val="90000"/>
            </a:lnSpc>
            <a:spcBef>
              <a:spcPct val="0"/>
            </a:spcBef>
            <a:spcAft>
              <a:spcPct val="35000"/>
            </a:spcAft>
            <a:buNone/>
          </a:pPr>
          <a:r>
            <a:rPr lang="bg-BG" sz="1100" kern="1200" noProof="0" dirty="0">
              <a:solidFill>
                <a:schemeClr val="tx1"/>
              </a:solidFill>
            </a:rPr>
            <a:t>Трябва да се гледа напред</a:t>
          </a:r>
        </a:p>
      </dsp:txBody>
      <dsp:txXfrm>
        <a:off x="149292" y="717840"/>
        <a:ext cx="2470991" cy="205097"/>
      </dsp:txXfrm>
    </dsp:sp>
    <dsp:sp modelId="{A707424A-9E4A-4E4C-8B7F-2645F5AFB27E}">
      <dsp:nvSpPr>
        <dsp:cNvPr id="0" name=""/>
        <dsp:cNvSpPr/>
      </dsp:nvSpPr>
      <dsp:spPr>
        <a:xfrm>
          <a:off x="21106" y="692203"/>
          <a:ext cx="256371" cy="256371"/>
        </a:xfrm>
        <a:prstGeom prst="ellipse">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_rels/drawing4.xml.rels><?xml version="1.0" encoding="UTF-8" standalone="yes"?>
<Relationships xmlns="http://schemas.openxmlformats.org/package/2006/relationships"><Relationship Id="rId1" Type="http://schemas.openxmlformats.org/officeDocument/2006/relationships/image" Target="../media/image9.png"/></Relationships>
</file>

<file path=ppt/drawings/_rels/drawing5.xml.rels><?xml version="1.0" encoding="UTF-8" standalone="yes"?>
<Relationships xmlns="http://schemas.openxmlformats.org/package/2006/relationships"><Relationship Id="rId1" Type="http://schemas.openxmlformats.org/officeDocument/2006/relationships/image" Target="../media/image9.png"/></Relationships>
</file>

<file path=ppt/drawings/_rels/drawing6.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0.32023</cdr:x>
      <cdr:y>0.16299</cdr:y>
    </cdr:from>
    <cdr:to>
      <cdr:x>0.69244</cdr:x>
      <cdr:y>0.21578</cdr:y>
    </cdr:to>
    <cdr:pic>
      <cdr:nvPicPr>
        <cdr:cNvPr id="2" name="Picture 1">
          <a:extLst xmlns:a="http://schemas.openxmlformats.org/drawingml/2006/main">
            <a:ext uri="{FF2B5EF4-FFF2-40B4-BE49-F238E27FC236}">
              <a16:creationId xmlns:a16="http://schemas.microsoft.com/office/drawing/2014/main" id="{4CC75C3A-5D7F-C614-06B7-E72535ABC4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55104" y="853011"/>
          <a:ext cx="3667125" cy="27622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0.29896</cdr:x>
      <cdr:y>0.14858</cdr:y>
    </cdr:from>
    <cdr:to>
      <cdr:x>0.67116</cdr:x>
      <cdr:y>0.20137</cdr:y>
    </cdr:to>
    <cdr:pic>
      <cdr:nvPicPr>
        <cdr:cNvPr id="2" name="Picture 1">
          <a:extLst xmlns:a="http://schemas.openxmlformats.org/drawingml/2006/main">
            <a:ext uri="{FF2B5EF4-FFF2-40B4-BE49-F238E27FC236}">
              <a16:creationId xmlns:a16="http://schemas.microsoft.com/office/drawing/2014/main" id="{4CC75C3A-5D7F-C614-06B7-E72535ABC4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45522" y="777596"/>
          <a:ext cx="3667125" cy="27622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0.3139</cdr:x>
      <cdr:y>0.15939</cdr:y>
    </cdr:from>
    <cdr:to>
      <cdr:x>0.6861</cdr:x>
      <cdr:y>0.21217</cdr:y>
    </cdr:to>
    <cdr:pic>
      <cdr:nvPicPr>
        <cdr:cNvPr id="2" name="Picture 1">
          <a:extLst xmlns:a="http://schemas.openxmlformats.org/drawingml/2006/main">
            <a:ext uri="{FF2B5EF4-FFF2-40B4-BE49-F238E27FC236}">
              <a16:creationId xmlns:a16="http://schemas.microsoft.com/office/drawing/2014/main" id="{4CC75C3A-5D7F-C614-06B7-E72535ABC4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092684" y="834157"/>
          <a:ext cx="3667125" cy="276225"/>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0.32023</cdr:x>
      <cdr:y>0.1666</cdr:y>
    </cdr:from>
    <cdr:to>
      <cdr:x>0.69244</cdr:x>
      <cdr:y>0.21938</cdr:y>
    </cdr:to>
    <cdr:pic>
      <cdr:nvPicPr>
        <cdr:cNvPr id="2" name="Picture 1">
          <a:extLst xmlns:a="http://schemas.openxmlformats.org/drawingml/2006/main">
            <a:ext uri="{FF2B5EF4-FFF2-40B4-BE49-F238E27FC236}">
              <a16:creationId xmlns:a16="http://schemas.microsoft.com/office/drawing/2014/main" id="{4CC75C3A-5D7F-C614-06B7-E72535ABC4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55104" y="871865"/>
          <a:ext cx="3667125" cy="276225"/>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0.29418</cdr:x>
      <cdr:y>0.19542</cdr:y>
    </cdr:from>
    <cdr:to>
      <cdr:x>0.66638</cdr:x>
      <cdr:y>0.2482</cdr:y>
    </cdr:to>
    <cdr:pic>
      <cdr:nvPicPr>
        <cdr:cNvPr id="2" name="Picture 1">
          <a:extLst xmlns:a="http://schemas.openxmlformats.org/drawingml/2006/main">
            <a:ext uri="{FF2B5EF4-FFF2-40B4-BE49-F238E27FC236}">
              <a16:creationId xmlns:a16="http://schemas.microsoft.com/office/drawing/2014/main" id="{4CC75C3A-5D7F-C614-06B7-E72535ABC4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98388" y="1022693"/>
          <a:ext cx="3667125" cy="276225"/>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0.32023</cdr:x>
      <cdr:y>0.14138</cdr:y>
    </cdr:from>
    <cdr:to>
      <cdr:x>0.69244</cdr:x>
      <cdr:y>0.19416</cdr:y>
    </cdr:to>
    <cdr:pic>
      <cdr:nvPicPr>
        <cdr:cNvPr id="2" name="Picture 1">
          <a:extLst xmlns:a="http://schemas.openxmlformats.org/drawingml/2006/main">
            <a:ext uri="{FF2B5EF4-FFF2-40B4-BE49-F238E27FC236}">
              <a16:creationId xmlns:a16="http://schemas.microsoft.com/office/drawing/2014/main" id="{4CC75C3A-5D7F-C614-06B7-E72535ABC4B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55104" y="739889"/>
          <a:ext cx="3667125" cy="27622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a:extLst>
              <a:ext uri="{FF2B5EF4-FFF2-40B4-BE49-F238E27FC236}">
                <a16:creationId xmlns:a16="http://schemas.microsoft.com/office/drawing/2014/main" id="{47163E14-7A91-4381-995D-E340FD47AA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a:extLst>
              <a:ext uri="{FF2B5EF4-FFF2-40B4-BE49-F238E27FC236}">
                <a16:creationId xmlns:a16="http://schemas.microsoft.com/office/drawing/2014/main" id="{342DFA0C-68BD-49C7-A132-9C21798C52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12BA61-40F8-469D-A3A3-2F8838FF4C3E}" type="datetimeFigureOut">
              <a:rPr lang="en-US" smtClean="0"/>
              <a:t>5/11/2023</a:t>
            </a:fld>
            <a:endParaRPr lang="en-US"/>
          </a:p>
        </p:txBody>
      </p:sp>
      <p:sp>
        <p:nvSpPr>
          <p:cNvPr id="4" name="Контейнер за долния колонтитул 3">
            <a:extLst>
              <a:ext uri="{FF2B5EF4-FFF2-40B4-BE49-F238E27FC236}">
                <a16:creationId xmlns:a16="http://schemas.microsoft.com/office/drawing/2014/main" id="{0221CAEE-79D2-4A2C-92E2-79862C4CC4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Контейнер за номер на слайда 4">
            <a:extLst>
              <a:ext uri="{FF2B5EF4-FFF2-40B4-BE49-F238E27FC236}">
                <a16:creationId xmlns:a16="http://schemas.microsoft.com/office/drawing/2014/main" id="{59D16CD1-D1C6-4DD2-9A26-BA606D2911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D20D70-CCEE-4B8F-AB33-517658D8A127}" type="slidenum">
              <a:rPr lang="en-US" smtClean="0"/>
              <a:t>‹#›</a:t>
            </a:fld>
            <a:endParaRPr lang="en-US"/>
          </a:p>
        </p:txBody>
      </p:sp>
    </p:spTree>
    <p:extLst>
      <p:ext uri="{BB962C8B-B14F-4D97-AF65-F5344CB8AC3E}">
        <p14:creationId xmlns:p14="http://schemas.microsoft.com/office/powerpoint/2010/main" val="422451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E755B-7940-41B8-99E4-5EBFD8256AC4}" type="datetimeFigureOut">
              <a:rPr lang="bg-BG" smtClean="0"/>
              <a:t>11.5.2023 г.</a:t>
            </a:fld>
            <a:endParaRPr lang="bg-B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DCCDF-6AD8-4911-8F79-789C0C92F8B2}" type="slidenum">
              <a:rPr lang="bg-BG" smtClean="0"/>
              <a:t>‹#›</a:t>
            </a:fld>
            <a:endParaRPr lang="bg-BG"/>
          </a:p>
        </p:txBody>
      </p:sp>
    </p:spTree>
    <p:extLst>
      <p:ext uri="{BB962C8B-B14F-4D97-AF65-F5344CB8AC3E}">
        <p14:creationId xmlns:p14="http://schemas.microsoft.com/office/powerpoint/2010/main" val="379925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057525" y="4562475"/>
            <a:ext cx="7467600" cy="1228725"/>
          </a:xfrm>
          <a:prstGeom prst="rect">
            <a:avLst/>
          </a:prstGeom>
        </p:spPr>
        <p:txBody>
          <a:bodyPr/>
          <a:lstStyle>
            <a:lvl1pPr marL="0" indent="0" algn="ctr">
              <a:buNone/>
              <a:defRPr sz="3600" b="0">
                <a:solidFill>
                  <a:schemeClr val="bg1">
                    <a:lumMod val="50000"/>
                  </a:schemeClr>
                </a:solidFill>
                <a:latin typeface="Arial Narrow" panose="020B0606020202030204" pitchFamily="34" charset="0"/>
              </a:defRPr>
            </a:lvl1pPr>
          </a:lstStyle>
          <a:p>
            <a:pPr lvl="0"/>
            <a:endParaRPr lang="en-US" dirty="0"/>
          </a:p>
        </p:txBody>
      </p:sp>
      <p:sp>
        <p:nvSpPr>
          <p:cNvPr id="5" name="Title 4"/>
          <p:cNvSpPr>
            <a:spLocks noGrp="1"/>
          </p:cNvSpPr>
          <p:nvPr>
            <p:ph type="title"/>
          </p:nvPr>
        </p:nvSpPr>
        <p:spPr>
          <a:xfrm>
            <a:off x="2466975" y="1074737"/>
            <a:ext cx="8658225" cy="3449638"/>
          </a:xfrm>
          <a:prstGeom prst="rect">
            <a:avLst/>
          </a:prstGeom>
        </p:spPr>
        <p:txBody>
          <a:bodyPr/>
          <a:lstStyle>
            <a:lvl1pPr>
              <a:defRPr sz="4400" b="1"/>
            </a:lvl1pPr>
          </a:lstStyle>
          <a:p>
            <a:endParaRPr lang="bg-BG" dirty="0"/>
          </a:p>
        </p:txBody>
      </p:sp>
    </p:spTree>
    <p:extLst>
      <p:ext uri="{BB962C8B-B14F-4D97-AF65-F5344CB8AC3E}">
        <p14:creationId xmlns:p14="http://schemas.microsoft.com/office/powerpoint/2010/main" val="90086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77222" y="4105"/>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5" name="Chart Placeholder 5">
            <a:extLst>
              <a:ext uri="{FF2B5EF4-FFF2-40B4-BE49-F238E27FC236}">
                <a16:creationId xmlns:a16="http://schemas.microsoft.com/office/drawing/2014/main" id="{2D0ACEC1-09D7-40E9-CBB9-96C965519641}"/>
              </a:ext>
            </a:extLst>
          </p:cNvPr>
          <p:cNvSpPr>
            <a:spLocks noGrp="1"/>
          </p:cNvSpPr>
          <p:nvPr>
            <p:ph type="chart" sz="quarter" idx="14"/>
          </p:nvPr>
        </p:nvSpPr>
        <p:spPr>
          <a:xfrm>
            <a:off x="639194" y="1227716"/>
            <a:ext cx="5456806" cy="2329952"/>
          </a:xfrm>
          <a:prstGeom prst="rect">
            <a:avLst/>
          </a:prstGeom>
        </p:spPr>
        <p:txBody>
          <a:bodyPr/>
          <a:lstStyle>
            <a:lvl1pPr>
              <a:defRPr sz="1600"/>
            </a:lvl1pPr>
          </a:lstStyle>
          <a:p>
            <a:endParaRPr lang="bg-BG" dirty="0"/>
          </a:p>
        </p:txBody>
      </p:sp>
      <p:sp>
        <p:nvSpPr>
          <p:cNvPr id="11" name="Chart Placeholder 5">
            <a:extLst>
              <a:ext uri="{FF2B5EF4-FFF2-40B4-BE49-F238E27FC236}">
                <a16:creationId xmlns:a16="http://schemas.microsoft.com/office/drawing/2014/main" id="{6AA5473D-A17A-817F-CC0E-87209DC9248C}"/>
              </a:ext>
            </a:extLst>
          </p:cNvPr>
          <p:cNvSpPr>
            <a:spLocks noGrp="1"/>
          </p:cNvSpPr>
          <p:nvPr>
            <p:ph type="chart" sz="quarter" idx="15"/>
          </p:nvPr>
        </p:nvSpPr>
        <p:spPr>
          <a:xfrm>
            <a:off x="6219825" y="1227896"/>
            <a:ext cx="5240275" cy="2338122"/>
          </a:xfrm>
          <a:prstGeom prst="rect">
            <a:avLst/>
          </a:prstGeom>
        </p:spPr>
        <p:txBody>
          <a:bodyPr/>
          <a:lstStyle>
            <a:lvl1pPr>
              <a:defRPr sz="1600"/>
            </a:lvl1pPr>
          </a:lstStyle>
          <a:p>
            <a:endParaRPr lang="bg-BG" dirty="0"/>
          </a:p>
        </p:txBody>
      </p:sp>
      <p:sp>
        <p:nvSpPr>
          <p:cNvPr id="12" name="Chart Placeholder 5">
            <a:extLst>
              <a:ext uri="{FF2B5EF4-FFF2-40B4-BE49-F238E27FC236}">
                <a16:creationId xmlns:a16="http://schemas.microsoft.com/office/drawing/2014/main" id="{6459F85B-6349-7D5C-1EE9-3FB2A90BA588}"/>
              </a:ext>
            </a:extLst>
          </p:cNvPr>
          <p:cNvSpPr>
            <a:spLocks noGrp="1"/>
          </p:cNvSpPr>
          <p:nvPr>
            <p:ph type="chart" sz="quarter" idx="16"/>
          </p:nvPr>
        </p:nvSpPr>
        <p:spPr>
          <a:xfrm>
            <a:off x="639192" y="3690022"/>
            <a:ext cx="5456807" cy="2439396"/>
          </a:xfrm>
          <a:prstGeom prst="rect">
            <a:avLst/>
          </a:prstGeom>
        </p:spPr>
        <p:txBody>
          <a:bodyPr/>
          <a:lstStyle>
            <a:lvl1pPr>
              <a:defRPr sz="1600"/>
            </a:lvl1pPr>
          </a:lstStyle>
          <a:p>
            <a:endParaRPr lang="bg-BG" dirty="0"/>
          </a:p>
        </p:txBody>
      </p:sp>
      <p:sp>
        <p:nvSpPr>
          <p:cNvPr id="14" name="Chart Placeholder 5">
            <a:extLst>
              <a:ext uri="{FF2B5EF4-FFF2-40B4-BE49-F238E27FC236}">
                <a16:creationId xmlns:a16="http://schemas.microsoft.com/office/drawing/2014/main" id="{B56B7AA0-0F6A-9947-AD29-71EE2E6E5F8E}"/>
              </a:ext>
            </a:extLst>
          </p:cNvPr>
          <p:cNvSpPr>
            <a:spLocks noGrp="1"/>
          </p:cNvSpPr>
          <p:nvPr>
            <p:ph type="chart" sz="quarter" idx="17"/>
          </p:nvPr>
        </p:nvSpPr>
        <p:spPr>
          <a:xfrm>
            <a:off x="6219825" y="3691018"/>
            <a:ext cx="5240275" cy="2416790"/>
          </a:xfrm>
          <a:prstGeom prst="rect">
            <a:avLst/>
          </a:prstGeom>
        </p:spPr>
        <p:txBody>
          <a:bodyPr/>
          <a:lstStyle>
            <a:lvl1pPr>
              <a:defRPr sz="1600"/>
            </a:lvl1pPr>
          </a:lstStyle>
          <a:p>
            <a:endParaRPr lang="bg-BG" dirty="0"/>
          </a:p>
        </p:txBody>
      </p:sp>
      <p:sp>
        <p:nvSpPr>
          <p:cNvPr id="15" name="Text Placeholder 12">
            <a:extLst>
              <a:ext uri="{FF2B5EF4-FFF2-40B4-BE49-F238E27FC236}">
                <a16:creationId xmlns:a16="http://schemas.microsoft.com/office/drawing/2014/main" id="{5FB9547D-24C1-F871-111F-228B2298380C}"/>
              </a:ext>
            </a:extLst>
          </p:cNvPr>
          <p:cNvSpPr>
            <a:spLocks noGrp="1"/>
          </p:cNvSpPr>
          <p:nvPr>
            <p:ph type="body" sz="quarter" idx="13"/>
          </p:nvPr>
        </p:nvSpPr>
        <p:spPr>
          <a:xfrm>
            <a:off x="1967138" y="6433077"/>
            <a:ext cx="9492961"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212739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77222" y="4110"/>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8" name="Chart Placeholder 5">
            <a:extLst>
              <a:ext uri="{FF2B5EF4-FFF2-40B4-BE49-F238E27FC236}">
                <a16:creationId xmlns:a16="http://schemas.microsoft.com/office/drawing/2014/main" id="{6C5CB253-DB52-42E3-7229-202479BE94CB}"/>
              </a:ext>
            </a:extLst>
          </p:cNvPr>
          <p:cNvSpPr>
            <a:spLocks noGrp="1"/>
          </p:cNvSpPr>
          <p:nvPr>
            <p:ph type="chart" sz="quarter" idx="14"/>
          </p:nvPr>
        </p:nvSpPr>
        <p:spPr>
          <a:xfrm>
            <a:off x="477538" y="1215598"/>
            <a:ext cx="11002731" cy="2395328"/>
          </a:xfrm>
          <a:prstGeom prst="rect">
            <a:avLst/>
          </a:prstGeom>
        </p:spPr>
        <p:txBody>
          <a:bodyPr/>
          <a:lstStyle>
            <a:lvl1pPr>
              <a:defRPr sz="1600"/>
            </a:lvl1pPr>
          </a:lstStyle>
          <a:p>
            <a:endParaRPr lang="bg-BG" dirty="0"/>
          </a:p>
        </p:txBody>
      </p:sp>
      <p:sp>
        <p:nvSpPr>
          <p:cNvPr id="10" name="Chart Placeholder 5">
            <a:extLst>
              <a:ext uri="{FF2B5EF4-FFF2-40B4-BE49-F238E27FC236}">
                <a16:creationId xmlns:a16="http://schemas.microsoft.com/office/drawing/2014/main" id="{1D69B950-28F1-003F-B2D5-73B2D1B3E03F}"/>
              </a:ext>
            </a:extLst>
          </p:cNvPr>
          <p:cNvSpPr>
            <a:spLocks noGrp="1"/>
          </p:cNvSpPr>
          <p:nvPr>
            <p:ph type="chart" sz="quarter" idx="15"/>
          </p:nvPr>
        </p:nvSpPr>
        <p:spPr>
          <a:xfrm>
            <a:off x="486330" y="3735927"/>
            <a:ext cx="10985748" cy="2495550"/>
          </a:xfrm>
          <a:prstGeom prst="rect">
            <a:avLst/>
          </a:prstGeom>
        </p:spPr>
        <p:txBody>
          <a:bodyPr/>
          <a:lstStyle>
            <a:lvl1pPr>
              <a:defRPr sz="1600"/>
            </a:lvl1pPr>
          </a:lstStyle>
          <a:p>
            <a:endParaRPr lang="bg-BG" dirty="0"/>
          </a:p>
        </p:txBody>
      </p:sp>
      <p:sp>
        <p:nvSpPr>
          <p:cNvPr id="13" name="Text Placeholder 12">
            <a:extLst>
              <a:ext uri="{FF2B5EF4-FFF2-40B4-BE49-F238E27FC236}">
                <a16:creationId xmlns:a16="http://schemas.microsoft.com/office/drawing/2014/main" id="{9CE6A9CB-FE07-3086-67EB-2A9C64A452F0}"/>
              </a:ext>
            </a:extLst>
          </p:cNvPr>
          <p:cNvSpPr>
            <a:spLocks noGrp="1"/>
          </p:cNvSpPr>
          <p:nvPr>
            <p:ph type="body" sz="quarter" idx="13"/>
          </p:nvPr>
        </p:nvSpPr>
        <p:spPr>
          <a:xfrm>
            <a:off x="1967138" y="6433077"/>
            <a:ext cx="9504939"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337364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77222" y="4110"/>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5" name="Chart Placeholder 5">
            <a:extLst>
              <a:ext uri="{FF2B5EF4-FFF2-40B4-BE49-F238E27FC236}">
                <a16:creationId xmlns:a16="http://schemas.microsoft.com/office/drawing/2014/main" id="{C8384567-086D-00CF-8BF6-569CDE46FF8C}"/>
              </a:ext>
            </a:extLst>
          </p:cNvPr>
          <p:cNvSpPr>
            <a:spLocks noGrp="1"/>
          </p:cNvSpPr>
          <p:nvPr>
            <p:ph type="chart" sz="quarter" idx="14"/>
          </p:nvPr>
        </p:nvSpPr>
        <p:spPr>
          <a:xfrm>
            <a:off x="560827" y="1209795"/>
            <a:ext cx="10919442" cy="2385536"/>
          </a:xfrm>
          <a:prstGeom prst="rect">
            <a:avLst/>
          </a:prstGeom>
        </p:spPr>
        <p:txBody>
          <a:bodyPr/>
          <a:lstStyle>
            <a:lvl1pPr>
              <a:defRPr sz="1600"/>
            </a:lvl1pPr>
          </a:lstStyle>
          <a:p>
            <a:endParaRPr lang="bg-BG" dirty="0"/>
          </a:p>
        </p:txBody>
      </p:sp>
      <p:sp>
        <p:nvSpPr>
          <p:cNvPr id="11" name="Chart Placeholder 5">
            <a:extLst>
              <a:ext uri="{FF2B5EF4-FFF2-40B4-BE49-F238E27FC236}">
                <a16:creationId xmlns:a16="http://schemas.microsoft.com/office/drawing/2014/main" id="{3EC49904-F5E5-0594-45B7-92B8193AA4DB}"/>
              </a:ext>
            </a:extLst>
          </p:cNvPr>
          <p:cNvSpPr>
            <a:spLocks noGrp="1"/>
          </p:cNvSpPr>
          <p:nvPr>
            <p:ph type="chart" sz="quarter" idx="15"/>
          </p:nvPr>
        </p:nvSpPr>
        <p:spPr>
          <a:xfrm>
            <a:off x="560828" y="3727506"/>
            <a:ext cx="5502592" cy="2478669"/>
          </a:xfrm>
          <a:prstGeom prst="rect">
            <a:avLst/>
          </a:prstGeom>
        </p:spPr>
        <p:txBody>
          <a:bodyPr/>
          <a:lstStyle>
            <a:lvl1pPr>
              <a:defRPr sz="1600"/>
            </a:lvl1pPr>
          </a:lstStyle>
          <a:p>
            <a:endParaRPr lang="bg-BG" dirty="0"/>
          </a:p>
        </p:txBody>
      </p:sp>
      <p:sp>
        <p:nvSpPr>
          <p:cNvPr id="12" name="Chart Placeholder 5">
            <a:extLst>
              <a:ext uri="{FF2B5EF4-FFF2-40B4-BE49-F238E27FC236}">
                <a16:creationId xmlns:a16="http://schemas.microsoft.com/office/drawing/2014/main" id="{2603DA01-D3DE-13BF-951F-1B0565D5A528}"/>
              </a:ext>
            </a:extLst>
          </p:cNvPr>
          <p:cNvSpPr>
            <a:spLocks noGrp="1"/>
          </p:cNvSpPr>
          <p:nvPr>
            <p:ph type="chart" sz="quarter" idx="16"/>
          </p:nvPr>
        </p:nvSpPr>
        <p:spPr>
          <a:xfrm>
            <a:off x="6142263" y="3727507"/>
            <a:ext cx="5384510" cy="2488193"/>
          </a:xfrm>
          <a:prstGeom prst="rect">
            <a:avLst/>
          </a:prstGeom>
        </p:spPr>
        <p:txBody>
          <a:bodyPr/>
          <a:lstStyle>
            <a:lvl1pPr>
              <a:defRPr sz="1600"/>
            </a:lvl1pPr>
          </a:lstStyle>
          <a:p>
            <a:endParaRPr lang="bg-BG" dirty="0"/>
          </a:p>
        </p:txBody>
      </p:sp>
      <p:sp>
        <p:nvSpPr>
          <p:cNvPr id="13" name="Text Placeholder 12">
            <a:extLst>
              <a:ext uri="{FF2B5EF4-FFF2-40B4-BE49-F238E27FC236}">
                <a16:creationId xmlns:a16="http://schemas.microsoft.com/office/drawing/2014/main" id="{28B2578D-1A86-B430-5F6E-A4202F74C2D3}"/>
              </a:ext>
            </a:extLst>
          </p:cNvPr>
          <p:cNvSpPr>
            <a:spLocks noGrp="1"/>
          </p:cNvSpPr>
          <p:nvPr>
            <p:ph type="body" sz="quarter" idx="13"/>
          </p:nvPr>
        </p:nvSpPr>
        <p:spPr>
          <a:xfrm>
            <a:off x="1967139" y="6433077"/>
            <a:ext cx="9559634"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7809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77222" y="4110"/>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8" name="Chart Placeholder 5">
            <a:extLst>
              <a:ext uri="{FF2B5EF4-FFF2-40B4-BE49-F238E27FC236}">
                <a16:creationId xmlns:a16="http://schemas.microsoft.com/office/drawing/2014/main" id="{8FA2F359-A2E5-3535-86B9-F3E4D4697C29}"/>
              </a:ext>
            </a:extLst>
          </p:cNvPr>
          <p:cNvSpPr>
            <a:spLocks noGrp="1"/>
          </p:cNvSpPr>
          <p:nvPr>
            <p:ph type="chart" sz="quarter" idx="14"/>
          </p:nvPr>
        </p:nvSpPr>
        <p:spPr>
          <a:xfrm>
            <a:off x="544338" y="3776269"/>
            <a:ext cx="10840393" cy="2404629"/>
          </a:xfrm>
          <a:prstGeom prst="rect">
            <a:avLst/>
          </a:prstGeom>
        </p:spPr>
        <p:txBody>
          <a:bodyPr/>
          <a:lstStyle>
            <a:lvl1pPr>
              <a:defRPr sz="1600"/>
            </a:lvl1pPr>
          </a:lstStyle>
          <a:p>
            <a:endParaRPr lang="bg-BG" dirty="0"/>
          </a:p>
        </p:txBody>
      </p:sp>
      <p:sp>
        <p:nvSpPr>
          <p:cNvPr id="10" name="Chart Placeholder 5">
            <a:extLst>
              <a:ext uri="{FF2B5EF4-FFF2-40B4-BE49-F238E27FC236}">
                <a16:creationId xmlns:a16="http://schemas.microsoft.com/office/drawing/2014/main" id="{3695FC11-7472-E409-45F1-64196D010F65}"/>
              </a:ext>
            </a:extLst>
          </p:cNvPr>
          <p:cNvSpPr>
            <a:spLocks noGrp="1"/>
          </p:cNvSpPr>
          <p:nvPr>
            <p:ph type="chart" sz="quarter" idx="15"/>
          </p:nvPr>
        </p:nvSpPr>
        <p:spPr>
          <a:xfrm>
            <a:off x="544338" y="1207817"/>
            <a:ext cx="5311735" cy="2457734"/>
          </a:xfrm>
          <a:prstGeom prst="rect">
            <a:avLst/>
          </a:prstGeom>
        </p:spPr>
        <p:txBody>
          <a:bodyPr/>
          <a:lstStyle>
            <a:lvl1pPr>
              <a:defRPr sz="1600"/>
            </a:lvl1pPr>
          </a:lstStyle>
          <a:p>
            <a:endParaRPr lang="bg-BG" dirty="0"/>
          </a:p>
        </p:txBody>
      </p:sp>
      <p:sp>
        <p:nvSpPr>
          <p:cNvPr id="13" name="Chart Placeholder 5">
            <a:extLst>
              <a:ext uri="{FF2B5EF4-FFF2-40B4-BE49-F238E27FC236}">
                <a16:creationId xmlns:a16="http://schemas.microsoft.com/office/drawing/2014/main" id="{A67686CE-0187-1364-84CF-4D995BE63C8A}"/>
              </a:ext>
            </a:extLst>
          </p:cNvPr>
          <p:cNvSpPr>
            <a:spLocks noGrp="1"/>
          </p:cNvSpPr>
          <p:nvPr>
            <p:ph type="chart" sz="quarter" idx="16"/>
          </p:nvPr>
        </p:nvSpPr>
        <p:spPr>
          <a:xfrm>
            <a:off x="5922747" y="1217342"/>
            <a:ext cx="5461983" cy="2447574"/>
          </a:xfrm>
          <a:prstGeom prst="rect">
            <a:avLst/>
          </a:prstGeom>
        </p:spPr>
        <p:txBody>
          <a:bodyPr/>
          <a:lstStyle>
            <a:lvl1pPr>
              <a:defRPr sz="1600"/>
            </a:lvl1pPr>
          </a:lstStyle>
          <a:p>
            <a:endParaRPr lang="bg-BG" dirty="0"/>
          </a:p>
        </p:txBody>
      </p:sp>
      <p:sp>
        <p:nvSpPr>
          <p:cNvPr id="14" name="Text Placeholder 12">
            <a:extLst>
              <a:ext uri="{FF2B5EF4-FFF2-40B4-BE49-F238E27FC236}">
                <a16:creationId xmlns:a16="http://schemas.microsoft.com/office/drawing/2014/main" id="{3EE40524-6D93-45F8-5EAE-84CBB7FE4081}"/>
              </a:ext>
            </a:extLst>
          </p:cNvPr>
          <p:cNvSpPr>
            <a:spLocks noGrp="1"/>
          </p:cNvSpPr>
          <p:nvPr>
            <p:ph type="body" sz="quarter" idx="13"/>
          </p:nvPr>
        </p:nvSpPr>
        <p:spPr>
          <a:xfrm>
            <a:off x="1967138" y="6433077"/>
            <a:ext cx="9427405"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13931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77222" y="4110"/>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5" name="Chart Placeholder 5">
            <a:extLst>
              <a:ext uri="{FF2B5EF4-FFF2-40B4-BE49-F238E27FC236}">
                <a16:creationId xmlns:a16="http://schemas.microsoft.com/office/drawing/2014/main" id="{BDEE7C67-5CA1-FBEE-4722-FF5F9EE684BE}"/>
              </a:ext>
            </a:extLst>
          </p:cNvPr>
          <p:cNvSpPr>
            <a:spLocks noGrp="1"/>
          </p:cNvSpPr>
          <p:nvPr>
            <p:ph type="chart" sz="quarter" idx="14"/>
          </p:nvPr>
        </p:nvSpPr>
        <p:spPr>
          <a:xfrm>
            <a:off x="541109" y="3771763"/>
            <a:ext cx="5504910" cy="2448203"/>
          </a:xfrm>
          <a:prstGeom prst="rect">
            <a:avLst/>
          </a:prstGeom>
        </p:spPr>
        <p:txBody>
          <a:bodyPr/>
          <a:lstStyle>
            <a:lvl1pPr>
              <a:defRPr sz="1600"/>
            </a:lvl1pPr>
          </a:lstStyle>
          <a:p>
            <a:endParaRPr lang="bg-BG" dirty="0"/>
          </a:p>
        </p:txBody>
      </p:sp>
      <p:sp>
        <p:nvSpPr>
          <p:cNvPr id="11" name="Chart Placeholder 5">
            <a:extLst>
              <a:ext uri="{FF2B5EF4-FFF2-40B4-BE49-F238E27FC236}">
                <a16:creationId xmlns:a16="http://schemas.microsoft.com/office/drawing/2014/main" id="{C68C88D1-6AFA-EBB3-660B-71AF38AD5681}"/>
              </a:ext>
            </a:extLst>
          </p:cNvPr>
          <p:cNvSpPr>
            <a:spLocks noGrp="1"/>
          </p:cNvSpPr>
          <p:nvPr>
            <p:ph type="chart" sz="quarter" idx="15"/>
          </p:nvPr>
        </p:nvSpPr>
        <p:spPr>
          <a:xfrm>
            <a:off x="6126485" y="1228365"/>
            <a:ext cx="5357621" cy="2407266"/>
          </a:xfrm>
          <a:prstGeom prst="rect">
            <a:avLst/>
          </a:prstGeom>
        </p:spPr>
        <p:txBody>
          <a:bodyPr/>
          <a:lstStyle>
            <a:lvl1pPr>
              <a:defRPr sz="1600">
                <a:solidFill>
                  <a:schemeClr val="tx1"/>
                </a:solidFill>
              </a:defRPr>
            </a:lvl1pPr>
          </a:lstStyle>
          <a:p>
            <a:endParaRPr lang="bg-BG" dirty="0"/>
          </a:p>
        </p:txBody>
      </p:sp>
      <p:sp>
        <p:nvSpPr>
          <p:cNvPr id="12" name="Текстов контейнер 7">
            <a:extLst>
              <a:ext uri="{FF2B5EF4-FFF2-40B4-BE49-F238E27FC236}">
                <a16:creationId xmlns:a16="http://schemas.microsoft.com/office/drawing/2014/main" id="{1A2FF358-5796-7C3E-ECE5-B32E953DFF31}"/>
              </a:ext>
            </a:extLst>
          </p:cNvPr>
          <p:cNvSpPr>
            <a:spLocks noGrp="1"/>
          </p:cNvSpPr>
          <p:nvPr>
            <p:ph type="body" sz="quarter" idx="16" hasCustomPrompt="1"/>
          </p:nvPr>
        </p:nvSpPr>
        <p:spPr>
          <a:xfrm>
            <a:off x="550917" y="1228365"/>
            <a:ext cx="5495103" cy="24072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14" name="Текстов контейнер 7">
            <a:extLst>
              <a:ext uri="{FF2B5EF4-FFF2-40B4-BE49-F238E27FC236}">
                <a16:creationId xmlns:a16="http://schemas.microsoft.com/office/drawing/2014/main" id="{9350DFBE-E7D1-18AC-061A-1C62614004ED}"/>
              </a:ext>
            </a:extLst>
          </p:cNvPr>
          <p:cNvSpPr>
            <a:spLocks noGrp="1"/>
          </p:cNvSpPr>
          <p:nvPr>
            <p:ph type="body" sz="quarter" idx="17"/>
          </p:nvPr>
        </p:nvSpPr>
        <p:spPr>
          <a:xfrm>
            <a:off x="6128303" y="3771764"/>
            <a:ext cx="5331797" cy="2465388"/>
          </a:xfrm>
          <a:prstGeom prst="rect">
            <a:avLst/>
          </a:prstGeom>
        </p:spPr>
        <p:txBody>
          <a:bodyPr/>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15" name="Text Placeholder 12">
            <a:extLst>
              <a:ext uri="{FF2B5EF4-FFF2-40B4-BE49-F238E27FC236}">
                <a16:creationId xmlns:a16="http://schemas.microsoft.com/office/drawing/2014/main" id="{FC135028-C38E-510B-B073-75F96AA4D9BF}"/>
              </a:ext>
            </a:extLst>
          </p:cNvPr>
          <p:cNvSpPr>
            <a:spLocks noGrp="1"/>
          </p:cNvSpPr>
          <p:nvPr>
            <p:ph type="body" sz="quarter" idx="13"/>
          </p:nvPr>
        </p:nvSpPr>
        <p:spPr>
          <a:xfrm>
            <a:off x="1967139" y="6433077"/>
            <a:ext cx="9513130"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218059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flipV="1">
            <a:off x="0" y="0"/>
            <a:ext cx="33813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7" name="Group 6"/>
          <p:cNvGrpSpPr/>
          <p:nvPr userDrawn="1"/>
        </p:nvGrpSpPr>
        <p:grpSpPr>
          <a:xfrm>
            <a:off x="10211663" y="0"/>
            <a:ext cx="1978388" cy="6858000"/>
            <a:chOff x="2812" y="0"/>
            <a:chExt cx="1978388" cy="6858000"/>
          </a:xfrm>
        </p:grpSpPr>
        <p:sp>
          <p:nvSpPr>
            <p:cNvPr id="8" name="Rectangle 7"/>
            <p:cNvSpPr/>
            <p:nvPr userDrawn="1"/>
          </p:nvSpPr>
          <p:spPr>
            <a:xfrm>
              <a:off x="2812" y="0"/>
              <a:ext cx="1978388" cy="6858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0" name="Rectangle 9"/>
            <p:cNvSpPr/>
            <p:nvPr userDrawn="1"/>
          </p:nvSpPr>
          <p:spPr>
            <a:xfrm>
              <a:off x="8550" y="485776"/>
              <a:ext cx="1972649" cy="580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11" name="Group 10"/>
            <p:cNvGrpSpPr/>
            <p:nvPr userDrawn="1"/>
          </p:nvGrpSpPr>
          <p:grpSpPr>
            <a:xfrm>
              <a:off x="2812" y="514351"/>
              <a:ext cx="1940288" cy="747601"/>
              <a:chOff x="-6713" y="514351"/>
              <a:chExt cx="1940288" cy="747601"/>
            </a:xfrm>
          </p:grpSpPr>
          <p:sp>
            <p:nvSpPr>
              <p:cNvPr id="55" name="Rectangle 54"/>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6" name="Rectangle 55"/>
              <p:cNvSpPr/>
              <p:nvPr userDrawn="1"/>
            </p:nvSpPr>
            <p:spPr>
              <a:xfrm>
                <a:off x="384787" y="51435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7" name="Rectangle 56"/>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8" name="Rectangle 57"/>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9" name="Rectangle 58"/>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0" name="Rectangle 59"/>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1" name="Rectangle 60"/>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2" name="Rectangle 61"/>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3" name="Rectangle 62"/>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2" name="Group 11"/>
            <p:cNvGrpSpPr/>
            <p:nvPr userDrawn="1"/>
          </p:nvGrpSpPr>
          <p:grpSpPr>
            <a:xfrm>
              <a:off x="5680" y="1290527"/>
              <a:ext cx="1940288" cy="747601"/>
              <a:chOff x="-6713" y="514351"/>
              <a:chExt cx="1940288" cy="747601"/>
            </a:xfrm>
          </p:grpSpPr>
          <p:sp>
            <p:nvSpPr>
              <p:cNvPr id="48" name="Rectangle 47"/>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Rectangle 48"/>
              <p:cNvSpPr/>
              <p:nvPr userDrawn="1"/>
            </p:nvSpPr>
            <p:spPr>
              <a:xfrm>
                <a:off x="781050" y="514351"/>
                <a:ext cx="360000"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0" name="Rectangle 49"/>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ectangle 50"/>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userDrawn="1"/>
            </p:nvSpPr>
            <p:spPr>
              <a:xfrm>
                <a:off x="781050" y="901952"/>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ectangle 52"/>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4" name="Rectangle 53"/>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3" name="Group 12"/>
            <p:cNvGrpSpPr/>
            <p:nvPr userDrawn="1"/>
          </p:nvGrpSpPr>
          <p:grpSpPr>
            <a:xfrm>
              <a:off x="8548" y="2066703"/>
              <a:ext cx="1940288" cy="747601"/>
              <a:chOff x="-6713" y="514351"/>
              <a:chExt cx="1940288" cy="747601"/>
            </a:xfrm>
          </p:grpSpPr>
          <p:sp>
            <p:nvSpPr>
              <p:cNvPr id="39" name="Rectangle 38"/>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0" name="Rectangle 39"/>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Rectangle 40"/>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ectangle 41"/>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ectangle 42"/>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ectangle 43"/>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5" name="Rectangle 44"/>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ectangle 45"/>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Rectangle 46"/>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4" name="Group 13"/>
            <p:cNvGrpSpPr/>
            <p:nvPr userDrawn="1"/>
          </p:nvGrpSpPr>
          <p:grpSpPr>
            <a:xfrm>
              <a:off x="11416" y="2842879"/>
              <a:ext cx="1940288" cy="747601"/>
              <a:chOff x="-6713" y="514351"/>
              <a:chExt cx="1940288" cy="747601"/>
            </a:xfrm>
          </p:grpSpPr>
          <p:sp>
            <p:nvSpPr>
              <p:cNvPr id="31" name="Rectangle 30"/>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Rectangle 31"/>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32"/>
              <p:cNvSpPr/>
              <p:nvPr userDrawn="1"/>
            </p:nvSpPr>
            <p:spPr>
              <a:xfrm>
                <a:off x="781050" y="514351"/>
                <a:ext cx="36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ectangle 34"/>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userDrawn="1"/>
            </p:nvSpPr>
            <p:spPr>
              <a:xfrm>
                <a:off x="384787" y="901952"/>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Rectangle 36"/>
              <p:cNvSpPr/>
              <p:nvPr userDrawn="1"/>
            </p:nvSpPr>
            <p:spPr>
              <a:xfrm>
                <a:off x="781050" y="901952"/>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37"/>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5" name="Group 14"/>
            <p:cNvGrpSpPr/>
            <p:nvPr userDrawn="1"/>
          </p:nvGrpSpPr>
          <p:grpSpPr>
            <a:xfrm>
              <a:off x="14284" y="3619055"/>
              <a:ext cx="1940288" cy="747601"/>
              <a:chOff x="-6713" y="514351"/>
              <a:chExt cx="1940288" cy="747601"/>
            </a:xfrm>
          </p:grpSpPr>
          <p:sp>
            <p:nvSpPr>
              <p:cNvPr id="23" name="Rectangle 22"/>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4" name="Rectangle 23"/>
              <p:cNvSpPr/>
              <p:nvPr userDrawn="1"/>
            </p:nvSpPr>
            <p:spPr>
              <a:xfrm>
                <a:off x="384787" y="514351"/>
                <a:ext cx="360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ectangle 24"/>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25"/>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ectangle 26"/>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Rectangle 27"/>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9" name="Rectangle 28"/>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ectangle 29"/>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6" name="Group 15"/>
            <p:cNvGrpSpPr/>
            <p:nvPr userDrawn="1"/>
          </p:nvGrpSpPr>
          <p:grpSpPr>
            <a:xfrm>
              <a:off x="408652" y="4395231"/>
              <a:ext cx="1548788" cy="747601"/>
              <a:chOff x="384787" y="514351"/>
              <a:chExt cx="1548788" cy="747601"/>
            </a:xfrm>
          </p:grpSpPr>
          <p:sp>
            <p:nvSpPr>
              <p:cNvPr id="18" name="Rectangle 17"/>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ectangle 18"/>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ectangle 20"/>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21"/>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7" name="Rectangle 16"/>
            <p:cNvSpPr/>
            <p:nvPr userDrawn="1"/>
          </p:nvSpPr>
          <p:spPr>
            <a:xfrm>
              <a:off x="1600308" y="5171407"/>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66" name="Rectangle 65"/>
          <p:cNvSpPr/>
          <p:nvPr userDrawn="1"/>
        </p:nvSpPr>
        <p:spPr>
          <a:xfrm>
            <a:off x="1571626" y="2241607"/>
            <a:ext cx="3448050" cy="30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accent2"/>
              </a:solidFill>
            </a:endParaRPr>
          </a:p>
          <a:p>
            <a:pPr algn="l"/>
            <a:r>
              <a:rPr lang="bg-BG" b="1" dirty="0">
                <a:solidFill>
                  <a:schemeClr val="accent2"/>
                </a:solidFill>
              </a:rPr>
              <a:t>За контакти:</a:t>
            </a:r>
          </a:p>
          <a:p>
            <a:pPr algn="l"/>
            <a:r>
              <a:rPr lang="bg-BG" dirty="0">
                <a:solidFill>
                  <a:schemeClr val="accent2"/>
                </a:solidFill>
              </a:rPr>
              <a:t>Алфа</a:t>
            </a:r>
            <a:r>
              <a:rPr lang="bg-BG" baseline="0" dirty="0">
                <a:solidFill>
                  <a:schemeClr val="accent2"/>
                </a:solidFill>
              </a:rPr>
              <a:t> Рисърч</a:t>
            </a:r>
          </a:p>
          <a:p>
            <a:pPr algn="l"/>
            <a:r>
              <a:rPr lang="bg-BG" baseline="0" dirty="0">
                <a:solidFill>
                  <a:schemeClr val="accent2"/>
                </a:solidFill>
              </a:rPr>
              <a:t>България, София 1000,</a:t>
            </a:r>
          </a:p>
          <a:p>
            <a:pPr algn="l"/>
            <a:r>
              <a:rPr lang="bg-BG" baseline="0" dirty="0">
                <a:solidFill>
                  <a:schemeClr val="accent2"/>
                </a:solidFill>
              </a:rPr>
              <a:t>ул. Искър 54</a:t>
            </a:r>
          </a:p>
          <a:p>
            <a:pPr algn="l"/>
            <a:endParaRPr lang="bg-BG" baseline="0" dirty="0">
              <a:solidFill>
                <a:schemeClr val="accent2"/>
              </a:solidFill>
            </a:endParaRPr>
          </a:p>
          <a:p>
            <a:pPr algn="l"/>
            <a:r>
              <a:rPr lang="bg-BG" baseline="0" dirty="0">
                <a:solidFill>
                  <a:schemeClr val="accent2"/>
                </a:solidFill>
              </a:rPr>
              <a:t>Тел.: +359 2 983 60 56</a:t>
            </a:r>
          </a:p>
          <a:p>
            <a:pPr algn="l"/>
            <a:r>
              <a:rPr lang="bg-BG" baseline="0" dirty="0">
                <a:solidFill>
                  <a:schemeClr val="accent2"/>
                </a:solidFill>
              </a:rPr>
              <a:t>Факс: +359 2 983 61 68</a:t>
            </a:r>
          </a:p>
          <a:p>
            <a:pPr algn="l"/>
            <a:endParaRPr lang="bg-BG" baseline="0" dirty="0">
              <a:solidFill>
                <a:schemeClr val="accent2"/>
              </a:solidFill>
            </a:endParaRPr>
          </a:p>
          <a:p>
            <a:pPr algn="l"/>
            <a:r>
              <a:rPr lang="en-US" i="0" u="none" baseline="0" dirty="0">
                <a:solidFill>
                  <a:schemeClr val="accent2"/>
                </a:solidFill>
              </a:rPr>
              <a:t>E-mail: headoffice@alpharesearch.bg</a:t>
            </a:r>
          </a:p>
          <a:p>
            <a:pPr algn="l"/>
            <a:r>
              <a:rPr lang="en-US" sz="1800" i="0" u="none" kern="1200" baseline="0" dirty="0">
                <a:solidFill>
                  <a:schemeClr val="accent2"/>
                </a:solidFill>
                <a:latin typeface="+mn-lt"/>
                <a:ea typeface="+mn-ea"/>
                <a:cs typeface="+mn-cs"/>
              </a:rPr>
              <a:t>www.alpharesearch.bg</a:t>
            </a:r>
          </a:p>
          <a:p>
            <a:pPr algn="ctr"/>
            <a:endParaRPr lang="bg-BG" dirty="0"/>
          </a:p>
        </p:txBody>
      </p:sp>
      <p:sp>
        <p:nvSpPr>
          <p:cNvPr id="67" name="Isosceles Triangle 51">
            <a:extLst>
              <a:ext uri="{FF2B5EF4-FFF2-40B4-BE49-F238E27FC236}">
                <a16:creationId xmlns:a16="http://schemas.microsoft.com/office/drawing/2014/main" id="{2296D13E-298C-4F01-A77D-43547A7AEFA9}"/>
              </a:ext>
            </a:extLst>
          </p:cNvPr>
          <p:cNvSpPr/>
          <p:nvPr userDrawn="1"/>
        </p:nvSpPr>
        <p:spPr>
          <a:xfrm>
            <a:off x="3764383" y="1309577"/>
            <a:ext cx="426618" cy="2656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6">
            <a:extLst>
              <a:ext uri="{FF2B5EF4-FFF2-40B4-BE49-F238E27FC236}">
                <a16:creationId xmlns:a16="http://schemas.microsoft.com/office/drawing/2014/main" id="{11DB8BB9-D675-470D-AC1D-C9EF80405172}"/>
              </a:ext>
            </a:extLst>
          </p:cNvPr>
          <p:cNvSpPr/>
          <p:nvPr userDrawn="1"/>
        </p:nvSpPr>
        <p:spPr>
          <a:xfrm>
            <a:off x="2899104" y="1248798"/>
            <a:ext cx="482271" cy="43125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Freeform 25">
            <a:extLst>
              <a:ext uri="{FF2B5EF4-FFF2-40B4-BE49-F238E27FC236}">
                <a16:creationId xmlns:a16="http://schemas.microsoft.com/office/drawing/2014/main" id="{115A3EAB-6A86-45ED-8F48-A7797A2D6676}"/>
              </a:ext>
            </a:extLst>
          </p:cNvPr>
          <p:cNvSpPr/>
          <p:nvPr userDrawn="1"/>
        </p:nvSpPr>
        <p:spPr>
          <a:xfrm flipH="1">
            <a:off x="2171746" y="1239273"/>
            <a:ext cx="342851" cy="440776"/>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Teardrop 6">
            <a:extLst>
              <a:ext uri="{FF2B5EF4-FFF2-40B4-BE49-F238E27FC236}">
                <a16:creationId xmlns:a16="http://schemas.microsoft.com/office/drawing/2014/main" id="{3FF8E6D1-A5CA-4857-BFE4-E947E4F2F934}"/>
              </a:ext>
            </a:extLst>
          </p:cNvPr>
          <p:cNvSpPr/>
          <p:nvPr userDrawn="1"/>
        </p:nvSpPr>
        <p:spPr>
          <a:xfrm rot="8100000">
            <a:off x="1488149" y="1275248"/>
            <a:ext cx="311675" cy="3116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Block Arc 6">
            <a:extLst>
              <a:ext uri="{FF2B5EF4-FFF2-40B4-BE49-F238E27FC236}">
                <a16:creationId xmlns:a16="http://schemas.microsoft.com/office/drawing/2014/main" id="{62965521-2EFF-4BE9-866C-3D9369FA5C74}"/>
              </a:ext>
            </a:extLst>
          </p:cNvPr>
          <p:cNvSpPr/>
          <p:nvPr userDrawn="1"/>
        </p:nvSpPr>
        <p:spPr>
          <a:xfrm>
            <a:off x="4565463" y="1283949"/>
            <a:ext cx="355973" cy="348475"/>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00" name="Group 99"/>
          <p:cNvGrpSpPr/>
          <p:nvPr userDrawn="1"/>
        </p:nvGrpSpPr>
        <p:grpSpPr>
          <a:xfrm rot="10800000" flipH="1">
            <a:off x="536418" y="1851977"/>
            <a:ext cx="1035208" cy="372301"/>
            <a:chOff x="5620124" y="3509549"/>
            <a:chExt cx="1035208" cy="372301"/>
          </a:xfrm>
        </p:grpSpPr>
        <p:grpSp>
          <p:nvGrpSpPr>
            <p:cNvPr id="101" name="Group 100"/>
            <p:cNvGrpSpPr/>
            <p:nvPr userDrawn="1"/>
          </p:nvGrpSpPr>
          <p:grpSpPr>
            <a:xfrm>
              <a:off x="5822793" y="3509549"/>
              <a:ext cx="825657" cy="105601"/>
              <a:chOff x="5822793" y="3509549"/>
              <a:chExt cx="825657" cy="105601"/>
            </a:xfrm>
          </p:grpSpPr>
          <p:cxnSp>
            <p:nvCxnSpPr>
              <p:cNvPr id="111" name="Straight Connector 110"/>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112" name="Rectangle 11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02" name="Group 101"/>
            <p:cNvGrpSpPr/>
            <p:nvPr userDrawn="1"/>
          </p:nvGrpSpPr>
          <p:grpSpPr>
            <a:xfrm>
              <a:off x="5620124" y="3598449"/>
              <a:ext cx="1028326" cy="105601"/>
              <a:chOff x="5620124" y="3598449"/>
              <a:chExt cx="1028326" cy="105601"/>
            </a:xfrm>
          </p:grpSpPr>
          <p:cxnSp>
            <p:nvCxnSpPr>
              <p:cNvPr id="109" name="Straight Connector 108"/>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03" name="Group 102"/>
            <p:cNvGrpSpPr/>
            <p:nvPr userDrawn="1"/>
          </p:nvGrpSpPr>
          <p:grpSpPr>
            <a:xfrm>
              <a:off x="5905875" y="3687349"/>
              <a:ext cx="742575" cy="105601"/>
              <a:chOff x="5905875" y="3687349"/>
              <a:chExt cx="742575" cy="105601"/>
            </a:xfrm>
          </p:grpSpPr>
          <p:cxnSp>
            <p:nvCxnSpPr>
              <p:cNvPr id="107" name="Straight Connector 106"/>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108" name="Rectangle 107"/>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04" name="Group 103"/>
            <p:cNvGrpSpPr/>
            <p:nvPr userDrawn="1"/>
          </p:nvGrpSpPr>
          <p:grpSpPr>
            <a:xfrm>
              <a:off x="6056779" y="3776249"/>
              <a:ext cx="598553" cy="105601"/>
              <a:chOff x="6056779" y="3776249"/>
              <a:chExt cx="598553" cy="105601"/>
            </a:xfrm>
          </p:grpSpPr>
          <p:cxnSp>
            <p:nvCxnSpPr>
              <p:cNvPr id="105" name="Straight Connector 104"/>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grpSp>
        <p:nvGrpSpPr>
          <p:cNvPr id="113" name="Group 112"/>
          <p:cNvGrpSpPr/>
          <p:nvPr userDrawn="1"/>
        </p:nvGrpSpPr>
        <p:grpSpPr>
          <a:xfrm rot="10800000">
            <a:off x="1643988" y="1904778"/>
            <a:ext cx="4369814" cy="266700"/>
            <a:chOff x="5683781" y="3562350"/>
            <a:chExt cx="971552" cy="266700"/>
          </a:xfrm>
        </p:grpSpPr>
        <p:cxnSp>
          <p:nvCxnSpPr>
            <p:cNvPr id="124" name="Straight Connector 123"/>
            <p:cNvCxnSpPr/>
            <p:nvPr userDrawn="1"/>
          </p:nvCxnSpPr>
          <p:spPr>
            <a:xfrm>
              <a:off x="5931433"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a:off x="5683781"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a:off x="5931432"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grpSp>
      <p:pic>
        <p:nvPicPr>
          <p:cNvPr id="2" name="Картина 1">
            <a:extLst>
              <a:ext uri="{FF2B5EF4-FFF2-40B4-BE49-F238E27FC236}">
                <a16:creationId xmlns:a16="http://schemas.microsoft.com/office/drawing/2014/main" id="{0CAF7B66-DFB0-E73E-55BB-271247283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1198" y="6379144"/>
            <a:ext cx="1792069" cy="396000"/>
          </a:xfrm>
          <a:prstGeom prst="rect">
            <a:avLst/>
          </a:prstGeom>
        </p:spPr>
      </p:pic>
    </p:spTree>
    <p:extLst>
      <p:ext uri="{BB962C8B-B14F-4D97-AF65-F5344CB8AC3E}">
        <p14:creationId xmlns:p14="http://schemas.microsoft.com/office/powerpoint/2010/main" val="3706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5" name="Title 4"/>
          <p:cNvSpPr>
            <a:spLocks noGrp="1"/>
          </p:cNvSpPr>
          <p:nvPr>
            <p:ph type="title"/>
          </p:nvPr>
        </p:nvSpPr>
        <p:spPr>
          <a:xfrm>
            <a:off x="2552700" y="2265362"/>
            <a:ext cx="8658225" cy="3449638"/>
          </a:xfrm>
          <a:prstGeom prst="rect">
            <a:avLst/>
          </a:prstGeom>
        </p:spPr>
        <p:txBody>
          <a:bodyPr/>
          <a:lstStyle>
            <a:lvl1pPr>
              <a:defRPr sz="4000" b="1"/>
            </a:lvl1pPr>
          </a:lstStyle>
          <a:p>
            <a:endParaRPr lang="bg-BG" dirty="0"/>
          </a:p>
        </p:txBody>
      </p:sp>
      <p:grpSp>
        <p:nvGrpSpPr>
          <p:cNvPr id="20" name="Group 19"/>
          <p:cNvGrpSpPr/>
          <p:nvPr userDrawn="1"/>
        </p:nvGrpSpPr>
        <p:grpSpPr>
          <a:xfrm>
            <a:off x="11147093" y="5766147"/>
            <a:ext cx="1035208" cy="372301"/>
            <a:chOff x="5620124" y="3509549"/>
            <a:chExt cx="1035208" cy="372301"/>
          </a:xfrm>
        </p:grpSpPr>
        <p:grpSp>
          <p:nvGrpSpPr>
            <p:cNvPr id="21" name="Group 20"/>
            <p:cNvGrpSpPr/>
            <p:nvPr userDrawn="1"/>
          </p:nvGrpSpPr>
          <p:grpSpPr>
            <a:xfrm>
              <a:off x="5822793" y="3509549"/>
              <a:ext cx="825657" cy="105601"/>
              <a:chOff x="5822793" y="3509549"/>
              <a:chExt cx="825657" cy="105601"/>
            </a:xfrm>
          </p:grpSpPr>
          <p:cxnSp>
            <p:nvCxnSpPr>
              <p:cNvPr id="31" name="Straight Connector 30"/>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620124" y="3598449"/>
              <a:ext cx="1028326" cy="105601"/>
              <a:chOff x="5620124" y="3598449"/>
              <a:chExt cx="1028326" cy="105601"/>
            </a:xfrm>
          </p:grpSpPr>
          <p:cxnSp>
            <p:nvCxnSpPr>
              <p:cNvPr id="29" name="Straight Connector 28"/>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3" name="Group 22"/>
            <p:cNvGrpSpPr/>
            <p:nvPr userDrawn="1"/>
          </p:nvGrpSpPr>
          <p:grpSpPr>
            <a:xfrm>
              <a:off x="5905875" y="3687349"/>
              <a:ext cx="742575" cy="105601"/>
              <a:chOff x="5905875" y="3687349"/>
              <a:chExt cx="742575" cy="105601"/>
            </a:xfrm>
          </p:grpSpPr>
          <p:cxnSp>
            <p:nvCxnSpPr>
              <p:cNvPr id="27" name="Straight Connector 26"/>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25" name="Straight Connector 24"/>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Tree>
    <p:extLst>
      <p:ext uri="{BB962C8B-B14F-4D97-AF65-F5344CB8AC3E}">
        <p14:creationId xmlns:p14="http://schemas.microsoft.com/office/powerpoint/2010/main" val="223227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8"/>
          <p:cNvSpPr>
            <a:spLocks noGrp="1"/>
          </p:cNvSpPr>
          <p:nvPr>
            <p:ph type="title"/>
          </p:nvPr>
        </p:nvSpPr>
        <p:spPr>
          <a:xfrm>
            <a:off x="2052085" y="74614"/>
            <a:ext cx="9656355"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7" y="908397"/>
            <a:ext cx="1035208"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
        <p:nvSpPr>
          <p:cNvPr id="26" name="Rectangle 25"/>
          <p:cNvSpPr/>
          <p:nvPr userDrawn="1"/>
        </p:nvSpPr>
        <p:spPr>
          <a:xfrm>
            <a:off x="11813643" y="0"/>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Slide Number Placeholder 6"/>
          <p:cNvSpPr>
            <a:spLocks noGrp="1"/>
          </p:cNvSpPr>
          <p:nvPr>
            <p:ph type="sldNum" sz="quarter" idx="11"/>
          </p:nvPr>
        </p:nvSpPr>
        <p:spPr>
          <a:xfrm>
            <a:off x="11687174" y="6485910"/>
            <a:ext cx="447676"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Tree>
    <p:extLst>
      <p:ext uri="{BB962C8B-B14F-4D97-AF65-F5344CB8AC3E}">
        <p14:creationId xmlns:p14="http://schemas.microsoft.com/office/powerpoint/2010/main" val="4619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68458" y="1"/>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9" name="Text Placeholder 12">
            <a:extLst>
              <a:ext uri="{FF2B5EF4-FFF2-40B4-BE49-F238E27FC236}">
                <a16:creationId xmlns:a16="http://schemas.microsoft.com/office/drawing/2014/main" id="{F9FF52AF-8B2F-4A69-D63C-CA2BB8BC908A}"/>
              </a:ext>
            </a:extLst>
          </p:cNvPr>
          <p:cNvSpPr>
            <a:spLocks noGrp="1"/>
          </p:cNvSpPr>
          <p:nvPr>
            <p:ph type="body" sz="quarter" idx="13"/>
          </p:nvPr>
        </p:nvSpPr>
        <p:spPr>
          <a:xfrm>
            <a:off x="1967139" y="6433077"/>
            <a:ext cx="9513130"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5" name="Text Placeholder 14">
            <a:extLst>
              <a:ext uri="{FF2B5EF4-FFF2-40B4-BE49-F238E27FC236}">
                <a16:creationId xmlns:a16="http://schemas.microsoft.com/office/drawing/2014/main" id="{E6D207E1-8805-BB67-D4D7-9F36741A9F27}"/>
              </a:ext>
            </a:extLst>
          </p:cNvPr>
          <p:cNvSpPr>
            <a:spLocks noGrp="1"/>
          </p:cNvSpPr>
          <p:nvPr>
            <p:ph type="body" sz="quarter" idx="14"/>
          </p:nvPr>
        </p:nvSpPr>
        <p:spPr>
          <a:xfrm>
            <a:off x="459781" y="1235515"/>
            <a:ext cx="11020488" cy="4953792"/>
          </a:xfrm>
          <a:prstGeom prst="rect">
            <a:avLst/>
          </a:prstGeom>
        </p:spPr>
        <p:txBody>
          <a:bodyPr/>
          <a:lstStyle>
            <a:lvl1pPr algn="just">
              <a:defRPr sz="1600">
                <a:solidFill>
                  <a:schemeClr val="tx1"/>
                </a:solidFill>
              </a:defRPr>
            </a:lvl1pPr>
          </a:lstStyle>
          <a:p>
            <a:pPr lvl="0"/>
            <a:endParaRPr lang="en-US" dirty="0"/>
          </a:p>
        </p:txBody>
      </p:sp>
    </p:spTree>
    <p:extLst>
      <p:ext uri="{BB962C8B-B14F-4D97-AF65-F5344CB8AC3E}">
        <p14:creationId xmlns:p14="http://schemas.microsoft.com/office/powerpoint/2010/main" val="239025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68458" y="1"/>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8" name="Chart Placeholder 5">
            <a:extLst>
              <a:ext uri="{FF2B5EF4-FFF2-40B4-BE49-F238E27FC236}">
                <a16:creationId xmlns:a16="http://schemas.microsoft.com/office/drawing/2014/main" id="{3E5051DF-EF2C-CFC9-1196-504E71E6FD04}"/>
              </a:ext>
            </a:extLst>
          </p:cNvPr>
          <p:cNvSpPr>
            <a:spLocks noGrp="1"/>
          </p:cNvSpPr>
          <p:nvPr>
            <p:ph type="chart" sz="quarter" idx="14"/>
          </p:nvPr>
        </p:nvSpPr>
        <p:spPr>
          <a:xfrm>
            <a:off x="495293" y="1253270"/>
            <a:ext cx="11002732" cy="4968496"/>
          </a:xfrm>
          <a:prstGeom prst="rect">
            <a:avLst/>
          </a:prstGeom>
        </p:spPr>
        <p:txBody>
          <a:bodyPr/>
          <a:lstStyle>
            <a:lvl1pPr>
              <a:defRPr sz="1600">
                <a:solidFill>
                  <a:schemeClr val="tx1"/>
                </a:solidFill>
              </a:defRPr>
            </a:lvl1pPr>
          </a:lstStyle>
          <a:p>
            <a:endParaRPr lang="bg-BG" dirty="0"/>
          </a:p>
        </p:txBody>
      </p:sp>
      <p:sp>
        <p:nvSpPr>
          <p:cNvPr id="10" name="Text Placeholder 12">
            <a:extLst>
              <a:ext uri="{FF2B5EF4-FFF2-40B4-BE49-F238E27FC236}">
                <a16:creationId xmlns:a16="http://schemas.microsoft.com/office/drawing/2014/main" id="{9963FAAF-BFF9-0E2D-00CB-103D5291D7E7}"/>
              </a:ext>
            </a:extLst>
          </p:cNvPr>
          <p:cNvSpPr>
            <a:spLocks noGrp="1"/>
          </p:cNvSpPr>
          <p:nvPr>
            <p:ph type="body" sz="quarter" idx="13"/>
          </p:nvPr>
        </p:nvSpPr>
        <p:spPr>
          <a:xfrm>
            <a:off x="1967139" y="6433077"/>
            <a:ext cx="9559634"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422293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68458" y="1"/>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5" name="Контейнер за таблица 5">
            <a:extLst>
              <a:ext uri="{FF2B5EF4-FFF2-40B4-BE49-F238E27FC236}">
                <a16:creationId xmlns:a16="http://schemas.microsoft.com/office/drawing/2014/main" id="{3223A1E6-0F17-3A2C-9E3F-6ADB6CD08C1A}"/>
              </a:ext>
            </a:extLst>
          </p:cNvPr>
          <p:cNvSpPr>
            <a:spLocks noGrp="1"/>
          </p:cNvSpPr>
          <p:nvPr>
            <p:ph type="tbl" sz="quarter" idx="14"/>
          </p:nvPr>
        </p:nvSpPr>
        <p:spPr>
          <a:xfrm>
            <a:off x="444164" y="1245014"/>
            <a:ext cx="11082609" cy="4938712"/>
          </a:xfrm>
          <a:prstGeom prst="rect">
            <a:avLst/>
          </a:prstGeom>
        </p:spPr>
        <p:txBody>
          <a:bodyPr/>
          <a:lstStyle>
            <a:lvl1pPr>
              <a:defRPr sz="1800">
                <a:solidFill>
                  <a:schemeClr val="tx1"/>
                </a:solidFill>
              </a:defRPr>
            </a:lvl1pPr>
          </a:lstStyle>
          <a:p>
            <a:endParaRPr lang="bg-BG"/>
          </a:p>
        </p:txBody>
      </p:sp>
      <p:sp>
        <p:nvSpPr>
          <p:cNvPr id="10" name="Text Placeholder 12">
            <a:extLst>
              <a:ext uri="{FF2B5EF4-FFF2-40B4-BE49-F238E27FC236}">
                <a16:creationId xmlns:a16="http://schemas.microsoft.com/office/drawing/2014/main" id="{3017688B-62E6-1CB7-679F-93EEA23DE270}"/>
              </a:ext>
            </a:extLst>
          </p:cNvPr>
          <p:cNvSpPr>
            <a:spLocks noGrp="1"/>
          </p:cNvSpPr>
          <p:nvPr>
            <p:ph type="body" sz="quarter" idx="13"/>
          </p:nvPr>
        </p:nvSpPr>
        <p:spPr>
          <a:xfrm>
            <a:off x="1967139" y="6433077"/>
            <a:ext cx="9559634"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96961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68458" y="1"/>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8" name="Chart Placeholder 5">
            <a:extLst>
              <a:ext uri="{FF2B5EF4-FFF2-40B4-BE49-F238E27FC236}">
                <a16:creationId xmlns:a16="http://schemas.microsoft.com/office/drawing/2014/main" id="{0FAE442E-6A5F-289B-7ECC-93AF03A53119}"/>
              </a:ext>
            </a:extLst>
          </p:cNvPr>
          <p:cNvSpPr>
            <a:spLocks noGrp="1"/>
          </p:cNvSpPr>
          <p:nvPr>
            <p:ph type="chart" sz="quarter" idx="14"/>
          </p:nvPr>
        </p:nvSpPr>
        <p:spPr>
          <a:xfrm>
            <a:off x="6065483" y="1221335"/>
            <a:ext cx="5417636" cy="4943475"/>
          </a:xfrm>
          <a:prstGeom prst="rect">
            <a:avLst/>
          </a:prstGeom>
        </p:spPr>
        <p:txBody>
          <a:bodyPr/>
          <a:lstStyle>
            <a:lvl1pPr>
              <a:defRPr sz="1600">
                <a:solidFill>
                  <a:schemeClr val="tx1"/>
                </a:solidFill>
              </a:defRPr>
            </a:lvl1pPr>
          </a:lstStyle>
          <a:p>
            <a:endParaRPr lang="bg-BG" dirty="0"/>
          </a:p>
        </p:txBody>
      </p:sp>
      <p:sp>
        <p:nvSpPr>
          <p:cNvPr id="10" name="Контейнер за диаграма 7">
            <a:extLst>
              <a:ext uri="{FF2B5EF4-FFF2-40B4-BE49-F238E27FC236}">
                <a16:creationId xmlns:a16="http://schemas.microsoft.com/office/drawing/2014/main" id="{441CDDFE-285A-E67A-937D-037014B0AF2C}"/>
              </a:ext>
            </a:extLst>
          </p:cNvPr>
          <p:cNvSpPr>
            <a:spLocks noGrp="1"/>
          </p:cNvSpPr>
          <p:nvPr>
            <p:ph type="chart" sz="quarter" idx="16"/>
          </p:nvPr>
        </p:nvSpPr>
        <p:spPr>
          <a:xfrm>
            <a:off x="543072" y="1221336"/>
            <a:ext cx="5417636" cy="4943474"/>
          </a:xfrm>
          <a:prstGeom prst="rect">
            <a:avLst/>
          </a:prstGeom>
        </p:spPr>
        <p:txBody>
          <a:bodyPr/>
          <a:lstStyle>
            <a:lvl1pPr>
              <a:defRPr sz="1600">
                <a:solidFill>
                  <a:schemeClr val="tx1"/>
                </a:solidFill>
              </a:defRPr>
            </a:lvl1pPr>
          </a:lstStyle>
          <a:p>
            <a:endParaRPr lang="bg-BG" dirty="0"/>
          </a:p>
        </p:txBody>
      </p:sp>
      <p:sp>
        <p:nvSpPr>
          <p:cNvPr id="5" name="Text Placeholder 12">
            <a:extLst>
              <a:ext uri="{FF2B5EF4-FFF2-40B4-BE49-F238E27FC236}">
                <a16:creationId xmlns:a16="http://schemas.microsoft.com/office/drawing/2014/main" id="{1E05992B-BD37-594F-5744-C0AB8221E3F7}"/>
              </a:ext>
            </a:extLst>
          </p:cNvPr>
          <p:cNvSpPr>
            <a:spLocks noGrp="1"/>
          </p:cNvSpPr>
          <p:nvPr>
            <p:ph type="body" sz="quarter" idx="13"/>
          </p:nvPr>
        </p:nvSpPr>
        <p:spPr>
          <a:xfrm>
            <a:off x="1967139" y="6433077"/>
            <a:ext cx="9559634"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119508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68458" y="1"/>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5" name="Chart Placeholder 5">
            <a:extLst>
              <a:ext uri="{FF2B5EF4-FFF2-40B4-BE49-F238E27FC236}">
                <a16:creationId xmlns:a16="http://schemas.microsoft.com/office/drawing/2014/main" id="{521EB604-3A70-9220-EEC9-3062B4AC2D05}"/>
              </a:ext>
            </a:extLst>
          </p:cNvPr>
          <p:cNvSpPr>
            <a:spLocks noGrp="1"/>
          </p:cNvSpPr>
          <p:nvPr>
            <p:ph type="chart" sz="quarter" idx="14"/>
          </p:nvPr>
        </p:nvSpPr>
        <p:spPr>
          <a:xfrm>
            <a:off x="550917" y="1236188"/>
            <a:ext cx="4785884" cy="4953000"/>
          </a:xfrm>
          <a:prstGeom prst="rect">
            <a:avLst/>
          </a:prstGeom>
        </p:spPr>
        <p:txBody>
          <a:bodyPr/>
          <a:lstStyle>
            <a:lvl1pPr>
              <a:defRPr sz="1600"/>
            </a:lvl1pPr>
          </a:lstStyle>
          <a:p>
            <a:endParaRPr lang="bg-BG" dirty="0"/>
          </a:p>
        </p:txBody>
      </p:sp>
      <p:sp>
        <p:nvSpPr>
          <p:cNvPr id="11" name="Chart Placeholder 5">
            <a:extLst>
              <a:ext uri="{FF2B5EF4-FFF2-40B4-BE49-F238E27FC236}">
                <a16:creationId xmlns:a16="http://schemas.microsoft.com/office/drawing/2014/main" id="{72EB833C-AD45-DC39-6B8B-AE5C2572DEE5}"/>
              </a:ext>
            </a:extLst>
          </p:cNvPr>
          <p:cNvSpPr>
            <a:spLocks noGrp="1"/>
          </p:cNvSpPr>
          <p:nvPr>
            <p:ph type="chart" sz="quarter" idx="15"/>
          </p:nvPr>
        </p:nvSpPr>
        <p:spPr>
          <a:xfrm>
            <a:off x="5460626" y="1236189"/>
            <a:ext cx="5999473" cy="2374568"/>
          </a:xfrm>
          <a:prstGeom prst="rect">
            <a:avLst/>
          </a:prstGeom>
        </p:spPr>
        <p:txBody>
          <a:bodyPr/>
          <a:lstStyle>
            <a:lvl1pPr>
              <a:defRPr sz="1600"/>
            </a:lvl1pPr>
          </a:lstStyle>
          <a:p>
            <a:endParaRPr lang="bg-BG" dirty="0"/>
          </a:p>
        </p:txBody>
      </p:sp>
      <p:sp>
        <p:nvSpPr>
          <p:cNvPr id="12" name="Chart Placeholder 5">
            <a:extLst>
              <a:ext uri="{FF2B5EF4-FFF2-40B4-BE49-F238E27FC236}">
                <a16:creationId xmlns:a16="http://schemas.microsoft.com/office/drawing/2014/main" id="{A182BDC0-E6E0-A80D-C747-547695E45005}"/>
              </a:ext>
            </a:extLst>
          </p:cNvPr>
          <p:cNvSpPr>
            <a:spLocks noGrp="1"/>
          </p:cNvSpPr>
          <p:nvPr>
            <p:ph type="chart" sz="quarter" idx="16"/>
          </p:nvPr>
        </p:nvSpPr>
        <p:spPr>
          <a:xfrm>
            <a:off x="5460627" y="3719938"/>
            <a:ext cx="6019642" cy="2459725"/>
          </a:xfrm>
          <a:prstGeom prst="rect">
            <a:avLst/>
          </a:prstGeom>
        </p:spPr>
        <p:txBody>
          <a:bodyPr/>
          <a:lstStyle>
            <a:lvl1pPr>
              <a:defRPr sz="1600"/>
            </a:lvl1pPr>
          </a:lstStyle>
          <a:p>
            <a:endParaRPr lang="bg-BG" dirty="0"/>
          </a:p>
        </p:txBody>
      </p:sp>
      <p:sp>
        <p:nvSpPr>
          <p:cNvPr id="13" name="Text Placeholder 12">
            <a:extLst>
              <a:ext uri="{FF2B5EF4-FFF2-40B4-BE49-F238E27FC236}">
                <a16:creationId xmlns:a16="http://schemas.microsoft.com/office/drawing/2014/main" id="{D37EBB6A-D210-5B92-E68D-B442F6FA3F99}"/>
              </a:ext>
            </a:extLst>
          </p:cNvPr>
          <p:cNvSpPr>
            <a:spLocks noGrp="1"/>
          </p:cNvSpPr>
          <p:nvPr>
            <p:ph type="body" sz="quarter" idx="13"/>
          </p:nvPr>
        </p:nvSpPr>
        <p:spPr>
          <a:xfrm>
            <a:off x="1967139" y="6433077"/>
            <a:ext cx="9559634"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206837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31F4C95B-CA7A-4712-AAA5-64498522CF80}"/>
              </a:ext>
            </a:extLst>
          </p:cNvPr>
          <p:cNvSpPr/>
          <p:nvPr userDrawn="1"/>
        </p:nvSpPr>
        <p:spPr>
          <a:xfrm>
            <a:off x="377222" y="4110"/>
            <a:ext cx="1660827" cy="630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9" name="Title 8"/>
          <p:cNvSpPr>
            <a:spLocks noGrp="1"/>
          </p:cNvSpPr>
          <p:nvPr>
            <p:ph type="title"/>
          </p:nvPr>
        </p:nvSpPr>
        <p:spPr>
          <a:xfrm>
            <a:off x="459779" y="75407"/>
            <a:ext cx="11263649" cy="744884"/>
          </a:xfrm>
          <a:prstGeom prst="rect">
            <a:avLst/>
          </a:prstGeom>
        </p:spPr>
        <p:txBody>
          <a:bodyPr anchor="ctr" anchorCtr="0"/>
          <a:lstStyle>
            <a:lvl1pPr>
              <a:defRPr sz="2800" b="1"/>
            </a:lvl1pPr>
          </a:lstStyle>
          <a:p>
            <a:endParaRPr lang="bg-BG" dirty="0"/>
          </a:p>
        </p:txBody>
      </p:sp>
      <p:grpSp>
        <p:nvGrpSpPr>
          <p:cNvPr id="25" name="Group 24"/>
          <p:cNvGrpSpPr/>
          <p:nvPr userDrawn="1"/>
        </p:nvGrpSpPr>
        <p:grpSpPr>
          <a:xfrm>
            <a:off x="11090118" y="908397"/>
            <a:ext cx="1035209" cy="372301"/>
            <a:chOff x="5620124" y="3509549"/>
            <a:chExt cx="1035208" cy="372301"/>
          </a:xfrm>
        </p:grpSpPr>
        <p:grpSp>
          <p:nvGrpSpPr>
            <p:cNvPr id="3" name="Group 2"/>
            <p:cNvGrpSpPr/>
            <p:nvPr userDrawn="1"/>
          </p:nvGrpSpPr>
          <p:grpSpPr>
            <a:xfrm>
              <a:off x="5822793" y="3509549"/>
              <a:ext cx="825657" cy="105601"/>
              <a:chOff x="5822793" y="3509549"/>
              <a:chExt cx="825657" cy="105601"/>
            </a:xfrm>
          </p:grpSpPr>
          <p:cxnSp>
            <p:nvCxnSpPr>
              <p:cNvPr id="17" name="Straight Connector 16"/>
              <p:cNvCxnSpPr/>
              <p:nvPr userDrawn="1"/>
            </p:nvCxnSpPr>
            <p:spPr>
              <a:xfrm>
                <a:off x="5924550" y="3562350"/>
                <a:ext cx="723900" cy="0"/>
              </a:xfrm>
              <a:prstGeom prst="line">
                <a:avLst/>
              </a:prstGeom>
              <a:ln w="9525">
                <a:solidFill>
                  <a:schemeClr val="accent4"/>
                </a:solidFill>
                <a:headEnd type="none"/>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822793" y="3509549"/>
                <a:ext cx="104400" cy="105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4" name="Group 3"/>
            <p:cNvGrpSpPr/>
            <p:nvPr userDrawn="1"/>
          </p:nvGrpSpPr>
          <p:grpSpPr>
            <a:xfrm>
              <a:off x="5620124" y="3598449"/>
              <a:ext cx="1028326" cy="105601"/>
              <a:chOff x="5620124" y="3598449"/>
              <a:chExt cx="1028326" cy="105601"/>
            </a:xfrm>
          </p:grpSpPr>
          <p:cxnSp>
            <p:nvCxnSpPr>
              <p:cNvPr id="16" name="Straight Connector 15"/>
              <p:cNvCxnSpPr/>
              <p:nvPr userDrawn="1"/>
            </p:nvCxnSpPr>
            <p:spPr>
              <a:xfrm>
                <a:off x="5676899" y="3651250"/>
                <a:ext cx="971551" cy="0"/>
              </a:xfrm>
              <a:prstGeom prst="line">
                <a:avLst/>
              </a:prstGeom>
              <a:ln w="9525">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20124" y="3598449"/>
                <a:ext cx="104400" cy="105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2" name="Group 21"/>
            <p:cNvGrpSpPr/>
            <p:nvPr userDrawn="1"/>
          </p:nvGrpSpPr>
          <p:grpSpPr>
            <a:xfrm>
              <a:off x="5905875" y="3687349"/>
              <a:ext cx="742575" cy="105601"/>
              <a:chOff x="5905875" y="3687349"/>
              <a:chExt cx="742575" cy="105601"/>
            </a:xfrm>
          </p:grpSpPr>
          <p:cxnSp>
            <p:nvCxnSpPr>
              <p:cNvPr id="18" name="Straight Connector 17"/>
              <p:cNvCxnSpPr/>
              <p:nvPr userDrawn="1"/>
            </p:nvCxnSpPr>
            <p:spPr>
              <a:xfrm>
                <a:off x="5924550" y="3740150"/>
                <a:ext cx="723900" cy="0"/>
              </a:xfrm>
              <a:prstGeom prst="line">
                <a:avLst/>
              </a:prstGeom>
              <a:ln w="9525">
                <a:solidFill>
                  <a:schemeClr val="accent2"/>
                </a:solidFill>
                <a:head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905875" y="3687349"/>
                <a:ext cx="104400" cy="105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nvGrpSpPr>
            <p:cNvPr id="24" name="Group 23"/>
            <p:cNvGrpSpPr/>
            <p:nvPr userDrawn="1"/>
          </p:nvGrpSpPr>
          <p:grpSpPr>
            <a:xfrm>
              <a:off x="6056779" y="3776249"/>
              <a:ext cx="598553" cy="105601"/>
              <a:chOff x="6056779" y="3776249"/>
              <a:chExt cx="598553" cy="105601"/>
            </a:xfrm>
          </p:grpSpPr>
          <p:cxnSp>
            <p:nvCxnSpPr>
              <p:cNvPr id="19" name="Straight Connector 18"/>
              <p:cNvCxnSpPr/>
              <p:nvPr userDrawn="1"/>
            </p:nvCxnSpPr>
            <p:spPr>
              <a:xfrm>
                <a:off x="6160031" y="3829050"/>
                <a:ext cx="495301" cy="0"/>
              </a:xfrm>
              <a:prstGeom prst="line">
                <a:avLst/>
              </a:prstGeom>
              <a:ln w="952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6056779" y="3776249"/>
                <a:ext cx="104400" cy="105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grpSp>
      </p:grpSp>
      <p:sp>
        <p:nvSpPr>
          <p:cNvPr id="26" name="Rectangle 25"/>
          <p:cNvSpPr/>
          <p:nvPr userDrawn="1"/>
        </p:nvSpPr>
        <p:spPr>
          <a:xfrm>
            <a:off x="11813643" y="1"/>
            <a:ext cx="378357" cy="6857999"/>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27" name="Rectangle 25">
            <a:extLst>
              <a:ext uri="{FF2B5EF4-FFF2-40B4-BE49-F238E27FC236}">
                <a16:creationId xmlns:a16="http://schemas.microsoft.com/office/drawing/2014/main" id="{9FAD8FF1-E2F6-4351-85F0-A2CEF9353892}"/>
              </a:ext>
            </a:extLst>
          </p:cNvPr>
          <p:cNvSpPr/>
          <p:nvPr userDrawn="1"/>
        </p:nvSpPr>
        <p:spPr>
          <a:xfrm>
            <a:off x="-8791" y="0"/>
            <a:ext cx="378357" cy="6307018"/>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801"/>
          </a:p>
        </p:txBody>
      </p:sp>
      <p:sp>
        <p:nvSpPr>
          <p:cNvPr id="6" name="Slide Number Placeholder 6">
            <a:extLst>
              <a:ext uri="{FF2B5EF4-FFF2-40B4-BE49-F238E27FC236}">
                <a16:creationId xmlns:a16="http://schemas.microsoft.com/office/drawing/2014/main" id="{D9C85087-4A4F-71B2-2F81-752BA57BACE4}"/>
              </a:ext>
            </a:extLst>
          </p:cNvPr>
          <p:cNvSpPr>
            <a:spLocks noGrp="1"/>
          </p:cNvSpPr>
          <p:nvPr>
            <p:ph type="sldNum" sz="quarter" idx="11"/>
          </p:nvPr>
        </p:nvSpPr>
        <p:spPr>
          <a:xfrm>
            <a:off x="11723429" y="6485911"/>
            <a:ext cx="411422" cy="365125"/>
          </a:xfrm>
        </p:spPr>
        <p:txBody>
          <a:bodyPr/>
          <a:lstStyle>
            <a:lvl1pPr>
              <a:defRPr i="0">
                <a:solidFill>
                  <a:schemeClr val="accent2"/>
                </a:solidFill>
              </a:defRPr>
            </a:lvl1pPr>
          </a:lstStyle>
          <a:p>
            <a:fld id="{4240E9C8-A0BB-46A0-8406-18B049EFD034}" type="slidenum">
              <a:rPr lang="bg-BG" smtClean="0"/>
              <a:pPr/>
              <a:t>‹#›</a:t>
            </a:fld>
            <a:endParaRPr lang="bg-BG" dirty="0"/>
          </a:p>
        </p:txBody>
      </p:sp>
      <p:sp>
        <p:nvSpPr>
          <p:cNvPr id="8" name="Chart Placeholder 5">
            <a:extLst>
              <a:ext uri="{FF2B5EF4-FFF2-40B4-BE49-F238E27FC236}">
                <a16:creationId xmlns:a16="http://schemas.microsoft.com/office/drawing/2014/main" id="{34E3C5B3-D781-F67D-5DBF-113A895990FF}"/>
              </a:ext>
            </a:extLst>
          </p:cNvPr>
          <p:cNvSpPr>
            <a:spLocks noGrp="1"/>
          </p:cNvSpPr>
          <p:nvPr>
            <p:ph type="chart" sz="quarter" idx="14"/>
          </p:nvPr>
        </p:nvSpPr>
        <p:spPr>
          <a:xfrm>
            <a:off x="6746222" y="1243580"/>
            <a:ext cx="4734048" cy="4953000"/>
          </a:xfrm>
          <a:prstGeom prst="rect">
            <a:avLst/>
          </a:prstGeom>
        </p:spPr>
        <p:txBody>
          <a:bodyPr/>
          <a:lstStyle>
            <a:lvl1pPr>
              <a:defRPr sz="1600">
                <a:solidFill>
                  <a:schemeClr val="tx1"/>
                </a:solidFill>
              </a:defRPr>
            </a:lvl1pPr>
          </a:lstStyle>
          <a:p>
            <a:endParaRPr lang="bg-BG" dirty="0"/>
          </a:p>
        </p:txBody>
      </p:sp>
      <p:sp>
        <p:nvSpPr>
          <p:cNvPr id="10" name="Chart Placeholder 5">
            <a:extLst>
              <a:ext uri="{FF2B5EF4-FFF2-40B4-BE49-F238E27FC236}">
                <a16:creationId xmlns:a16="http://schemas.microsoft.com/office/drawing/2014/main" id="{D1D5A23A-FBA6-64BF-0ABD-22135B400189}"/>
              </a:ext>
            </a:extLst>
          </p:cNvPr>
          <p:cNvSpPr>
            <a:spLocks noGrp="1"/>
          </p:cNvSpPr>
          <p:nvPr>
            <p:ph type="chart" sz="quarter" idx="15"/>
          </p:nvPr>
        </p:nvSpPr>
        <p:spPr>
          <a:xfrm>
            <a:off x="560827" y="1243805"/>
            <a:ext cx="6090144" cy="2397516"/>
          </a:xfrm>
          <a:prstGeom prst="rect">
            <a:avLst/>
          </a:prstGeom>
        </p:spPr>
        <p:txBody>
          <a:bodyPr/>
          <a:lstStyle>
            <a:lvl1pPr>
              <a:defRPr sz="1600">
                <a:solidFill>
                  <a:schemeClr val="tx1"/>
                </a:solidFill>
              </a:defRPr>
            </a:lvl1pPr>
          </a:lstStyle>
          <a:p>
            <a:endParaRPr lang="bg-BG" dirty="0"/>
          </a:p>
        </p:txBody>
      </p:sp>
      <p:sp>
        <p:nvSpPr>
          <p:cNvPr id="13" name="Chart Placeholder 5">
            <a:extLst>
              <a:ext uri="{FF2B5EF4-FFF2-40B4-BE49-F238E27FC236}">
                <a16:creationId xmlns:a16="http://schemas.microsoft.com/office/drawing/2014/main" id="{5706D163-286F-3E5B-FC00-2A97C66F98B3}"/>
              </a:ext>
            </a:extLst>
          </p:cNvPr>
          <p:cNvSpPr>
            <a:spLocks noGrp="1"/>
          </p:cNvSpPr>
          <p:nvPr>
            <p:ph type="chart" sz="quarter" idx="16"/>
          </p:nvPr>
        </p:nvSpPr>
        <p:spPr>
          <a:xfrm>
            <a:off x="552036" y="3762528"/>
            <a:ext cx="6098935" cy="2434052"/>
          </a:xfrm>
          <a:prstGeom prst="rect">
            <a:avLst/>
          </a:prstGeom>
        </p:spPr>
        <p:txBody>
          <a:bodyPr/>
          <a:lstStyle>
            <a:lvl1pPr>
              <a:defRPr sz="1600"/>
            </a:lvl1pPr>
          </a:lstStyle>
          <a:p>
            <a:endParaRPr lang="bg-BG" dirty="0"/>
          </a:p>
        </p:txBody>
      </p:sp>
      <p:sp>
        <p:nvSpPr>
          <p:cNvPr id="14" name="Text Placeholder 12">
            <a:extLst>
              <a:ext uri="{FF2B5EF4-FFF2-40B4-BE49-F238E27FC236}">
                <a16:creationId xmlns:a16="http://schemas.microsoft.com/office/drawing/2014/main" id="{6ACC8C39-7A3B-DD71-087A-54A63847C288}"/>
              </a:ext>
            </a:extLst>
          </p:cNvPr>
          <p:cNvSpPr>
            <a:spLocks noGrp="1"/>
          </p:cNvSpPr>
          <p:nvPr>
            <p:ph type="body" sz="quarter" idx="13"/>
          </p:nvPr>
        </p:nvSpPr>
        <p:spPr>
          <a:xfrm>
            <a:off x="1967139" y="6433077"/>
            <a:ext cx="9559634" cy="400050"/>
          </a:xfrm>
          <a:prstGeom prst="rect">
            <a:avLst/>
          </a:prstGeom>
        </p:spPr>
        <p:txBody>
          <a:bodyPr/>
          <a:lstStyle>
            <a:lvl1pPr marL="0" indent="0">
              <a:buNone/>
              <a:defRPr sz="1100" i="1">
                <a:solidFill>
                  <a:schemeClr val="accent2"/>
                </a:solidFill>
                <a:latin typeface="+mn-lt"/>
              </a:defRPr>
            </a:lvl1pPr>
          </a:lstStyle>
          <a:p>
            <a:pPr lvl="0"/>
            <a:endParaRPr lang="bg-BG" dirty="0"/>
          </a:p>
        </p:txBody>
      </p:sp>
    </p:spTree>
    <p:extLst>
      <p:ext uri="{BB962C8B-B14F-4D97-AF65-F5344CB8AC3E}">
        <p14:creationId xmlns:p14="http://schemas.microsoft.com/office/powerpoint/2010/main" val="249540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35" name="Group 1034"/>
          <p:cNvGrpSpPr/>
          <p:nvPr userDrawn="1"/>
        </p:nvGrpSpPr>
        <p:grpSpPr>
          <a:xfrm>
            <a:off x="-6713" y="0"/>
            <a:ext cx="1981199" cy="6858000"/>
            <a:chOff x="0" y="0"/>
            <a:chExt cx="1981199" cy="6858000"/>
          </a:xfrm>
        </p:grpSpPr>
        <p:sp>
          <p:nvSpPr>
            <p:cNvPr id="3" name="Rectangle 2"/>
            <p:cNvSpPr/>
            <p:nvPr userDrawn="1"/>
          </p:nvSpPr>
          <p:spPr>
            <a:xfrm>
              <a:off x="0" y="0"/>
              <a:ext cx="1943100" cy="6858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ectangle 3"/>
            <p:cNvSpPr/>
            <p:nvPr userDrawn="1"/>
          </p:nvSpPr>
          <p:spPr>
            <a:xfrm>
              <a:off x="8550" y="485776"/>
              <a:ext cx="1972649" cy="580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5" name="Group 4"/>
            <p:cNvGrpSpPr/>
            <p:nvPr userDrawn="1"/>
          </p:nvGrpSpPr>
          <p:grpSpPr>
            <a:xfrm>
              <a:off x="2812" y="514351"/>
              <a:ext cx="1940288" cy="747601"/>
              <a:chOff x="-6713" y="514351"/>
              <a:chExt cx="1940288" cy="747601"/>
            </a:xfrm>
          </p:grpSpPr>
          <p:sp>
            <p:nvSpPr>
              <p:cNvPr id="6" name="Rectangle 5"/>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6"/>
              <p:cNvSpPr/>
              <p:nvPr userDrawn="1"/>
            </p:nvSpPr>
            <p:spPr>
              <a:xfrm>
                <a:off x="384787" y="51435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ectangle 7"/>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le 8"/>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ectangle 9"/>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ectangle 10"/>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ectangle 11"/>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ectangle 12"/>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13"/>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14"/>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7" name="Group 16"/>
            <p:cNvGrpSpPr/>
            <p:nvPr userDrawn="1"/>
          </p:nvGrpSpPr>
          <p:grpSpPr>
            <a:xfrm>
              <a:off x="5680" y="1290527"/>
              <a:ext cx="1940288" cy="747601"/>
              <a:chOff x="-6713" y="514351"/>
              <a:chExt cx="1940288" cy="747601"/>
            </a:xfrm>
          </p:grpSpPr>
          <p:sp>
            <p:nvSpPr>
              <p:cNvPr id="18" name="Rectangle 17"/>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ectangle 19"/>
              <p:cNvSpPr/>
              <p:nvPr userDrawn="1"/>
            </p:nvSpPr>
            <p:spPr>
              <a:xfrm>
                <a:off x="781050" y="514351"/>
                <a:ext cx="360000"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ectangle 20"/>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ectangle 22"/>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5" name="Rectangle 24"/>
              <p:cNvSpPr/>
              <p:nvPr userDrawn="1"/>
            </p:nvSpPr>
            <p:spPr>
              <a:xfrm>
                <a:off x="781050" y="901952"/>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25"/>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Rectangle 26"/>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8" name="Group 27"/>
            <p:cNvGrpSpPr/>
            <p:nvPr userDrawn="1"/>
          </p:nvGrpSpPr>
          <p:grpSpPr>
            <a:xfrm>
              <a:off x="8548" y="2066703"/>
              <a:ext cx="1940288" cy="747601"/>
              <a:chOff x="-6713" y="514351"/>
              <a:chExt cx="1940288" cy="747601"/>
            </a:xfrm>
          </p:grpSpPr>
          <p:sp>
            <p:nvSpPr>
              <p:cNvPr id="29" name="Rectangle 28"/>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Rectangle 29"/>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Rectangle 30"/>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Rectangle 31"/>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3" name="Rectangle 32"/>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ectangle 34"/>
              <p:cNvSpPr/>
              <p:nvPr userDrawn="1"/>
            </p:nvSpPr>
            <p:spPr>
              <a:xfrm>
                <a:off x="384787"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ectangle 37"/>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39" name="Group 38"/>
            <p:cNvGrpSpPr/>
            <p:nvPr userDrawn="1"/>
          </p:nvGrpSpPr>
          <p:grpSpPr>
            <a:xfrm>
              <a:off x="11416" y="2842879"/>
              <a:ext cx="1940288" cy="747601"/>
              <a:chOff x="-6713" y="514351"/>
              <a:chExt cx="1940288" cy="747601"/>
            </a:xfrm>
          </p:grpSpPr>
          <p:sp>
            <p:nvSpPr>
              <p:cNvPr id="40" name="Rectangle 39"/>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Rectangle 40"/>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2" name="Rectangle 41"/>
              <p:cNvSpPr/>
              <p:nvPr userDrawn="1"/>
            </p:nvSpPr>
            <p:spPr>
              <a:xfrm>
                <a:off x="781050" y="514351"/>
                <a:ext cx="36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ectangle 42"/>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ectangle 43"/>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Rectangle 45"/>
              <p:cNvSpPr/>
              <p:nvPr userDrawn="1"/>
            </p:nvSpPr>
            <p:spPr>
              <a:xfrm>
                <a:off x="384787" y="901952"/>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Rectangle 46"/>
              <p:cNvSpPr/>
              <p:nvPr userDrawn="1"/>
            </p:nvSpPr>
            <p:spPr>
              <a:xfrm>
                <a:off x="781050" y="901952"/>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9" name="Rectangle 48"/>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50" name="Group 49"/>
            <p:cNvGrpSpPr/>
            <p:nvPr userDrawn="1"/>
          </p:nvGrpSpPr>
          <p:grpSpPr>
            <a:xfrm>
              <a:off x="14284" y="3619055"/>
              <a:ext cx="1940288" cy="747601"/>
              <a:chOff x="-6713" y="514351"/>
              <a:chExt cx="1940288" cy="747601"/>
            </a:xfrm>
          </p:grpSpPr>
          <p:sp>
            <p:nvSpPr>
              <p:cNvPr id="51" name="Rectangle 50"/>
              <p:cNvSpPr/>
              <p:nvPr userDrawn="1"/>
            </p:nvSpPr>
            <p:spPr>
              <a:xfrm>
                <a:off x="-67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userDrawn="1"/>
            </p:nvSpPr>
            <p:spPr>
              <a:xfrm>
                <a:off x="384787" y="514351"/>
                <a:ext cx="360000" cy="360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ectangle 52"/>
              <p:cNvSpPr/>
              <p:nvPr userDrawn="1"/>
            </p:nvSpPr>
            <p:spPr>
              <a:xfrm>
                <a:off x="781050"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4" name="Rectangle 53"/>
              <p:cNvSpPr/>
              <p:nvPr userDrawn="1"/>
            </p:nvSpPr>
            <p:spPr>
              <a:xfrm>
                <a:off x="1177313"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6" name="Rectangle 55"/>
              <p:cNvSpPr/>
              <p:nvPr userDrawn="1"/>
            </p:nvSpPr>
            <p:spPr>
              <a:xfrm>
                <a:off x="-67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8" name="Rectangle 57"/>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9" name="Rectangle 58"/>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61" name="Group 60"/>
            <p:cNvGrpSpPr/>
            <p:nvPr userDrawn="1"/>
          </p:nvGrpSpPr>
          <p:grpSpPr>
            <a:xfrm>
              <a:off x="408652" y="4395231"/>
              <a:ext cx="1548788" cy="747601"/>
              <a:chOff x="384787" y="514351"/>
              <a:chExt cx="1548788" cy="747601"/>
            </a:xfrm>
          </p:grpSpPr>
          <p:sp>
            <p:nvSpPr>
              <p:cNvPr id="63" name="Rectangle 62"/>
              <p:cNvSpPr/>
              <p:nvPr userDrawn="1"/>
            </p:nvSpPr>
            <p:spPr>
              <a:xfrm>
                <a:off x="384787"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userDrawn="1"/>
            </p:nvSpPr>
            <p:spPr>
              <a:xfrm>
                <a:off x="1573575" y="514351"/>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ectangle 68"/>
              <p:cNvSpPr/>
              <p:nvPr userDrawn="1"/>
            </p:nvSpPr>
            <p:spPr>
              <a:xfrm>
                <a:off x="781050"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userDrawn="1"/>
            </p:nvSpPr>
            <p:spPr>
              <a:xfrm>
                <a:off x="1177313"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ectangle 70"/>
              <p:cNvSpPr/>
              <p:nvPr userDrawn="1"/>
            </p:nvSpPr>
            <p:spPr>
              <a:xfrm>
                <a:off x="1573575" y="901952"/>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77" name="Rectangle 76"/>
            <p:cNvSpPr/>
            <p:nvPr userDrawn="1"/>
          </p:nvSpPr>
          <p:spPr>
            <a:xfrm>
              <a:off x="1600308" y="5171407"/>
              <a:ext cx="360000" cy="360000"/>
            </a:xfrm>
            <a:prstGeom prst="rect">
              <a:avLst/>
            </a:prstGeom>
            <a:solidFill>
              <a:srgbClr val="E8E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044" name="Slide Number Placeholder 1043"/>
          <p:cNvSpPr>
            <a:spLocks noGrp="1"/>
          </p:cNvSpPr>
          <p:nvPr>
            <p:ph type="sldNum" sz="quarter" idx="4"/>
          </p:nvPr>
        </p:nvSpPr>
        <p:spPr>
          <a:xfrm>
            <a:off x="11706224" y="6428760"/>
            <a:ext cx="428625" cy="365125"/>
          </a:xfrm>
          <a:prstGeom prst="rect">
            <a:avLst/>
          </a:prstGeom>
        </p:spPr>
        <p:txBody>
          <a:bodyPr vert="horz" lIns="91440" tIns="45720" rIns="91440" bIns="45720" rtlCol="0" anchor="ctr"/>
          <a:lstStyle>
            <a:lvl1pPr algn="r">
              <a:defRPr sz="1200">
                <a:solidFill>
                  <a:schemeClr val="bg1"/>
                </a:solidFill>
              </a:defRPr>
            </a:lvl1pPr>
          </a:lstStyle>
          <a:p>
            <a:fld id="{4240E9C8-A0BB-46A0-8406-18B049EFD034}" type="slidenum">
              <a:rPr lang="bg-BG" smtClean="0"/>
              <a:pPr/>
              <a:t>‹#›</a:t>
            </a:fld>
            <a:endParaRPr lang="bg-BG" dirty="0"/>
          </a:p>
        </p:txBody>
      </p:sp>
      <p:pic>
        <p:nvPicPr>
          <p:cNvPr id="16" name="Картина 15">
            <a:extLst>
              <a:ext uri="{FF2B5EF4-FFF2-40B4-BE49-F238E27FC236}">
                <a16:creationId xmlns:a16="http://schemas.microsoft.com/office/drawing/2014/main" id="{31438677-918A-C66B-D25B-EB69ACC4D7E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4294" y="6380369"/>
            <a:ext cx="1792069" cy="396000"/>
          </a:xfrm>
          <a:prstGeom prst="rect">
            <a:avLst/>
          </a:prstGeom>
        </p:spPr>
      </p:pic>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5"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53" r:id="rId15"/>
  </p:sldLayoutIdLst>
  <p:hf hdr="0" ftr="0" dt="0"/>
  <p:txStyles>
    <p:titleStyle>
      <a:lvl1pPr algn="ctr" defTabSz="914400" rtl="0" eaLnBrk="1" latinLnBrk="0" hangingPunct="1">
        <a:lnSpc>
          <a:spcPct val="90000"/>
        </a:lnSpc>
        <a:spcBef>
          <a:spcPct val="0"/>
        </a:spcBef>
        <a:buNone/>
        <a:defRPr sz="88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diagramQuickStyle" Target="../diagrams/quickStyle1.xml"/><Relationship Id="rId18" Type="http://schemas.openxmlformats.org/officeDocument/2006/relationships/diagramQuickStyle" Target="../diagrams/quickStyle2.xml"/><Relationship Id="rId3" Type="http://schemas.openxmlformats.org/officeDocument/2006/relationships/chart" Target="../charts/chart21.xml"/><Relationship Id="rId7" Type="http://schemas.openxmlformats.org/officeDocument/2006/relationships/chart" Target="../charts/chart25.xml"/><Relationship Id="rId12" Type="http://schemas.openxmlformats.org/officeDocument/2006/relationships/diagramLayout" Target="../diagrams/layout1.xml"/><Relationship Id="rId17" Type="http://schemas.openxmlformats.org/officeDocument/2006/relationships/diagramLayout" Target="../diagrams/layout2.xml"/><Relationship Id="rId2" Type="http://schemas.openxmlformats.org/officeDocument/2006/relationships/chart" Target="../charts/chart20.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4.xml"/><Relationship Id="rId6" Type="http://schemas.openxmlformats.org/officeDocument/2006/relationships/chart" Target="../charts/chart24.xml"/><Relationship Id="rId11" Type="http://schemas.openxmlformats.org/officeDocument/2006/relationships/diagramData" Target="../diagrams/data1.xml"/><Relationship Id="rId5" Type="http://schemas.openxmlformats.org/officeDocument/2006/relationships/chart" Target="../charts/chart23.xml"/><Relationship Id="rId15" Type="http://schemas.microsoft.com/office/2007/relationships/diagramDrawing" Target="../diagrams/drawing1.xml"/><Relationship Id="rId10" Type="http://schemas.openxmlformats.org/officeDocument/2006/relationships/chart" Target="../charts/chart28.xml"/><Relationship Id="rId19" Type="http://schemas.openxmlformats.org/officeDocument/2006/relationships/diagramColors" Target="../diagrams/colors2.xml"/><Relationship Id="rId4" Type="http://schemas.openxmlformats.org/officeDocument/2006/relationships/chart" Target="../charts/chart22.xml"/><Relationship Id="rId9" Type="http://schemas.openxmlformats.org/officeDocument/2006/relationships/chart" Target="../charts/chart27.xml"/><Relationship Id="rId14" Type="http://schemas.openxmlformats.org/officeDocument/2006/relationships/diagramColors" Target="../diagrams/colors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chart" Target="../charts/chart29.xml"/><Relationship Id="rId1" Type="http://schemas.openxmlformats.org/officeDocument/2006/relationships/slideLayout" Target="../slideLayouts/slideLayout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7.xml"/><Relationship Id="rId4" Type="http://schemas.openxmlformats.org/officeDocument/2006/relationships/chart" Target="../charts/chart31.xml"/><Relationship Id="rId9" Type="http://schemas.openxmlformats.org/officeDocument/2006/relationships/chart" Target="../charts/char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a:extLst>
              <a:ext uri="{FF2B5EF4-FFF2-40B4-BE49-F238E27FC236}">
                <a16:creationId xmlns:a16="http://schemas.microsoft.com/office/drawing/2014/main" id="{F15C00D2-4AA7-9AA3-C23A-BDFD6DA65DF9}"/>
              </a:ext>
            </a:extLst>
          </p:cNvPr>
          <p:cNvSpPr>
            <a:spLocks noGrp="1"/>
          </p:cNvSpPr>
          <p:nvPr>
            <p:ph type="body" sz="quarter" idx="11"/>
          </p:nvPr>
        </p:nvSpPr>
        <p:spPr/>
        <p:txBody>
          <a:bodyPr/>
          <a:lstStyle/>
          <a:p>
            <a:r>
              <a:rPr lang="bg-BG" i="1" dirty="0"/>
              <a:t>ноември – декември 2022 г.</a:t>
            </a:r>
          </a:p>
        </p:txBody>
      </p:sp>
      <p:sp>
        <p:nvSpPr>
          <p:cNvPr id="3" name="Заглавие 2">
            <a:extLst>
              <a:ext uri="{FF2B5EF4-FFF2-40B4-BE49-F238E27FC236}">
                <a16:creationId xmlns:a16="http://schemas.microsoft.com/office/drawing/2014/main" id="{C7D9019C-0380-1080-0C2A-44920048DBD8}"/>
              </a:ext>
            </a:extLst>
          </p:cNvPr>
          <p:cNvSpPr>
            <a:spLocks noGrp="1"/>
          </p:cNvSpPr>
          <p:nvPr>
            <p:ph type="title"/>
          </p:nvPr>
        </p:nvSpPr>
        <p:spPr>
          <a:xfrm>
            <a:off x="2466975" y="1074736"/>
            <a:ext cx="8658225" cy="4047769"/>
          </a:xfrm>
        </p:spPr>
        <p:txBody>
          <a:bodyPr/>
          <a:lstStyle/>
          <a:p>
            <a:r>
              <a:rPr lang="bg-BG" dirty="0"/>
              <a:t>ОБЩЕСТВЕНИ</a:t>
            </a:r>
            <a:r>
              <a:rPr lang="en-US" dirty="0"/>
              <a:t>TE</a:t>
            </a:r>
            <a:r>
              <a:rPr lang="bg-BG" dirty="0"/>
              <a:t> НАГЛАСИ КЪМ ПЕРИОДА НА КОМУНИЗМА/ СОЦИАЛИЗМА В БЪЛГАРИЯ И ОТНОШЕНИЕ</a:t>
            </a:r>
            <a:r>
              <a:rPr lang="en-US" dirty="0"/>
              <a:t>TO</a:t>
            </a:r>
            <a:r>
              <a:rPr lang="bg-BG" dirty="0"/>
              <a:t> КЪМ СЪЗДАВАНЕ НА МЕСТА НА ПАМЕТ</a:t>
            </a:r>
            <a:r>
              <a:rPr lang="en-US" dirty="0"/>
              <a:t>TA</a:t>
            </a:r>
            <a:endParaRPr lang="bg-BG" dirty="0"/>
          </a:p>
        </p:txBody>
      </p:sp>
    </p:spTree>
    <p:extLst>
      <p:ext uri="{BB962C8B-B14F-4D97-AF65-F5344CB8AC3E}">
        <p14:creationId xmlns:p14="http://schemas.microsoft.com/office/powerpoint/2010/main" val="392086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39A44E-6491-1933-85C1-089929E284EC}"/>
              </a:ext>
            </a:extLst>
          </p:cNvPr>
          <p:cNvSpPr>
            <a:spLocks noGrp="1"/>
          </p:cNvSpPr>
          <p:nvPr>
            <p:ph type="title"/>
          </p:nvPr>
        </p:nvSpPr>
        <p:spPr/>
        <p:txBody>
          <a:bodyPr/>
          <a:lstStyle/>
          <a:p>
            <a:r>
              <a:rPr lang="bg-BG" dirty="0"/>
              <a:t>ЗАПОЗНАТОСТ С РАЗВИТИЕТО НА БЪЛГАРИЯ В ПЕРИОДА 1944 г. – 1989 г.</a:t>
            </a:r>
            <a:r>
              <a:rPr lang="en-US" dirty="0"/>
              <a:t> </a:t>
            </a:r>
            <a:r>
              <a:rPr lang="bg-BG" dirty="0"/>
              <a:t>1</a:t>
            </a:r>
            <a:r>
              <a:rPr lang="en-US" dirty="0"/>
              <a:t>/2</a:t>
            </a:r>
            <a:r>
              <a:rPr lang="bg-BG" dirty="0"/>
              <a:t> (%)</a:t>
            </a:r>
          </a:p>
        </p:txBody>
      </p:sp>
      <p:sp>
        <p:nvSpPr>
          <p:cNvPr id="3" name="Текстов контейнер 2">
            <a:extLst>
              <a:ext uri="{FF2B5EF4-FFF2-40B4-BE49-F238E27FC236}">
                <a16:creationId xmlns:a16="http://schemas.microsoft.com/office/drawing/2014/main" id="{7227F323-122D-88A0-FAA2-3CB60574C644}"/>
              </a:ext>
            </a:extLst>
          </p:cNvPr>
          <p:cNvSpPr>
            <a:spLocks noGrp="1"/>
          </p:cNvSpPr>
          <p:nvPr>
            <p:ph type="body" sz="quarter" idx="13"/>
          </p:nvPr>
        </p:nvSpPr>
        <p:spPr/>
        <p:txBody>
          <a:bodyPr/>
          <a:lstStyle/>
          <a:p>
            <a:r>
              <a:rPr lang="en-US" dirty="0"/>
              <a:t>K2. </a:t>
            </a:r>
            <a:r>
              <a:rPr lang="ru-RU" dirty="0"/>
              <a:t>Вие лично </a:t>
            </a:r>
            <a:r>
              <a:rPr lang="bg-BG" dirty="0"/>
              <a:t>доколко се смятате за запознат с този период? </a:t>
            </a:r>
          </a:p>
        </p:txBody>
      </p:sp>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10</a:t>
            </a:fld>
            <a:endParaRPr lang="bg-BG" dirty="0"/>
          </a:p>
        </p:txBody>
      </p:sp>
      <p:graphicFrame>
        <p:nvGraphicFramePr>
          <p:cNvPr id="8" name="Chart 7">
            <a:extLst>
              <a:ext uri="{FF2B5EF4-FFF2-40B4-BE49-F238E27FC236}">
                <a16:creationId xmlns:a16="http://schemas.microsoft.com/office/drawing/2014/main" id="{128ABFA9-D36D-5682-3DF7-7049558E8AAA}"/>
              </a:ext>
            </a:extLst>
          </p:cNvPr>
          <p:cNvGraphicFramePr/>
          <p:nvPr>
            <p:extLst>
              <p:ext uri="{D42A27DB-BD31-4B8C-83A1-F6EECF244321}">
                <p14:modId xmlns:p14="http://schemas.microsoft.com/office/powerpoint/2010/main" val="1329602040"/>
              </p:ext>
            </p:extLst>
          </p:nvPr>
        </p:nvGraphicFramePr>
        <p:xfrm>
          <a:off x="1470582" y="1055802"/>
          <a:ext cx="9719034" cy="50825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AEC6FB3-B838-C414-73A5-A52F4C341ADA}"/>
              </a:ext>
            </a:extLst>
          </p:cNvPr>
          <p:cNvSpPr txBox="1"/>
          <p:nvPr/>
        </p:nvSpPr>
        <p:spPr>
          <a:xfrm>
            <a:off x="641023" y="1115035"/>
            <a:ext cx="1819373" cy="430887"/>
          </a:xfrm>
          <a:prstGeom prst="rect">
            <a:avLst/>
          </a:prstGeom>
          <a:noFill/>
        </p:spPr>
        <p:txBody>
          <a:bodyPr wrap="square" rtlCol="0">
            <a:spAutoFit/>
          </a:bodyPr>
          <a:lstStyle/>
          <a:p>
            <a:r>
              <a:rPr lang="bg-BG" sz="1100" i="1" dirty="0"/>
              <a:t>* Общо за пълнолетното население</a:t>
            </a:r>
          </a:p>
        </p:txBody>
      </p:sp>
    </p:spTree>
    <p:extLst>
      <p:ext uri="{BB962C8B-B14F-4D97-AF65-F5344CB8AC3E}">
        <p14:creationId xmlns:p14="http://schemas.microsoft.com/office/powerpoint/2010/main" val="60025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39A44E-6491-1933-85C1-089929E284EC}"/>
              </a:ext>
            </a:extLst>
          </p:cNvPr>
          <p:cNvSpPr>
            <a:spLocks noGrp="1"/>
          </p:cNvSpPr>
          <p:nvPr>
            <p:ph type="title"/>
          </p:nvPr>
        </p:nvSpPr>
        <p:spPr/>
        <p:txBody>
          <a:bodyPr/>
          <a:lstStyle/>
          <a:p>
            <a:r>
              <a:rPr lang="bg-BG" dirty="0"/>
              <a:t>ЗАПОЗНАТОСТ С РАЗВИТИЕТО НА БЪЛГАРИЯ В ПЕРИОДА 1944 г. – 1989 г.</a:t>
            </a:r>
            <a:r>
              <a:rPr lang="en-US" dirty="0"/>
              <a:t> </a:t>
            </a:r>
            <a:r>
              <a:rPr lang="bg-BG" dirty="0"/>
              <a:t>2</a:t>
            </a:r>
            <a:r>
              <a:rPr lang="en-US" dirty="0"/>
              <a:t>/2</a:t>
            </a:r>
            <a:r>
              <a:rPr lang="bg-BG" dirty="0"/>
              <a:t> (%)</a:t>
            </a:r>
          </a:p>
        </p:txBody>
      </p:sp>
      <p:sp>
        <p:nvSpPr>
          <p:cNvPr id="3" name="Текстов контейнер 2">
            <a:extLst>
              <a:ext uri="{FF2B5EF4-FFF2-40B4-BE49-F238E27FC236}">
                <a16:creationId xmlns:a16="http://schemas.microsoft.com/office/drawing/2014/main" id="{7227F323-122D-88A0-FAA2-3CB60574C644}"/>
              </a:ext>
            </a:extLst>
          </p:cNvPr>
          <p:cNvSpPr>
            <a:spLocks noGrp="1"/>
          </p:cNvSpPr>
          <p:nvPr>
            <p:ph type="body" sz="quarter" idx="13"/>
          </p:nvPr>
        </p:nvSpPr>
        <p:spPr/>
        <p:txBody>
          <a:bodyPr/>
          <a:lstStyle/>
          <a:p>
            <a:r>
              <a:rPr lang="en-US" dirty="0"/>
              <a:t>K2. </a:t>
            </a:r>
            <a:r>
              <a:rPr lang="ru-RU" dirty="0"/>
              <a:t>Вие лично </a:t>
            </a:r>
            <a:r>
              <a:rPr lang="bg-BG" dirty="0"/>
              <a:t>доколко се смятате за запознат с този период</a:t>
            </a:r>
            <a:r>
              <a:rPr lang="ru-RU" dirty="0"/>
              <a:t>? </a:t>
            </a:r>
            <a:endParaRPr lang="bg-BG" dirty="0"/>
          </a:p>
        </p:txBody>
      </p:sp>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11</a:t>
            </a:fld>
            <a:endParaRPr lang="bg-BG" dirty="0"/>
          </a:p>
        </p:txBody>
      </p:sp>
      <p:graphicFrame>
        <p:nvGraphicFramePr>
          <p:cNvPr id="8" name="Chart 7">
            <a:extLst>
              <a:ext uri="{FF2B5EF4-FFF2-40B4-BE49-F238E27FC236}">
                <a16:creationId xmlns:a16="http://schemas.microsoft.com/office/drawing/2014/main" id="{128ABFA9-D36D-5682-3DF7-7049558E8AAA}"/>
              </a:ext>
            </a:extLst>
          </p:cNvPr>
          <p:cNvGraphicFramePr/>
          <p:nvPr>
            <p:extLst>
              <p:ext uri="{D42A27DB-BD31-4B8C-83A1-F6EECF244321}">
                <p14:modId xmlns:p14="http://schemas.microsoft.com/office/powerpoint/2010/main" val="3519941493"/>
              </p:ext>
            </p:extLst>
          </p:nvPr>
        </p:nvGraphicFramePr>
        <p:xfrm>
          <a:off x="1470582" y="1055802"/>
          <a:ext cx="9719034" cy="5082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2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ИЗТОЧНИЦИ НА ИНФОРМАЦИЯ ЗА ВРЕМЕТО НА СОЦИАЛИЗМА (%)</a:t>
            </a:r>
            <a:r>
              <a:rPr lang="en-US" dirty="0"/>
              <a:t> </a:t>
            </a:r>
            <a:r>
              <a:rPr lang="bg-BG" dirty="0"/>
              <a:t>1</a:t>
            </a:r>
            <a:r>
              <a:rPr lang="en-US" dirty="0"/>
              <a:t>/2</a:t>
            </a:r>
            <a:endParaRPr lang="bg-BG" dirty="0"/>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K3. </a:t>
            </a:r>
            <a:r>
              <a:rPr lang="ru-RU" dirty="0"/>
              <a:t>На </a:t>
            </a:r>
            <a:r>
              <a:rPr lang="bg-BG" dirty="0"/>
              <a:t>какво се основават вашите впечатления и познания за времето на социализма</a:t>
            </a:r>
            <a:r>
              <a:rPr lang="ru-RU" dirty="0"/>
              <a:t>? </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12</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719151657"/>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56726" y="1326050"/>
            <a:ext cx="1593130" cy="276999"/>
          </a:xfrm>
          <a:prstGeom prst="rect">
            <a:avLst/>
          </a:prstGeom>
          <a:noFill/>
        </p:spPr>
        <p:txBody>
          <a:bodyPr wrap="square" rtlCol="0">
            <a:spAutoFit/>
          </a:bodyPr>
          <a:lstStyle/>
          <a:p>
            <a:pPr algn="ctr"/>
            <a:r>
              <a:rPr lang="en-US" sz="1200" dirty="0"/>
              <a:t>2022</a:t>
            </a:r>
            <a:endParaRPr lang="bg-BG" sz="1200" dirty="0"/>
          </a:p>
        </p:txBody>
      </p:sp>
      <p:sp>
        <p:nvSpPr>
          <p:cNvPr id="11" name="TextBox 10">
            <a:extLst>
              <a:ext uri="{FF2B5EF4-FFF2-40B4-BE49-F238E27FC236}">
                <a16:creationId xmlns:a16="http://schemas.microsoft.com/office/drawing/2014/main" id="{47BEE2B0-3413-C227-356A-1B459B886B6B}"/>
              </a:ext>
            </a:extLst>
          </p:cNvPr>
          <p:cNvSpPr txBox="1"/>
          <p:nvPr/>
        </p:nvSpPr>
        <p:spPr>
          <a:xfrm>
            <a:off x="8335464" y="1326050"/>
            <a:ext cx="1234911" cy="276999"/>
          </a:xfrm>
          <a:prstGeom prst="rect">
            <a:avLst/>
          </a:prstGeom>
          <a:noFill/>
        </p:spPr>
        <p:txBody>
          <a:bodyPr wrap="square" rtlCol="0">
            <a:spAutoFit/>
          </a:bodyPr>
          <a:lstStyle/>
          <a:p>
            <a:pPr algn="ctr"/>
            <a:r>
              <a:rPr lang="en-US" sz="1200" dirty="0"/>
              <a:t>2014</a:t>
            </a:r>
            <a:r>
              <a:rPr lang="bg-BG" sz="1200" dirty="0"/>
              <a:t> г.</a:t>
            </a:r>
          </a:p>
        </p:txBody>
      </p:sp>
      <p:sp>
        <p:nvSpPr>
          <p:cNvPr id="5" name="TextBox 4">
            <a:extLst>
              <a:ext uri="{FF2B5EF4-FFF2-40B4-BE49-F238E27FC236}">
                <a16:creationId xmlns:a16="http://schemas.microsoft.com/office/drawing/2014/main" id="{259B6708-A4E0-9694-F9BD-05717D29FDB7}"/>
              </a:ext>
            </a:extLst>
          </p:cNvPr>
          <p:cNvSpPr txBox="1"/>
          <p:nvPr/>
        </p:nvSpPr>
        <p:spPr>
          <a:xfrm>
            <a:off x="386500" y="1387605"/>
            <a:ext cx="1819373" cy="430887"/>
          </a:xfrm>
          <a:prstGeom prst="rect">
            <a:avLst/>
          </a:prstGeom>
          <a:noFill/>
        </p:spPr>
        <p:txBody>
          <a:bodyPr wrap="square" rtlCol="0">
            <a:spAutoFit/>
          </a:bodyPr>
          <a:lstStyle/>
          <a:p>
            <a:r>
              <a:rPr lang="bg-BG" sz="1100" i="1" dirty="0"/>
              <a:t>* Общо за пълнолетното население</a:t>
            </a:r>
          </a:p>
        </p:txBody>
      </p:sp>
    </p:spTree>
    <p:extLst>
      <p:ext uri="{BB962C8B-B14F-4D97-AF65-F5344CB8AC3E}">
        <p14:creationId xmlns:p14="http://schemas.microsoft.com/office/powerpoint/2010/main" val="397443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ИЗТОЧНИЦИ НА ИНФОРМАЦИЯ ЗА ВРЕМЕТО НА СОЦИАЛИЗМА (%)</a:t>
            </a:r>
            <a:r>
              <a:rPr lang="en-US" dirty="0"/>
              <a:t> </a:t>
            </a:r>
            <a:r>
              <a:rPr lang="bg-BG" dirty="0"/>
              <a:t>2</a:t>
            </a:r>
            <a:r>
              <a:rPr lang="en-US" dirty="0"/>
              <a:t>/2</a:t>
            </a:r>
            <a:endParaRPr lang="bg-BG" dirty="0"/>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K3. </a:t>
            </a:r>
            <a:r>
              <a:rPr lang="ru-RU" dirty="0"/>
              <a:t>На </a:t>
            </a:r>
            <a:r>
              <a:rPr lang="bg-BG" dirty="0"/>
              <a:t>какво се основават вашите впечатления и познания за времето на социализма</a:t>
            </a:r>
            <a:r>
              <a:rPr lang="ru-RU" dirty="0"/>
              <a:t>? </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13</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295526244"/>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06825" y="1233717"/>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119183" y="1253763"/>
            <a:ext cx="1234911" cy="276999"/>
          </a:xfrm>
          <a:prstGeom prst="rect">
            <a:avLst/>
          </a:prstGeom>
          <a:noFill/>
        </p:spPr>
        <p:txBody>
          <a:bodyPr wrap="square" rtlCol="0">
            <a:spAutoFit/>
          </a:bodyPr>
          <a:lstStyle/>
          <a:p>
            <a:pPr algn="ctr"/>
            <a:r>
              <a:rPr lang="bg-BG" sz="1200" dirty="0"/>
              <a:t>16-24 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704083" y="1253763"/>
            <a:ext cx="1234911" cy="276999"/>
          </a:xfrm>
          <a:prstGeom prst="rect">
            <a:avLst/>
          </a:prstGeom>
          <a:noFill/>
        </p:spPr>
        <p:txBody>
          <a:bodyPr wrap="square" rtlCol="0">
            <a:spAutoFit/>
          </a:bodyPr>
          <a:lstStyle/>
          <a:p>
            <a:pPr algn="ctr"/>
            <a:r>
              <a:rPr lang="bg-BG" sz="1200" dirty="0"/>
              <a:t>25-40 г.</a:t>
            </a:r>
          </a:p>
        </p:txBody>
      </p:sp>
    </p:spTree>
    <p:extLst>
      <p:ext uri="{BB962C8B-B14F-4D97-AF65-F5344CB8AC3E}">
        <p14:creationId xmlns:p14="http://schemas.microsoft.com/office/powerpoint/2010/main" val="40830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39A44E-6491-1933-85C1-089929E284EC}"/>
              </a:ext>
            </a:extLst>
          </p:cNvPr>
          <p:cNvSpPr>
            <a:spLocks noGrp="1"/>
          </p:cNvSpPr>
          <p:nvPr>
            <p:ph type="title"/>
          </p:nvPr>
        </p:nvSpPr>
        <p:spPr/>
        <p:txBody>
          <a:bodyPr/>
          <a:lstStyle/>
          <a:p>
            <a:r>
              <a:rPr lang="bg-BG" dirty="0"/>
              <a:t>ЗАПОЗНАТОСТ С ПРЕХОДА КЪМ ДЕМОКРАЦИЯ В БЪЛГАРИЯ (%)</a:t>
            </a:r>
            <a:r>
              <a:rPr lang="en-US" dirty="0"/>
              <a:t> </a:t>
            </a:r>
            <a:r>
              <a:rPr lang="bg-BG" dirty="0"/>
              <a:t>1</a:t>
            </a:r>
            <a:r>
              <a:rPr lang="en-US" dirty="0"/>
              <a:t>/2</a:t>
            </a:r>
            <a:endParaRPr lang="bg-BG" dirty="0"/>
          </a:p>
        </p:txBody>
      </p:sp>
      <p:sp>
        <p:nvSpPr>
          <p:cNvPr id="3" name="Текстов контейнер 2">
            <a:extLst>
              <a:ext uri="{FF2B5EF4-FFF2-40B4-BE49-F238E27FC236}">
                <a16:creationId xmlns:a16="http://schemas.microsoft.com/office/drawing/2014/main" id="{7227F323-122D-88A0-FAA2-3CB60574C644}"/>
              </a:ext>
            </a:extLst>
          </p:cNvPr>
          <p:cNvSpPr>
            <a:spLocks noGrp="1"/>
          </p:cNvSpPr>
          <p:nvPr>
            <p:ph type="body" sz="quarter" idx="13"/>
          </p:nvPr>
        </p:nvSpPr>
        <p:spPr/>
        <p:txBody>
          <a:bodyPr/>
          <a:lstStyle/>
          <a:p>
            <a:r>
              <a:rPr lang="en-US" dirty="0"/>
              <a:t>K</a:t>
            </a:r>
            <a:r>
              <a:rPr lang="bg-BG" dirty="0"/>
              <a:t>5</a:t>
            </a:r>
            <a:r>
              <a:rPr lang="en-US" dirty="0"/>
              <a:t>. </a:t>
            </a:r>
            <a:r>
              <a:rPr lang="bg-BG" dirty="0"/>
              <a:t>Доколко се смятате за запознат с прехода към демокрация в България – от 1989г. до днес</a:t>
            </a:r>
            <a:r>
              <a:rPr lang="ru-RU" dirty="0"/>
              <a:t>? </a:t>
            </a:r>
            <a:endParaRPr lang="bg-BG" dirty="0"/>
          </a:p>
        </p:txBody>
      </p:sp>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14</a:t>
            </a:fld>
            <a:endParaRPr lang="bg-BG" dirty="0"/>
          </a:p>
        </p:txBody>
      </p:sp>
      <p:graphicFrame>
        <p:nvGraphicFramePr>
          <p:cNvPr id="8" name="Chart 7">
            <a:extLst>
              <a:ext uri="{FF2B5EF4-FFF2-40B4-BE49-F238E27FC236}">
                <a16:creationId xmlns:a16="http://schemas.microsoft.com/office/drawing/2014/main" id="{128ABFA9-D36D-5682-3DF7-7049558E8AAA}"/>
              </a:ext>
            </a:extLst>
          </p:cNvPr>
          <p:cNvGraphicFramePr/>
          <p:nvPr>
            <p:extLst>
              <p:ext uri="{D42A27DB-BD31-4B8C-83A1-F6EECF244321}">
                <p14:modId xmlns:p14="http://schemas.microsoft.com/office/powerpoint/2010/main" val="4168296069"/>
              </p:ext>
            </p:extLst>
          </p:nvPr>
        </p:nvGraphicFramePr>
        <p:xfrm>
          <a:off x="1470582" y="970962"/>
          <a:ext cx="9719034" cy="51673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E0A21E8-582B-CA7F-CE3D-1725927D434F}"/>
              </a:ext>
            </a:extLst>
          </p:cNvPr>
          <p:cNvSpPr txBox="1"/>
          <p:nvPr/>
        </p:nvSpPr>
        <p:spPr>
          <a:xfrm>
            <a:off x="367646" y="1426119"/>
            <a:ext cx="1819373" cy="430887"/>
          </a:xfrm>
          <a:prstGeom prst="rect">
            <a:avLst/>
          </a:prstGeom>
          <a:noFill/>
        </p:spPr>
        <p:txBody>
          <a:bodyPr wrap="square" rtlCol="0">
            <a:spAutoFit/>
          </a:bodyPr>
          <a:lstStyle/>
          <a:p>
            <a:r>
              <a:rPr lang="bg-BG" sz="1100" i="1" dirty="0"/>
              <a:t>* Общо за пълнолетното население</a:t>
            </a:r>
          </a:p>
        </p:txBody>
      </p:sp>
    </p:spTree>
    <p:extLst>
      <p:ext uri="{BB962C8B-B14F-4D97-AF65-F5344CB8AC3E}">
        <p14:creationId xmlns:p14="http://schemas.microsoft.com/office/powerpoint/2010/main" val="321924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39A44E-6491-1933-85C1-089929E284EC}"/>
              </a:ext>
            </a:extLst>
          </p:cNvPr>
          <p:cNvSpPr>
            <a:spLocks noGrp="1"/>
          </p:cNvSpPr>
          <p:nvPr>
            <p:ph type="title"/>
          </p:nvPr>
        </p:nvSpPr>
        <p:spPr/>
        <p:txBody>
          <a:bodyPr/>
          <a:lstStyle/>
          <a:p>
            <a:r>
              <a:rPr lang="bg-BG" dirty="0"/>
              <a:t>ЗАПОЗНАТОСТ С ПРЕХОДА КЪМ ДЕМОКРАЦИЯ В БЪЛГАРИЯ (%)</a:t>
            </a:r>
            <a:r>
              <a:rPr lang="en-US" dirty="0"/>
              <a:t> </a:t>
            </a:r>
            <a:r>
              <a:rPr lang="bg-BG" dirty="0"/>
              <a:t>2</a:t>
            </a:r>
            <a:r>
              <a:rPr lang="en-US" dirty="0"/>
              <a:t>/2</a:t>
            </a:r>
            <a:endParaRPr lang="bg-BG" dirty="0"/>
          </a:p>
        </p:txBody>
      </p:sp>
      <p:sp>
        <p:nvSpPr>
          <p:cNvPr id="3" name="Текстов контейнер 2">
            <a:extLst>
              <a:ext uri="{FF2B5EF4-FFF2-40B4-BE49-F238E27FC236}">
                <a16:creationId xmlns:a16="http://schemas.microsoft.com/office/drawing/2014/main" id="{7227F323-122D-88A0-FAA2-3CB60574C644}"/>
              </a:ext>
            </a:extLst>
          </p:cNvPr>
          <p:cNvSpPr>
            <a:spLocks noGrp="1"/>
          </p:cNvSpPr>
          <p:nvPr>
            <p:ph type="body" sz="quarter" idx="13"/>
          </p:nvPr>
        </p:nvSpPr>
        <p:spPr/>
        <p:txBody>
          <a:bodyPr/>
          <a:lstStyle/>
          <a:p>
            <a:r>
              <a:rPr lang="en-US" dirty="0"/>
              <a:t>K</a:t>
            </a:r>
            <a:r>
              <a:rPr lang="bg-BG" dirty="0"/>
              <a:t>5</a:t>
            </a:r>
            <a:r>
              <a:rPr lang="en-US" dirty="0"/>
              <a:t>. </a:t>
            </a:r>
            <a:r>
              <a:rPr lang="bg-BG" dirty="0"/>
              <a:t>Доколко се смятате за запознат с прехода към демокрация в България – от 1989г. до днес? </a:t>
            </a:r>
          </a:p>
        </p:txBody>
      </p:sp>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15</a:t>
            </a:fld>
            <a:endParaRPr lang="bg-BG" dirty="0"/>
          </a:p>
        </p:txBody>
      </p:sp>
      <p:graphicFrame>
        <p:nvGraphicFramePr>
          <p:cNvPr id="8" name="Chart 7">
            <a:extLst>
              <a:ext uri="{FF2B5EF4-FFF2-40B4-BE49-F238E27FC236}">
                <a16:creationId xmlns:a16="http://schemas.microsoft.com/office/drawing/2014/main" id="{128ABFA9-D36D-5682-3DF7-7049558E8AAA}"/>
              </a:ext>
            </a:extLst>
          </p:cNvPr>
          <p:cNvGraphicFramePr/>
          <p:nvPr>
            <p:extLst>
              <p:ext uri="{D42A27DB-BD31-4B8C-83A1-F6EECF244321}">
                <p14:modId xmlns:p14="http://schemas.microsoft.com/office/powerpoint/2010/main" val="2702055155"/>
              </p:ext>
            </p:extLst>
          </p:nvPr>
        </p:nvGraphicFramePr>
        <p:xfrm>
          <a:off x="1470582" y="970962"/>
          <a:ext cx="9719034" cy="5167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882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16</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95923" y="867216"/>
            <a:ext cx="10375641" cy="6017417"/>
          </a:xfrm>
          <a:prstGeom prst="rect">
            <a:avLst/>
          </a:prstGeom>
          <a:noFill/>
        </p:spPr>
        <p:txBody>
          <a:bodyPr wrap="square">
            <a:spAutoFit/>
          </a:bodyPr>
          <a:lstStyle/>
          <a:p>
            <a:pPr algn="just">
              <a:lnSpc>
                <a:spcPct val="107000"/>
              </a:lnSpc>
              <a:spcAft>
                <a:spcPts val="800"/>
              </a:spcAft>
            </a:pPr>
            <a:r>
              <a:rPr lang="bg-BG" sz="1400" b="1" u="sng" dirty="0">
                <a:effectLst/>
                <a:ea typeface="Calibri" panose="020F0502020204030204" pitchFamily="34" charset="0"/>
                <a:cs typeface="Times New Roman" panose="02020603050405020304" pitchFamily="18" charset="0"/>
              </a:rPr>
              <a:t>Познанията за ключови събития, факти и личности</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Общите фактически познания на българските граждани за периода на комунизма също са силно маркирани от </a:t>
            </a:r>
            <a:r>
              <a:rPr lang="bg-BG" sz="1400" b="1" dirty="0" err="1">
                <a:effectLst/>
                <a:ea typeface="Calibri" panose="020F0502020204030204" pitchFamily="34" charset="0"/>
                <a:cs typeface="Times New Roman" panose="02020603050405020304" pitchFamily="18" charset="0"/>
              </a:rPr>
              <a:t>поколенческия</a:t>
            </a:r>
            <a:r>
              <a:rPr lang="bg-BG" sz="1400" b="1" dirty="0">
                <a:effectLst/>
                <a:ea typeface="Calibri" panose="020F0502020204030204" pitchFamily="34" charset="0"/>
                <a:cs typeface="Times New Roman" panose="02020603050405020304" pitchFamily="18" charset="0"/>
              </a:rPr>
              <a:t> фактор</a:t>
            </a:r>
            <a:r>
              <a:rPr lang="bg-BG" sz="1400" dirty="0">
                <a:effectLst/>
                <a:ea typeface="Calibri" panose="020F0502020204030204" pitchFamily="34" charset="0"/>
                <a:cs typeface="Times New Roman" panose="02020603050405020304" pitchFamily="18" charset="0"/>
              </a:rPr>
              <a:t>. Дори за ключови събития от историята, запознатостта на най-младите (16-24 г.) е значително по-ниска в сравнение с тази на следващите поколения. Обичайно, при обективно измерване на познания, най-съществени дефицити се проявяват сред нискообразованите групи с нисък социален статус. По отношение на запознатостта с факти от близкото минало, най-слаби познания, отчитайки всички включени в изследването индикатори, се регистрират сред представителите на възрастова група 16-24 г. и то сред онези от тях, които са извън образованието и пазара на труда. С това, тази група е на практика най-труднодостъпната с оглед на инициативи и предлагане на услуги в сферата на културно-историческия туризъм, </a:t>
            </a:r>
            <a:r>
              <a:rPr lang="bg-BG" sz="1400" b="1" dirty="0">
                <a:effectLst/>
                <a:ea typeface="Calibri" panose="020F0502020204030204" pitchFamily="34" charset="0"/>
                <a:cs typeface="Times New Roman" panose="02020603050405020304" pitchFamily="18" charset="0"/>
              </a:rPr>
              <a:t>а привличането ѝ може да бъде стимулирано най-вече чрез комбинирани услуги, съобразени с практиките и интересите на нейните представители</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От гледна точка на историческите познания, свързани с периода на комунизма, най-силно разпознаваемите държави, представители на т.нар. комунистически блок, са СССР и държавите от централна Европа – Полша, Чехия, Унгария, Словакия. 84-85% от пълнолетното население ги посочва като такива. Малко по-ниски са нивата на идентификация на тези държави като част от комунистически блок сред 25-40-годишните – между 76% и 81%. Най-драстична е разликата в познанията сред 16-24 годишните. 58% от тях посочват СССР като част от блока и едва 45% добавят към този списък и посочените централноевропейски държави. На следващо място, както и през 2014 г., са идентифицирани съседните балкански държави – Югославия, Румъния, Албания, както и Куба, посочени съответно от 66% и 56% от пълнолетното население, но от едва 39% и 14% от най-младите. Изключително слабо като страна от комунистическия блок се идентифицира Китай (39% сред пълнолетното население и 8% сред най-младите), което със сигурност влияе и върху по-позитивното й възприемане в наши дни. Държавите от Северна Африка остават на практика извън полезрението, въпреки близките връзки със СССР и комунистическите страни в централна и източна Европа.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Малко над 1/3 от младото поколение на възраст 16-24 г. не може да свърже краха на комунизма с падането на емблематичната Берлинска стена. За сравнение, сред следващото поколение (25-40 г.) делът на незапознатите с този исторически факт е под 10%. Единствено в столицата делът на младежите, </a:t>
            </a:r>
            <a:r>
              <a:rPr lang="bg-BG" sz="1400" dirty="0" err="1">
                <a:effectLst/>
                <a:ea typeface="Calibri" panose="020F0502020204030204" pitchFamily="34" charset="0"/>
                <a:cs typeface="Times New Roman" panose="02020603050405020304" pitchFamily="18" charset="0"/>
              </a:rPr>
              <a:t>неуспяващи</a:t>
            </a:r>
            <a:r>
              <a:rPr lang="bg-BG" sz="1400" dirty="0">
                <a:effectLst/>
                <a:ea typeface="Calibri" panose="020F0502020204030204" pitchFamily="34" charset="0"/>
                <a:cs typeface="Times New Roman" panose="02020603050405020304" pitchFamily="18" charset="0"/>
              </a:rPr>
              <a:t> да идентифицират с падането на коя стена се свързва залезът на комунизма, е значително по-нисък – 14%. Сред онези младежи, които нямат завършено средно образование, т.е. обучават се в 10-ти, 11-ти или 12-ти клас, делът на </a:t>
            </a:r>
            <a:r>
              <a:rPr lang="bg-BG" sz="1400" dirty="0" err="1">
                <a:effectLst/>
                <a:ea typeface="Calibri" panose="020F0502020204030204" pitchFamily="34" charset="0"/>
                <a:cs typeface="Times New Roman" panose="02020603050405020304" pitchFamily="18" charset="0"/>
              </a:rPr>
              <a:t>неразпознаващите</a:t>
            </a:r>
            <a:r>
              <a:rPr lang="bg-BG" sz="1400" dirty="0">
                <a:effectLst/>
                <a:ea typeface="Calibri" panose="020F0502020204030204" pitchFamily="34" charset="0"/>
                <a:cs typeface="Times New Roman" panose="02020603050405020304" pitchFamily="18" charset="0"/>
              </a:rPr>
              <a:t> символа „Берлинска стена“ достига до 46% и съответно – намалява със завършване на средно образование и още по-осезаемо – със завършване на висше.</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98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17</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908179" y="1160029"/>
            <a:ext cx="10375641" cy="5325882"/>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Времевите рамки на периода на комунистическо управление също не са безусловно известни на всички групи в обществото. Година на падането на комунизма в Централна и Източна Европа (1989 г.) разпознават 86% от пълнолетното население на България и едва малко над половината младежи на възраст 16-24 г. (58%). Следващото поколение, 25-40 годишните, са също в голямото си мнозинство информирани за годината на падане на комунистическите режими (79%). Жителите на столицата и висшистите са социалните групи, които са в най-голяма степен запознати кога точно идва краят на комунистическия режим.</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Историческите личности и лидери от периода на комунизма до днешни дни са в различна степен разпознаваеми в българското общество. Най-познати сред пълнолетното население като цяло са българският представител сред тестваните – Тодор Живков (познат на 91%); дългогодишни лидери, които доскоро са били, или и към момента са, на политическата сцена – Владимир Путин (91%) и Ангела Меркел (82%), както и съветските лидери Михаил Горбачов (83%) и Йосиф Сталин (82%). На следващо място се нареждат настоящите президенти на САЩ и Франция – Джо Байдън (73%) и Емануел Макрон (72%), както и 40-тия президент на САЩ, управлявал страната в годините на смяна на комунистическите режими в Източна Европа – Роналд Рейгън (72%). </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Значително по-слабо познати (сред малко над 50% от пълнолетното население) са европейски лидери с ключова роля в падането на комунистическите режими и изграждането на демократичните системи в страни като Полша, Чехия (Чехословакия) и Германия (Източна Германия) – това са тогавашните президенти на тези страни Лех Валенса и Вацлав Хавел и германският канцлер Хелмут Кол. Разпознаваемостта на тестваните лидери е най-висока сред хората от столицата и висшистите, и особено сред определящите себе си като активно следящи политическия живот.</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За мнозинството от представителите на най-младото поколение (16-24 г.) всички посочени лидери с изключение на Тодор Живков и Владимир Путин са непознати</a:t>
            </a:r>
            <a:r>
              <a:rPr lang="bg-BG" sz="1400" dirty="0">
                <a:effectLst/>
                <a:ea typeface="Calibri" panose="020F0502020204030204" pitchFamily="34" charset="0"/>
                <a:cs typeface="Times New Roman" panose="02020603050405020304" pitchFamily="18" charset="0"/>
              </a:rPr>
              <a:t>, а конкретните оценки за историческата им роля на онези, които все пак ги познават, са в синхрон с отчетените нагласи сред населението като цяло. Позитивните оценки преобладават отчетливо в нагласите на всички поколения български граждани по отношение на Тодор Живков, Ангела Меркел и Емануел Макрон.</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8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18</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53393" y="953948"/>
            <a:ext cx="10375641" cy="5479129"/>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Най-слабо разпознаваемите лидери – Валенса, Хавел и Кол, се радват на силно</a:t>
            </a:r>
            <a:r>
              <a:rPr lang="bg-BG" sz="1400" dirty="0">
                <a:ea typeface="Calibri" panose="020F0502020204030204" pitchFamily="34" charset="0"/>
                <a:cs typeface="Times New Roman" panose="02020603050405020304" pitchFamily="18" charset="0"/>
              </a:rPr>
              <a:t>то</a:t>
            </a:r>
            <a:r>
              <a:rPr lang="bg-BG" sz="1400" dirty="0">
                <a:effectLst/>
                <a:ea typeface="Calibri" panose="020F0502020204030204" pitchFamily="34" charset="0"/>
                <a:cs typeface="Times New Roman" panose="02020603050405020304" pitchFamily="18" charset="0"/>
              </a:rPr>
              <a:t> одобрение на хората, които са съвременници на годините на краха на комунизма (сред които са познати), т.е. на поколенията над 35-40-годишна възраст. Сред най-младите, обаче, положителните и отрицателните оценки за тях са почти изравнени (същото важи за оценките на младите за Рейгън и Горбачов, събуждащи преобладаващо позитивни отзиви от следващите поколения), което е индикатор </a:t>
            </a:r>
            <a:r>
              <a:rPr lang="bg-BG" sz="1400" b="1" dirty="0">
                <a:effectLst/>
                <a:ea typeface="Calibri" panose="020F0502020204030204" pitchFamily="34" charset="0"/>
                <a:cs typeface="Times New Roman" panose="02020603050405020304" pitchFamily="18" charset="0"/>
              </a:rPr>
              <a:t>за дори още по-висока от заявената степен на </a:t>
            </a:r>
            <a:r>
              <a:rPr lang="bg-BG" sz="1400" b="1" dirty="0" err="1">
                <a:effectLst/>
                <a:ea typeface="Calibri" panose="020F0502020204030204" pitchFamily="34" charset="0"/>
                <a:cs typeface="Times New Roman" panose="02020603050405020304" pitchFamily="18" charset="0"/>
              </a:rPr>
              <a:t>незапознатост</a:t>
            </a:r>
            <a:r>
              <a:rPr lang="bg-BG" sz="1400" b="1" dirty="0">
                <a:effectLst/>
                <a:ea typeface="Calibri" panose="020F0502020204030204" pitchFamily="34" charset="0"/>
                <a:cs typeface="Times New Roman" panose="02020603050405020304" pitchFamily="18" charset="0"/>
              </a:rPr>
              <a:t> и съответно ниска степен на реално осмисляне със събитията и личностите от периода на промените в тази възрастова група</a:t>
            </a:r>
            <a:r>
              <a:rPr lang="bg-BG" sz="1400" dirty="0">
                <a:effectLst/>
                <a:ea typeface="Calibri" panose="020F0502020204030204" pitchFamily="34" charset="0"/>
                <a:cs typeface="Times New Roman" panose="02020603050405020304" pitchFamily="18" charset="0"/>
              </a:rPr>
              <a:t>. Допълнителен фактор влияещ върху слабата или повърхностна запознатост е обстоятелството, че информация за посочените исторически личности на практика не присъства в темите в учебниците по история, разглеждащи този период*. Преобладаващо негативни оценки от всички възрастови групи за ролята си в историята получават настоящите президенти на Русия и САЩ – Владимир Путин и Джо Байдън, както лидерът на Съветския съюз в периода (1924-1953 г.) Йосиф Сталин, мненията за когото са в основна степен формирани в рамките на образователната система</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Конкретната запознатост с имащите пряко отношение към настоящия проект комунистически лагери за принудителен труд възпроизвежда описаните по-горе тенденции. Общо 90% от пълнолетното население са чували за лагерите за принудителен труд в България по времето на комунизма, но мнозинството имат само най-общи познания, без подробности и съответно, без по-дълбинно разбиране на същността им и  съпричастност към житейските съдби на „въдворените“ в тях. Най-висока степен на информираност заявяват висшистите, малко над половината от които твърдят, че знаят доста неща за трудовите лагери. Още по-голяма е детайлната запознатост сред активно следящите политическите събития – 73% и 99% обща запознатост. Същевременно едва 2% от учащите и 6% от представителите на възрастова група 16-24 г. твърдят, че имат по-подробно познание за тези места. Мнозинството са чували само най-общо за лагерите за принудителен труд. Макар демонстриращи по-висока степен на запознатост в сравнение с най-младото поколение, 2/3 от представителите на възрастова група 25-40 г. са по-скоро слабо, общо информирани и не знаят подробности за трудовите лагери. </a:t>
            </a:r>
            <a:r>
              <a:rPr lang="bg-BG" sz="1400" b="1" dirty="0">
                <a:effectLst/>
                <a:ea typeface="Calibri" panose="020F0502020204030204" pitchFamily="34" charset="0"/>
                <a:cs typeface="Times New Roman" panose="02020603050405020304" pitchFamily="18" charset="0"/>
              </a:rPr>
              <a:t>Същевременно именно тази възрастова група е важен </a:t>
            </a:r>
            <a:r>
              <a:rPr lang="bg-BG" sz="1400" b="1" dirty="0" err="1">
                <a:effectLst/>
                <a:ea typeface="Calibri" panose="020F0502020204030204" pitchFamily="34" charset="0"/>
                <a:cs typeface="Times New Roman" panose="02020603050405020304" pitchFamily="18" charset="0"/>
              </a:rPr>
              <a:t>таргет</a:t>
            </a:r>
            <a:r>
              <a:rPr lang="bg-BG" sz="1400" b="1" dirty="0">
                <a:effectLst/>
                <a:ea typeface="Calibri" panose="020F0502020204030204" pitchFamily="34" charset="0"/>
                <a:cs typeface="Times New Roman" panose="02020603050405020304" pitchFamily="18" charset="0"/>
              </a:rPr>
              <a:t> за проекта предвид това, че е икономически активна, силно мобилна и активно практикуваща туризъм</a:t>
            </a:r>
            <a:r>
              <a:rPr lang="bg-BG" sz="1400" dirty="0">
                <a:effectLst/>
                <a:ea typeface="Calibri" panose="020F0502020204030204" pitchFamily="34" charset="0"/>
                <a:cs typeface="Times New Roman" panose="02020603050405020304" pitchFamily="18" charset="0"/>
              </a:rPr>
              <a:t>. </a:t>
            </a:r>
            <a:r>
              <a:rPr lang="bg-BG" sz="1400" b="1" dirty="0">
                <a:effectLst/>
                <a:ea typeface="Calibri" panose="020F0502020204030204" pitchFamily="34" charset="0"/>
                <a:cs typeface="Times New Roman" panose="02020603050405020304" pitchFamily="18" charset="0"/>
              </a:rPr>
              <a:t>Това налага необходимостта от добро познаване, съобразяване и съчетаване на различните фактори, формиращи интересите на представителите на тази група към исторически факти, пътувания и туризъм</a:t>
            </a:r>
            <a:r>
              <a:rPr lang="bg-BG" sz="1400" dirty="0">
                <a:effectLst/>
                <a:ea typeface="Calibri" panose="020F0502020204030204" pitchFamily="34" charset="0"/>
                <a:cs typeface="Times New Roman" panose="02020603050405020304" pitchFamily="18" charset="0"/>
              </a:rPr>
              <a:t>. Основен аспект на тези интереси е потребността на младите хора от разнообразно, динамично и вълнуващо преживяване, което да позволява натрупване на богати впечатления в рамките на ограничен период от време на принципа на </a:t>
            </a:r>
            <a:r>
              <a:rPr lang="bg-BG" sz="1400" dirty="0" err="1">
                <a:effectLst/>
                <a:ea typeface="Calibri" panose="020F0502020204030204" pitchFamily="34" charset="0"/>
                <a:cs typeface="Times New Roman" panose="02020603050405020304" pitchFamily="18" charset="0"/>
              </a:rPr>
              <a:t>мултижанровостта</a:t>
            </a:r>
            <a:r>
              <a:rPr lang="bg-BG" sz="1400" dirty="0">
                <a:effectLst/>
                <a:ea typeface="Calibri" panose="020F0502020204030204" pitchFamily="34" charset="0"/>
                <a:cs typeface="Times New Roman" panose="02020603050405020304" pitchFamily="18" charset="0"/>
              </a:rPr>
              <a:t> – съчетаване на различни по вид и уникални по своя характер места и дейности.</a:t>
            </a:r>
          </a:p>
        </p:txBody>
      </p:sp>
      <p:sp>
        <p:nvSpPr>
          <p:cNvPr id="2" name="Текстов контейнер 2">
            <a:extLst>
              <a:ext uri="{FF2B5EF4-FFF2-40B4-BE49-F238E27FC236}">
                <a16:creationId xmlns:a16="http://schemas.microsoft.com/office/drawing/2014/main" id="{853DA1E2-CA75-B135-F114-80F25DF18E21}"/>
              </a:ext>
            </a:extLst>
          </p:cNvPr>
          <p:cNvSpPr>
            <a:spLocks noGrp="1"/>
          </p:cNvSpPr>
          <p:nvPr>
            <p:ph type="body" sz="quarter" idx="13"/>
          </p:nvPr>
        </p:nvSpPr>
        <p:spPr>
          <a:xfrm>
            <a:off x="1967139" y="6433077"/>
            <a:ext cx="9513130" cy="400050"/>
          </a:xfrm>
        </p:spPr>
        <p:txBody>
          <a:bodyPr/>
          <a:lstStyle/>
          <a:p>
            <a:r>
              <a:rPr lang="bg-BG" dirty="0">
                <a:solidFill>
                  <a:schemeClr val="tx1"/>
                </a:solidFill>
              </a:rPr>
              <a:t>*</a:t>
            </a:r>
            <a:r>
              <a:rPr lang="ru-RU" dirty="0">
                <a:solidFill>
                  <a:schemeClr val="tx1"/>
                </a:solidFill>
              </a:rPr>
              <a:t>Справка – Учебник по „История и цивилизация“ за 10 </a:t>
            </a:r>
            <a:r>
              <a:rPr lang="ru-RU" dirty="0" err="1">
                <a:solidFill>
                  <a:schemeClr val="tx1"/>
                </a:solidFill>
              </a:rPr>
              <a:t>клас</a:t>
            </a:r>
            <a:r>
              <a:rPr lang="ru-RU" dirty="0">
                <a:solidFill>
                  <a:schemeClr val="tx1"/>
                </a:solidFill>
              </a:rPr>
              <a:t> на изд. Просвета, теми 66 и 69 - https://www.prosveta.bg/index.php?mact=ProsvetaPdfViewer,cntnt01,view_pdf,0&amp;cntnt01pdf_id=391&amp;cntnt01showtemplate=false&amp;cntnt01returnid=788#zoom=page-fit</a:t>
            </a:r>
            <a:endParaRPr lang="bg-BG" dirty="0">
              <a:solidFill>
                <a:schemeClr val="tx1"/>
              </a:solidFill>
            </a:endParaRPr>
          </a:p>
        </p:txBody>
      </p:sp>
    </p:spTree>
    <p:extLst>
      <p:ext uri="{BB962C8B-B14F-4D97-AF65-F5344CB8AC3E}">
        <p14:creationId xmlns:p14="http://schemas.microsoft.com/office/powerpoint/2010/main" val="217134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19</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95923" y="1198808"/>
            <a:ext cx="10375641" cy="5120697"/>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Основните характеристики на трудовите лагери са разпознаваеми от голямата част от българската общественост – 66% ги свързват с насилственото въдворяване на критиците на комунистическия режим в тях и упражняването на тежък труд (66%). Около 1/5 от пълнолетното население ги определя като места, където са изпращани престъпници и криминално проявени лица. Най-рядко възникващата асоциация за трудовите лагери е за „</a:t>
            </a:r>
            <a:r>
              <a:rPr lang="bg-BG" sz="1400" i="1" dirty="0">
                <a:effectLst/>
                <a:ea typeface="Calibri" panose="020F0502020204030204" pitchFamily="34" charset="0"/>
                <a:cs typeface="Times New Roman" panose="02020603050405020304" pitchFamily="18" charset="0"/>
              </a:rPr>
              <a:t>места, където хората са работили за изграждане на големи обекти на социализма</a:t>
            </a:r>
            <a:r>
              <a:rPr lang="bg-BG" sz="1400" dirty="0">
                <a:effectLst/>
                <a:ea typeface="Calibri" panose="020F0502020204030204" pitchFamily="34" charset="0"/>
                <a:cs typeface="Times New Roman" panose="02020603050405020304" pitchFamily="18" charset="0"/>
              </a:rPr>
              <a:t>“ (4%). Ако картината сред широката общественост е относително стабилна, то 41% от най-младата възрастова група и 1/3 от учащите не свързват лагерите за принудителен труд в България с абсолютно нищо. Нулево асоциативно ниво регистрираме при два пъти по-малко от представителите на следващата възрастова група (25-40 г.) и при само 11% от пълнолетното население като цяло. Ако сред пълнолетното население съотношението на асоцииращите трудовите лагери съответно с „престъпленията на режима“ и с „криминалните прояви на въдворените в тях“ е 3,5:1, то сред 16-24 годишните то е 1,5:1. Тази констатация е индикатор, че </a:t>
            </a:r>
            <a:r>
              <a:rPr lang="bg-BG" sz="1400" b="1" dirty="0">
                <a:effectLst/>
                <a:ea typeface="Calibri" panose="020F0502020204030204" pitchFamily="34" charset="0"/>
                <a:cs typeface="Times New Roman" panose="02020603050405020304" pitchFamily="18" charset="0"/>
              </a:rPr>
              <a:t>сред това поколение реалните образи и мащаби на трудовите лагери са изместени от повърхностни, откъслечни, рядко почиващи на конкретни познания и факти, представи</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Най-широка популярност сред тестваните в проучването лагери за принудително въдворяване на хора има лагерът „Белене“, познат на 86% от пълнолетните българи и на едва 49% от младежите на възраст 16-24 г. Това означава, че близо 90% от младежите, чували за трудовите лагери, са чували и за този в Белене. Към останалите изброени лагери е регистрирана значително по-ниска степен на запознатост. За комплексът от немски концентрационни лагери в Освиенцим, известен още като Аушвиц, са чували общо 49% (това е делът на посочилите една от двете опции – Освиенцим или Аушвиц, като по-известното му наименование е това на населеното място, в което се намира); за концентрационния лагер в Бухенвалд – 43%. На следващо място се нарежда друг от най-емблематичните лагери за принудително въдворяване в България – „Слънчев бряг“ край Ловеч, за който са чували 36% от пълнолетните българи и едва 5% от младежите на възраст 16-24 г. Този лагер (както и лагерите на ГУЛАГ) е значително по-разпознаваем сред софиянци като близо половината от тях посочват, че са го чували. Лагерната система и основен инструмент за политическа репресия в Съветския съюз, известна като ГУЛАГ, се разпознава от 29% от пълнолетното население в страната, но отново е много по-слабо позната сред младежите</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20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9E0A2A4-0F20-B177-152D-13A681045FC4}"/>
              </a:ext>
            </a:extLst>
          </p:cNvPr>
          <p:cNvSpPr>
            <a:spLocks noGrp="1"/>
          </p:cNvSpPr>
          <p:nvPr>
            <p:ph type="title"/>
          </p:nvPr>
        </p:nvSpPr>
        <p:spPr/>
        <p:txBody>
          <a:bodyPr/>
          <a:lstStyle/>
          <a:p>
            <a:r>
              <a:rPr lang="ru-RU" sz="4000" dirty="0">
                <a:solidFill>
                  <a:schemeClr val="accent2"/>
                </a:solidFill>
              </a:rPr>
              <a:t>ЦЕЛИ, ХАРАКТЕРИСТИКИ И МЕТОДОЛОГИЯ НА ПРОУЧВАНЕТО</a:t>
            </a:r>
            <a:endParaRPr lang="bg-BG" dirty="0"/>
          </a:p>
        </p:txBody>
      </p:sp>
    </p:spTree>
    <p:extLst>
      <p:ext uri="{BB962C8B-B14F-4D97-AF65-F5344CB8AC3E}">
        <p14:creationId xmlns:p14="http://schemas.microsoft.com/office/powerpoint/2010/main" val="159429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02EC2-0DCE-0213-B4D2-CB1B4E8AFA22}"/>
              </a:ext>
            </a:extLst>
          </p:cNvPr>
          <p:cNvSpPr>
            <a:spLocks noGrp="1"/>
          </p:cNvSpPr>
          <p:nvPr>
            <p:ph type="title"/>
          </p:nvPr>
        </p:nvSpPr>
        <p:spPr/>
        <p:txBody>
          <a:bodyPr/>
          <a:lstStyle/>
          <a:p>
            <a:r>
              <a:rPr lang="bg-BG" dirty="0"/>
              <a:t>ПОЗНАНИЯ ЗА ДЪРЖАВИТЕ ОТ КОМУНИСТИЧЕСКИЯ БЛОК (%)</a:t>
            </a:r>
          </a:p>
        </p:txBody>
      </p:sp>
      <p:sp>
        <p:nvSpPr>
          <p:cNvPr id="3" name="Text Placeholder 2">
            <a:extLst>
              <a:ext uri="{FF2B5EF4-FFF2-40B4-BE49-F238E27FC236}">
                <a16:creationId xmlns:a16="http://schemas.microsoft.com/office/drawing/2014/main" id="{948C2500-8FA2-33B7-A0D8-5FAE0F3B7C55}"/>
              </a:ext>
            </a:extLst>
          </p:cNvPr>
          <p:cNvSpPr>
            <a:spLocks noGrp="1"/>
          </p:cNvSpPr>
          <p:nvPr>
            <p:ph type="body" sz="quarter" idx="13"/>
          </p:nvPr>
        </p:nvSpPr>
        <p:spPr/>
        <p:txBody>
          <a:bodyPr/>
          <a:lstStyle/>
          <a:p>
            <a:r>
              <a:rPr lang="en-US" dirty="0"/>
              <a:t>K6. </a:t>
            </a:r>
            <a:r>
              <a:rPr lang="ru-RU" dirty="0"/>
              <a:t>Кои от </a:t>
            </a:r>
            <a:r>
              <a:rPr lang="bg-BG" dirty="0"/>
              <a:t>следните страни са били част от комунистическия блок</a:t>
            </a:r>
            <a:r>
              <a:rPr lang="ru-RU" dirty="0"/>
              <a:t>? </a:t>
            </a:r>
            <a:endParaRPr lang="bg-BG" dirty="0"/>
          </a:p>
        </p:txBody>
      </p:sp>
      <p:sp>
        <p:nvSpPr>
          <p:cNvPr id="4" name="Slide Number Placeholder 3">
            <a:extLst>
              <a:ext uri="{FF2B5EF4-FFF2-40B4-BE49-F238E27FC236}">
                <a16:creationId xmlns:a16="http://schemas.microsoft.com/office/drawing/2014/main" id="{837C7B05-90E0-CB9B-F0E4-18295E99BE11}"/>
              </a:ext>
            </a:extLst>
          </p:cNvPr>
          <p:cNvSpPr>
            <a:spLocks noGrp="1"/>
          </p:cNvSpPr>
          <p:nvPr>
            <p:ph type="sldNum" sz="quarter" idx="11"/>
          </p:nvPr>
        </p:nvSpPr>
        <p:spPr/>
        <p:txBody>
          <a:bodyPr/>
          <a:lstStyle/>
          <a:p>
            <a:fld id="{4240E9C8-A0BB-46A0-8406-18B049EFD034}" type="slidenum">
              <a:rPr lang="bg-BG" smtClean="0"/>
              <a:pPr/>
              <a:t>20</a:t>
            </a:fld>
            <a:endParaRPr lang="bg-BG" dirty="0"/>
          </a:p>
        </p:txBody>
      </p:sp>
      <p:graphicFrame>
        <p:nvGraphicFramePr>
          <p:cNvPr id="8" name="Chart 7">
            <a:extLst>
              <a:ext uri="{FF2B5EF4-FFF2-40B4-BE49-F238E27FC236}">
                <a16:creationId xmlns:a16="http://schemas.microsoft.com/office/drawing/2014/main" id="{B8928058-CFBB-EF49-59C0-3F29D41141CF}"/>
              </a:ext>
            </a:extLst>
          </p:cNvPr>
          <p:cNvGraphicFramePr/>
          <p:nvPr>
            <p:extLst>
              <p:ext uri="{D42A27DB-BD31-4B8C-83A1-F6EECF244321}">
                <p14:modId xmlns:p14="http://schemas.microsoft.com/office/powerpoint/2010/main" val="3353255574"/>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95251AB-6A0C-1537-5EB9-A9685924E36D}"/>
              </a:ext>
            </a:extLst>
          </p:cNvPr>
          <p:cNvSpPr txBox="1"/>
          <p:nvPr/>
        </p:nvSpPr>
        <p:spPr>
          <a:xfrm>
            <a:off x="9728462" y="5005633"/>
            <a:ext cx="1819373" cy="430887"/>
          </a:xfrm>
          <a:prstGeom prst="rect">
            <a:avLst/>
          </a:prstGeom>
          <a:noFill/>
        </p:spPr>
        <p:txBody>
          <a:bodyPr wrap="square" rtlCol="0">
            <a:spAutoFit/>
          </a:bodyPr>
          <a:lstStyle/>
          <a:p>
            <a:r>
              <a:rPr lang="bg-BG" sz="1100" i="1" dirty="0"/>
              <a:t>* Общо за пълнолетното население</a:t>
            </a:r>
          </a:p>
        </p:txBody>
      </p:sp>
    </p:spTree>
    <p:extLst>
      <p:ext uri="{BB962C8B-B14F-4D97-AF65-F5344CB8AC3E}">
        <p14:creationId xmlns:p14="http://schemas.microsoft.com/office/powerpoint/2010/main" val="198861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02EC2-0DCE-0213-B4D2-CB1B4E8AFA22}"/>
              </a:ext>
            </a:extLst>
          </p:cNvPr>
          <p:cNvSpPr>
            <a:spLocks noGrp="1"/>
          </p:cNvSpPr>
          <p:nvPr>
            <p:ph type="title"/>
          </p:nvPr>
        </p:nvSpPr>
        <p:spPr/>
        <p:txBody>
          <a:bodyPr/>
          <a:lstStyle/>
          <a:p>
            <a:r>
              <a:rPr lang="bg-BG" dirty="0"/>
              <a:t>ПОЗНАНИЯ ЗА КРАЯ НА КОМУНИЗМА (%)</a:t>
            </a:r>
          </a:p>
        </p:txBody>
      </p:sp>
      <p:sp>
        <p:nvSpPr>
          <p:cNvPr id="3" name="Text Placeholder 2">
            <a:extLst>
              <a:ext uri="{FF2B5EF4-FFF2-40B4-BE49-F238E27FC236}">
                <a16:creationId xmlns:a16="http://schemas.microsoft.com/office/drawing/2014/main" id="{948C2500-8FA2-33B7-A0D8-5FAE0F3B7C55}"/>
              </a:ext>
            </a:extLst>
          </p:cNvPr>
          <p:cNvSpPr>
            <a:spLocks noGrp="1"/>
          </p:cNvSpPr>
          <p:nvPr>
            <p:ph type="body" sz="quarter" idx="13"/>
          </p:nvPr>
        </p:nvSpPr>
        <p:spPr/>
        <p:txBody>
          <a:bodyPr/>
          <a:lstStyle/>
          <a:p>
            <a:pPr>
              <a:spcBef>
                <a:spcPts val="0"/>
              </a:spcBef>
            </a:pPr>
            <a:r>
              <a:rPr lang="en-US" dirty="0"/>
              <a:t>K</a:t>
            </a:r>
            <a:r>
              <a:rPr lang="bg-BG" dirty="0"/>
              <a:t>7</a:t>
            </a:r>
            <a:r>
              <a:rPr lang="en-US" dirty="0"/>
              <a:t>. </a:t>
            </a:r>
            <a:r>
              <a:rPr lang="bg-BG" dirty="0"/>
              <a:t>С падането на коя стена свързвате краха на комунизма?</a:t>
            </a:r>
          </a:p>
          <a:p>
            <a:pPr>
              <a:spcBef>
                <a:spcPts val="0"/>
              </a:spcBef>
            </a:pPr>
            <a:r>
              <a:rPr lang="bg-BG" dirty="0"/>
              <a:t>К8. През коя година падна комунизма в Централна и Източна Европа? </a:t>
            </a:r>
          </a:p>
        </p:txBody>
      </p:sp>
      <p:sp>
        <p:nvSpPr>
          <p:cNvPr id="4" name="Slide Number Placeholder 3">
            <a:extLst>
              <a:ext uri="{FF2B5EF4-FFF2-40B4-BE49-F238E27FC236}">
                <a16:creationId xmlns:a16="http://schemas.microsoft.com/office/drawing/2014/main" id="{837C7B05-90E0-CB9B-F0E4-18295E99BE11}"/>
              </a:ext>
            </a:extLst>
          </p:cNvPr>
          <p:cNvSpPr>
            <a:spLocks noGrp="1"/>
          </p:cNvSpPr>
          <p:nvPr>
            <p:ph type="sldNum" sz="quarter" idx="11"/>
          </p:nvPr>
        </p:nvSpPr>
        <p:spPr/>
        <p:txBody>
          <a:bodyPr/>
          <a:lstStyle/>
          <a:p>
            <a:fld id="{4240E9C8-A0BB-46A0-8406-18B049EFD034}" type="slidenum">
              <a:rPr lang="bg-BG" smtClean="0"/>
              <a:pPr/>
              <a:t>21</a:t>
            </a:fld>
            <a:endParaRPr lang="bg-BG" dirty="0"/>
          </a:p>
        </p:txBody>
      </p:sp>
      <p:graphicFrame>
        <p:nvGraphicFramePr>
          <p:cNvPr id="8" name="Chart 7">
            <a:extLst>
              <a:ext uri="{FF2B5EF4-FFF2-40B4-BE49-F238E27FC236}">
                <a16:creationId xmlns:a16="http://schemas.microsoft.com/office/drawing/2014/main" id="{B8928058-CFBB-EF49-59C0-3F29D41141CF}"/>
              </a:ext>
            </a:extLst>
          </p:cNvPr>
          <p:cNvGraphicFramePr/>
          <p:nvPr>
            <p:extLst>
              <p:ext uri="{D42A27DB-BD31-4B8C-83A1-F6EECF244321}">
                <p14:modId xmlns:p14="http://schemas.microsoft.com/office/powerpoint/2010/main" val="952463852"/>
              </p:ext>
            </p:extLst>
          </p:nvPr>
        </p:nvGraphicFramePr>
        <p:xfrm>
          <a:off x="644165" y="719666"/>
          <a:ext cx="5191027"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95251AB-6A0C-1537-5EB9-A9685924E36D}"/>
              </a:ext>
            </a:extLst>
          </p:cNvPr>
          <p:cNvSpPr txBox="1"/>
          <p:nvPr/>
        </p:nvSpPr>
        <p:spPr>
          <a:xfrm>
            <a:off x="3808429" y="5401559"/>
            <a:ext cx="1819373" cy="400110"/>
          </a:xfrm>
          <a:prstGeom prst="rect">
            <a:avLst/>
          </a:prstGeom>
          <a:noFill/>
        </p:spPr>
        <p:txBody>
          <a:bodyPr wrap="square" rtlCol="0">
            <a:spAutoFit/>
          </a:bodyPr>
          <a:lstStyle/>
          <a:p>
            <a:r>
              <a:rPr lang="bg-BG" sz="1000" i="1" dirty="0"/>
              <a:t>* Общо за пълнолетното население</a:t>
            </a:r>
          </a:p>
        </p:txBody>
      </p:sp>
      <p:graphicFrame>
        <p:nvGraphicFramePr>
          <p:cNvPr id="5" name="Chart 4">
            <a:extLst>
              <a:ext uri="{FF2B5EF4-FFF2-40B4-BE49-F238E27FC236}">
                <a16:creationId xmlns:a16="http://schemas.microsoft.com/office/drawing/2014/main" id="{DE22B86C-1096-EE0C-7BBA-CBF4E9A780F1}"/>
              </a:ext>
            </a:extLst>
          </p:cNvPr>
          <p:cNvGraphicFramePr/>
          <p:nvPr>
            <p:extLst>
              <p:ext uri="{D42A27DB-BD31-4B8C-83A1-F6EECF244321}">
                <p14:modId xmlns:p14="http://schemas.microsoft.com/office/powerpoint/2010/main" val="497116722"/>
              </p:ext>
            </p:extLst>
          </p:nvPr>
        </p:nvGraphicFramePr>
        <p:xfrm>
          <a:off x="6287678" y="719666"/>
          <a:ext cx="5260159"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82B6868-CCC7-77C1-5AC4-33A652E3C626}"/>
              </a:ext>
            </a:extLst>
          </p:cNvPr>
          <p:cNvSpPr txBox="1"/>
          <p:nvPr/>
        </p:nvSpPr>
        <p:spPr>
          <a:xfrm>
            <a:off x="9904055" y="5401559"/>
            <a:ext cx="1819373" cy="400110"/>
          </a:xfrm>
          <a:prstGeom prst="rect">
            <a:avLst/>
          </a:prstGeom>
          <a:noFill/>
        </p:spPr>
        <p:txBody>
          <a:bodyPr wrap="square" rtlCol="0">
            <a:spAutoFit/>
          </a:bodyPr>
          <a:lstStyle/>
          <a:p>
            <a:r>
              <a:rPr lang="bg-BG" sz="1000" i="1" dirty="0"/>
              <a:t>* Общо за пълнолетното население</a:t>
            </a:r>
          </a:p>
        </p:txBody>
      </p:sp>
      <p:cxnSp>
        <p:nvCxnSpPr>
          <p:cNvPr id="10" name="Straight Connector 9">
            <a:extLst>
              <a:ext uri="{FF2B5EF4-FFF2-40B4-BE49-F238E27FC236}">
                <a16:creationId xmlns:a16="http://schemas.microsoft.com/office/drawing/2014/main" id="{BACCCB66-DDB7-0CA4-A440-80FD988D8409}"/>
              </a:ext>
            </a:extLst>
          </p:cNvPr>
          <p:cNvCxnSpPr/>
          <p:nvPr/>
        </p:nvCxnSpPr>
        <p:spPr>
          <a:xfrm>
            <a:off x="6096000" y="980388"/>
            <a:ext cx="0" cy="515794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1D5E-8688-EC66-08AF-4A3ADAF472CD}"/>
              </a:ext>
            </a:extLst>
          </p:cNvPr>
          <p:cNvSpPr>
            <a:spLocks noGrp="1"/>
          </p:cNvSpPr>
          <p:nvPr>
            <p:ph type="title"/>
          </p:nvPr>
        </p:nvSpPr>
        <p:spPr/>
        <p:txBody>
          <a:bodyPr/>
          <a:lstStyle/>
          <a:p>
            <a:r>
              <a:rPr lang="bg-BG" dirty="0"/>
              <a:t>ПОЛИТИЧЕСКИ ЛИДЕРИ И ТЯХНАТА РОЛЯ В ИСТОРИЯТА (%)</a:t>
            </a:r>
          </a:p>
        </p:txBody>
      </p:sp>
      <p:sp>
        <p:nvSpPr>
          <p:cNvPr id="3" name="Text Placeholder 2">
            <a:extLst>
              <a:ext uri="{FF2B5EF4-FFF2-40B4-BE49-F238E27FC236}">
                <a16:creationId xmlns:a16="http://schemas.microsoft.com/office/drawing/2014/main" id="{5209C632-0DEF-5AE5-5C94-0F4A64A3B4EF}"/>
              </a:ext>
            </a:extLst>
          </p:cNvPr>
          <p:cNvSpPr>
            <a:spLocks noGrp="1"/>
          </p:cNvSpPr>
          <p:nvPr>
            <p:ph type="body" sz="quarter" idx="13"/>
          </p:nvPr>
        </p:nvSpPr>
        <p:spPr/>
        <p:txBody>
          <a:bodyPr/>
          <a:lstStyle/>
          <a:p>
            <a:r>
              <a:rPr lang="en-US" dirty="0"/>
              <a:t>K9. </a:t>
            </a:r>
            <a:r>
              <a:rPr lang="bg-BG" dirty="0"/>
              <a:t>По-долу са изброени някои съвременни и от близкото минало политически лидери. Моля ви за всеки от тях да посочите,</a:t>
            </a:r>
            <a:r>
              <a:rPr lang="ru-RU" dirty="0"/>
              <a:t> дали е</a:t>
            </a:r>
            <a:r>
              <a:rPr lang="en-US" dirty="0"/>
              <a:t>: </a:t>
            </a:r>
            <a:r>
              <a:rPr lang="bg-BG" dirty="0"/>
              <a:t>изиграл</a:t>
            </a:r>
            <a:r>
              <a:rPr lang="ru-RU" dirty="0"/>
              <a:t> </a:t>
            </a:r>
            <a:r>
              <a:rPr lang="bg-BG" dirty="0"/>
              <a:t>положителна</a:t>
            </a:r>
            <a:r>
              <a:rPr lang="ru-RU" dirty="0"/>
              <a:t> роля в </a:t>
            </a:r>
            <a:r>
              <a:rPr lang="bg-BG" dirty="0"/>
              <a:t>историята</a:t>
            </a:r>
            <a:r>
              <a:rPr lang="ru-RU" dirty="0"/>
              <a:t>, </a:t>
            </a:r>
            <a:r>
              <a:rPr lang="bg-BG" dirty="0"/>
              <a:t>отрицателна</a:t>
            </a:r>
            <a:r>
              <a:rPr lang="en-US" dirty="0"/>
              <a:t> </a:t>
            </a:r>
            <a:r>
              <a:rPr lang="ru-RU" dirty="0"/>
              <a:t>или не знаете, не го </a:t>
            </a:r>
            <a:r>
              <a:rPr lang="bg-BG" dirty="0"/>
              <a:t>познавате</a:t>
            </a:r>
            <a:r>
              <a:rPr lang="ru-RU" dirty="0"/>
              <a:t> </a:t>
            </a:r>
            <a:r>
              <a:rPr lang="en-US" dirty="0"/>
              <a:t>	</a:t>
            </a:r>
            <a:endParaRPr lang="bg-BG" dirty="0"/>
          </a:p>
        </p:txBody>
      </p:sp>
      <p:sp>
        <p:nvSpPr>
          <p:cNvPr id="4" name="Slide Number Placeholder 3">
            <a:extLst>
              <a:ext uri="{FF2B5EF4-FFF2-40B4-BE49-F238E27FC236}">
                <a16:creationId xmlns:a16="http://schemas.microsoft.com/office/drawing/2014/main" id="{F761CD1E-A42C-23A8-9B04-F7532D4FB82D}"/>
              </a:ext>
            </a:extLst>
          </p:cNvPr>
          <p:cNvSpPr>
            <a:spLocks noGrp="1"/>
          </p:cNvSpPr>
          <p:nvPr>
            <p:ph type="sldNum" sz="quarter" idx="11"/>
          </p:nvPr>
        </p:nvSpPr>
        <p:spPr/>
        <p:txBody>
          <a:bodyPr/>
          <a:lstStyle/>
          <a:p>
            <a:fld id="{4240E9C8-A0BB-46A0-8406-18B049EFD034}" type="slidenum">
              <a:rPr lang="bg-BG" smtClean="0"/>
              <a:pPr/>
              <a:t>22</a:t>
            </a:fld>
            <a:endParaRPr lang="bg-BG" dirty="0"/>
          </a:p>
        </p:txBody>
      </p:sp>
      <p:graphicFrame>
        <p:nvGraphicFramePr>
          <p:cNvPr id="8" name="Chart 7">
            <a:extLst>
              <a:ext uri="{FF2B5EF4-FFF2-40B4-BE49-F238E27FC236}">
                <a16:creationId xmlns:a16="http://schemas.microsoft.com/office/drawing/2014/main" id="{2B5ADE97-CA23-BC41-9C90-CA79260EAABD}"/>
              </a:ext>
            </a:extLst>
          </p:cNvPr>
          <p:cNvGraphicFramePr/>
          <p:nvPr>
            <p:extLst>
              <p:ext uri="{D42A27DB-BD31-4B8C-83A1-F6EECF244321}">
                <p14:modId xmlns:p14="http://schemas.microsoft.com/office/powerpoint/2010/main" val="3145593286"/>
              </p:ext>
            </p:extLst>
          </p:nvPr>
        </p:nvGraphicFramePr>
        <p:xfrm>
          <a:off x="2540000" y="719666"/>
          <a:ext cx="738632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1">
            <a:extLst>
              <a:ext uri="{FF2B5EF4-FFF2-40B4-BE49-F238E27FC236}">
                <a16:creationId xmlns:a16="http://schemas.microsoft.com/office/drawing/2014/main" id="{41474EEE-3E5C-A565-6CFF-13CE2B403C07}"/>
              </a:ext>
            </a:extLst>
          </p:cNvPr>
          <p:cNvGraphicFramePr>
            <a:graphicFrameLocks noGrp="1"/>
          </p:cNvGraphicFramePr>
          <p:nvPr>
            <p:extLst>
              <p:ext uri="{D42A27DB-BD31-4B8C-83A1-F6EECF244321}">
                <p14:modId xmlns:p14="http://schemas.microsoft.com/office/powerpoint/2010/main" val="3292927030"/>
              </p:ext>
            </p:extLst>
          </p:nvPr>
        </p:nvGraphicFramePr>
        <p:xfrm>
          <a:off x="1767840" y="1209040"/>
          <a:ext cx="1635760" cy="4752715"/>
        </p:xfrm>
        <a:graphic>
          <a:graphicData uri="http://schemas.openxmlformats.org/drawingml/2006/table">
            <a:tbl>
              <a:tblPr firstRow="1" bandRow="1">
                <a:tableStyleId>{5C22544A-7EE6-4342-B048-85BDC9FD1C3A}</a:tableStyleId>
              </a:tblPr>
              <a:tblGrid>
                <a:gridCol w="1635760">
                  <a:extLst>
                    <a:ext uri="{9D8B030D-6E8A-4147-A177-3AD203B41FA5}">
                      <a16:colId xmlns:a16="http://schemas.microsoft.com/office/drawing/2014/main" val="1710286224"/>
                    </a:ext>
                  </a:extLst>
                </a:gridCol>
              </a:tblGrid>
              <a:tr h="432065">
                <a:tc>
                  <a:txBody>
                    <a:bodyPr/>
                    <a:lstStyle/>
                    <a:p>
                      <a:pPr algn="l"/>
                      <a:r>
                        <a:rPr lang="bg-BG" sz="1300" b="1" dirty="0">
                          <a:solidFill>
                            <a:schemeClr val="tx1"/>
                          </a:solidFill>
                          <a:latin typeface="+mn-lt"/>
                        </a:rPr>
                        <a:t>Тодор Живков</a:t>
                      </a:r>
                    </a:p>
                  </a:txBody>
                  <a:tcPr anchor="b">
                    <a:noFill/>
                  </a:tcPr>
                </a:tc>
                <a:extLst>
                  <a:ext uri="{0D108BD9-81ED-4DB2-BD59-A6C34878D82A}">
                    <a16:rowId xmlns:a16="http://schemas.microsoft.com/office/drawing/2014/main" val="3284532536"/>
                  </a:ext>
                </a:extLst>
              </a:tr>
              <a:tr h="432065">
                <a:tc>
                  <a:txBody>
                    <a:bodyPr/>
                    <a:lstStyle/>
                    <a:p>
                      <a:pPr algn="l"/>
                      <a:r>
                        <a:rPr lang="bg-BG" sz="1300" b="1" dirty="0">
                          <a:solidFill>
                            <a:schemeClr val="tx1"/>
                          </a:solidFill>
                          <a:latin typeface="+mn-lt"/>
                        </a:rPr>
                        <a:t>Ангела Меркел</a:t>
                      </a:r>
                    </a:p>
                  </a:txBody>
                  <a:tcPr anchor="b">
                    <a:noFill/>
                  </a:tcPr>
                </a:tc>
                <a:extLst>
                  <a:ext uri="{0D108BD9-81ED-4DB2-BD59-A6C34878D82A}">
                    <a16:rowId xmlns:a16="http://schemas.microsoft.com/office/drawing/2014/main" val="3630166201"/>
                  </a:ext>
                </a:extLst>
              </a:tr>
              <a:tr h="432065">
                <a:tc>
                  <a:txBody>
                    <a:bodyPr/>
                    <a:lstStyle/>
                    <a:p>
                      <a:pPr algn="l"/>
                      <a:r>
                        <a:rPr lang="bg-BG" sz="1300" b="1" dirty="0">
                          <a:solidFill>
                            <a:schemeClr val="tx1"/>
                          </a:solidFill>
                          <a:latin typeface="+mn-lt"/>
                        </a:rPr>
                        <a:t>Роналд Рейгън</a:t>
                      </a:r>
                    </a:p>
                  </a:txBody>
                  <a:tcPr anchor="b">
                    <a:noFill/>
                  </a:tcPr>
                </a:tc>
                <a:extLst>
                  <a:ext uri="{0D108BD9-81ED-4DB2-BD59-A6C34878D82A}">
                    <a16:rowId xmlns:a16="http://schemas.microsoft.com/office/drawing/2014/main" val="3493449434"/>
                  </a:ext>
                </a:extLst>
              </a:tr>
              <a:tr h="432065">
                <a:tc>
                  <a:txBody>
                    <a:bodyPr/>
                    <a:lstStyle/>
                    <a:p>
                      <a:pPr algn="l"/>
                      <a:r>
                        <a:rPr lang="bg-BG" sz="1300" b="1" dirty="0">
                          <a:solidFill>
                            <a:schemeClr val="tx1"/>
                          </a:solidFill>
                          <a:latin typeface="+mn-lt"/>
                        </a:rPr>
                        <a:t>Михаил Горбачов</a:t>
                      </a:r>
                    </a:p>
                  </a:txBody>
                  <a:tcPr anchor="b">
                    <a:noFill/>
                  </a:tcPr>
                </a:tc>
                <a:extLst>
                  <a:ext uri="{0D108BD9-81ED-4DB2-BD59-A6C34878D82A}">
                    <a16:rowId xmlns:a16="http://schemas.microsoft.com/office/drawing/2014/main" val="238930081"/>
                  </a:ext>
                </a:extLst>
              </a:tr>
              <a:tr h="432065">
                <a:tc>
                  <a:txBody>
                    <a:bodyPr/>
                    <a:lstStyle/>
                    <a:p>
                      <a:pPr algn="l"/>
                      <a:r>
                        <a:rPr lang="bg-BG" sz="1300" b="1" dirty="0">
                          <a:solidFill>
                            <a:schemeClr val="tx1"/>
                          </a:solidFill>
                          <a:latin typeface="+mn-lt"/>
                        </a:rPr>
                        <a:t>Лех Валенса</a:t>
                      </a:r>
                    </a:p>
                  </a:txBody>
                  <a:tcPr anchor="b">
                    <a:noFill/>
                  </a:tcPr>
                </a:tc>
                <a:extLst>
                  <a:ext uri="{0D108BD9-81ED-4DB2-BD59-A6C34878D82A}">
                    <a16:rowId xmlns:a16="http://schemas.microsoft.com/office/drawing/2014/main" val="3885383308"/>
                  </a:ext>
                </a:extLst>
              </a:tr>
              <a:tr h="432065">
                <a:tc>
                  <a:txBody>
                    <a:bodyPr/>
                    <a:lstStyle/>
                    <a:p>
                      <a:pPr algn="l"/>
                      <a:r>
                        <a:rPr lang="bg-BG" sz="1300" b="1" dirty="0">
                          <a:solidFill>
                            <a:schemeClr val="tx1"/>
                          </a:solidFill>
                          <a:latin typeface="+mn-lt"/>
                        </a:rPr>
                        <a:t>Хелмут Кол</a:t>
                      </a:r>
                    </a:p>
                  </a:txBody>
                  <a:tcPr anchor="b">
                    <a:noFill/>
                  </a:tcPr>
                </a:tc>
                <a:extLst>
                  <a:ext uri="{0D108BD9-81ED-4DB2-BD59-A6C34878D82A}">
                    <a16:rowId xmlns:a16="http://schemas.microsoft.com/office/drawing/2014/main" val="4256797138"/>
                  </a:ext>
                </a:extLst>
              </a:tr>
              <a:tr h="432065">
                <a:tc>
                  <a:txBody>
                    <a:bodyPr/>
                    <a:lstStyle/>
                    <a:p>
                      <a:pPr algn="l"/>
                      <a:r>
                        <a:rPr lang="bg-BG" sz="1300" b="1" dirty="0">
                          <a:solidFill>
                            <a:schemeClr val="tx1"/>
                          </a:solidFill>
                          <a:latin typeface="+mn-lt"/>
                        </a:rPr>
                        <a:t>Вацлав Хавел</a:t>
                      </a:r>
                    </a:p>
                  </a:txBody>
                  <a:tcPr anchor="b">
                    <a:noFill/>
                  </a:tcPr>
                </a:tc>
                <a:extLst>
                  <a:ext uri="{0D108BD9-81ED-4DB2-BD59-A6C34878D82A}">
                    <a16:rowId xmlns:a16="http://schemas.microsoft.com/office/drawing/2014/main" val="1565191207"/>
                  </a:ext>
                </a:extLst>
              </a:tr>
              <a:tr h="432065">
                <a:tc>
                  <a:txBody>
                    <a:bodyPr/>
                    <a:lstStyle/>
                    <a:p>
                      <a:pPr algn="l"/>
                      <a:r>
                        <a:rPr lang="bg-BG" sz="1300" b="1" dirty="0">
                          <a:solidFill>
                            <a:schemeClr val="tx1"/>
                          </a:solidFill>
                          <a:latin typeface="+mn-lt"/>
                        </a:rPr>
                        <a:t>Емануел Макрон</a:t>
                      </a:r>
                    </a:p>
                  </a:txBody>
                  <a:tcPr anchor="b">
                    <a:noFill/>
                  </a:tcPr>
                </a:tc>
                <a:extLst>
                  <a:ext uri="{0D108BD9-81ED-4DB2-BD59-A6C34878D82A}">
                    <a16:rowId xmlns:a16="http://schemas.microsoft.com/office/drawing/2014/main" val="1567616902"/>
                  </a:ext>
                </a:extLst>
              </a:tr>
              <a:tr h="432065">
                <a:tc>
                  <a:txBody>
                    <a:bodyPr/>
                    <a:lstStyle/>
                    <a:p>
                      <a:pPr algn="l"/>
                      <a:r>
                        <a:rPr lang="bg-BG" sz="1300" b="1" dirty="0">
                          <a:solidFill>
                            <a:schemeClr val="tx1"/>
                          </a:solidFill>
                          <a:latin typeface="+mn-lt"/>
                        </a:rPr>
                        <a:t>Владимир Путин</a:t>
                      </a:r>
                    </a:p>
                  </a:txBody>
                  <a:tcPr anchor="b">
                    <a:noFill/>
                  </a:tcPr>
                </a:tc>
                <a:extLst>
                  <a:ext uri="{0D108BD9-81ED-4DB2-BD59-A6C34878D82A}">
                    <a16:rowId xmlns:a16="http://schemas.microsoft.com/office/drawing/2014/main" val="4164554675"/>
                  </a:ext>
                </a:extLst>
              </a:tr>
              <a:tr h="432065">
                <a:tc>
                  <a:txBody>
                    <a:bodyPr/>
                    <a:lstStyle/>
                    <a:p>
                      <a:pPr algn="l"/>
                      <a:r>
                        <a:rPr lang="bg-BG" sz="1300" b="1" dirty="0">
                          <a:solidFill>
                            <a:schemeClr val="tx1"/>
                          </a:solidFill>
                          <a:latin typeface="+mn-lt"/>
                        </a:rPr>
                        <a:t>Джо Байдън</a:t>
                      </a:r>
                    </a:p>
                  </a:txBody>
                  <a:tcPr anchor="b">
                    <a:noFill/>
                  </a:tcPr>
                </a:tc>
                <a:extLst>
                  <a:ext uri="{0D108BD9-81ED-4DB2-BD59-A6C34878D82A}">
                    <a16:rowId xmlns:a16="http://schemas.microsoft.com/office/drawing/2014/main" val="1783456615"/>
                  </a:ext>
                </a:extLst>
              </a:tr>
              <a:tr h="432065">
                <a:tc>
                  <a:txBody>
                    <a:bodyPr/>
                    <a:lstStyle/>
                    <a:p>
                      <a:pPr algn="l"/>
                      <a:r>
                        <a:rPr lang="bg-BG" sz="1300" b="1" dirty="0">
                          <a:solidFill>
                            <a:schemeClr val="tx1"/>
                          </a:solidFill>
                          <a:latin typeface="+mn-lt"/>
                        </a:rPr>
                        <a:t>Йосиф Сталин</a:t>
                      </a:r>
                    </a:p>
                  </a:txBody>
                  <a:tcPr anchor="b">
                    <a:noFill/>
                  </a:tcPr>
                </a:tc>
                <a:extLst>
                  <a:ext uri="{0D108BD9-81ED-4DB2-BD59-A6C34878D82A}">
                    <a16:rowId xmlns:a16="http://schemas.microsoft.com/office/drawing/2014/main" val="1835922667"/>
                  </a:ext>
                </a:extLst>
              </a:tr>
            </a:tbl>
          </a:graphicData>
        </a:graphic>
      </p:graphicFrame>
      <p:sp>
        <p:nvSpPr>
          <p:cNvPr id="12" name="TextBox 11">
            <a:extLst>
              <a:ext uri="{FF2B5EF4-FFF2-40B4-BE49-F238E27FC236}">
                <a16:creationId xmlns:a16="http://schemas.microsoft.com/office/drawing/2014/main" id="{BDF6623D-0E0C-17B3-33C2-282EFCB1C422}"/>
              </a:ext>
            </a:extLst>
          </p:cNvPr>
          <p:cNvSpPr txBox="1"/>
          <p:nvPr/>
        </p:nvSpPr>
        <p:spPr>
          <a:xfrm>
            <a:off x="9042400" y="1291613"/>
            <a:ext cx="528320" cy="276999"/>
          </a:xfrm>
          <a:prstGeom prst="rect">
            <a:avLst/>
          </a:prstGeom>
          <a:noFill/>
        </p:spPr>
        <p:txBody>
          <a:bodyPr wrap="square" rtlCol="0">
            <a:spAutoFit/>
          </a:bodyPr>
          <a:lstStyle/>
          <a:p>
            <a:r>
              <a:rPr lang="bg-BG" sz="1200" dirty="0"/>
              <a:t>63.1</a:t>
            </a:r>
          </a:p>
        </p:txBody>
      </p:sp>
      <p:sp>
        <p:nvSpPr>
          <p:cNvPr id="13" name="TextBox 12">
            <a:extLst>
              <a:ext uri="{FF2B5EF4-FFF2-40B4-BE49-F238E27FC236}">
                <a16:creationId xmlns:a16="http://schemas.microsoft.com/office/drawing/2014/main" id="{225B4DA7-A845-9CB4-E4B7-DF735471E8E1}"/>
              </a:ext>
            </a:extLst>
          </p:cNvPr>
          <p:cNvSpPr txBox="1"/>
          <p:nvPr/>
        </p:nvSpPr>
        <p:spPr>
          <a:xfrm>
            <a:off x="8788402" y="1724856"/>
            <a:ext cx="528320" cy="276999"/>
          </a:xfrm>
          <a:prstGeom prst="rect">
            <a:avLst/>
          </a:prstGeom>
          <a:noFill/>
        </p:spPr>
        <p:txBody>
          <a:bodyPr wrap="square" rtlCol="0">
            <a:spAutoFit/>
          </a:bodyPr>
          <a:lstStyle/>
          <a:p>
            <a:r>
              <a:rPr lang="bg-BG" sz="1200" dirty="0"/>
              <a:t>57.3</a:t>
            </a:r>
          </a:p>
        </p:txBody>
      </p:sp>
      <p:sp>
        <p:nvSpPr>
          <p:cNvPr id="14" name="TextBox 13">
            <a:extLst>
              <a:ext uri="{FF2B5EF4-FFF2-40B4-BE49-F238E27FC236}">
                <a16:creationId xmlns:a16="http://schemas.microsoft.com/office/drawing/2014/main" id="{468CD399-50FF-7860-B474-9BC2E67BD56A}"/>
              </a:ext>
            </a:extLst>
          </p:cNvPr>
          <p:cNvSpPr txBox="1"/>
          <p:nvPr/>
        </p:nvSpPr>
        <p:spPr>
          <a:xfrm>
            <a:off x="8646162" y="2158099"/>
            <a:ext cx="528320" cy="276999"/>
          </a:xfrm>
          <a:prstGeom prst="rect">
            <a:avLst/>
          </a:prstGeom>
          <a:noFill/>
        </p:spPr>
        <p:txBody>
          <a:bodyPr wrap="square" rtlCol="0">
            <a:spAutoFit/>
          </a:bodyPr>
          <a:lstStyle/>
          <a:p>
            <a:r>
              <a:rPr lang="bg-BG" sz="1200" dirty="0"/>
              <a:t>53.0</a:t>
            </a:r>
          </a:p>
        </p:txBody>
      </p:sp>
      <p:sp>
        <p:nvSpPr>
          <p:cNvPr id="15" name="TextBox 14">
            <a:extLst>
              <a:ext uri="{FF2B5EF4-FFF2-40B4-BE49-F238E27FC236}">
                <a16:creationId xmlns:a16="http://schemas.microsoft.com/office/drawing/2014/main" id="{05170CFA-937F-B2A7-0E3B-AC83E353F573}"/>
              </a:ext>
            </a:extLst>
          </p:cNvPr>
          <p:cNvSpPr txBox="1"/>
          <p:nvPr/>
        </p:nvSpPr>
        <p:spPr>
          <a:xfrm>
            <a:off x="8524242" y="2591342"/>
            <a:ext cx="528320" cy="276999"/>
          </a:xfrm>
          <a:prstGeom prst="rect">
            <a:avLst/>
          </a:prstGeom>
          <a:noFill/>
        </p:spPr>
        <p:txBody>
          <a:bodyPr wrap="square" rtlCol="0">
            <a:spAutoFit/>
          </a:bodyPr>
          <a:lstStyle/>
          <a:p>
            <a:r>
              <a:rPr lang="bg-BG" sz="1200" dirty="0"/>
              <a:t>51.5</a:t>
            </a:r>
          </a:p>
        </p:txBody>
      </p:sp>
      <p:sp>
        <p:nvSpPr>
          <p:cNvPr id="16" name="TextBox 15">
            <a:extLst>
              <a:ext uri="{FF2B5EF4-FFF2-40B4-BE49-F238E27FC236}">
                <a16:creationId xmlns:a16="http://schemas.microsoft.com/office/drawing/2014/main" id="{152F2F25-663D-7EC2-21B8-56A81D6757EE}"/>
              </a:ext>
            </a:extLst>
          </p:cNvPr>
          <p:cNvSpPr txBox="1"/>
          <p:nvPr/>
        </p:nvSpPr>
        <p:spPr>
          <a:xfrm>
            <a:off x="8463284" y="3024585"/>
            <a:ext cx="528320" cy="276999"/>
          </a:xfrm>
          <a:prstGeom prst="rect">
            <a:avLst/>
          </a:prstGeom>
          <a:noFill/>
        </p:spPr>
        <p:txBody>
          <a:bodyPr wrap="square" rtlCol="0">
            <a:spAutoFit/>
          </a:bodyPr>
          <a:lstStyle/>
          <a:p>
            <a:r>
              <a:rPr lang="bg-BG" sz="1200" dirty="0"/>
              <a:t>50.4</a:t>
            </a:r>
          </a:p>
        </p:txBody>
      </p:sp>
      <p:sp>
        <p:nvSpPr>
          <p:cNvPr id="17" name="TextBox 16">
            <a:extLst>
              <a:ext uri="{FF2B5EF4-FFF2-40B4-BE49-F238E27FC236}">
                <a16:creationId xmlns:a16="http://schemas.microsoft.com/office/drawing/2014/main" id="{1931D45B-BDCD-E92F-B262-2083236BF22B}"/>
              </a:ext>
            </a:extLst>
          </p:cNvPr>
          <p:cNvSpPr txBox="1"/>
          <p:nvPr/>
        </p:nvSpPr>
        <p:spPr>
          <a:xfrm>
            <a:off x="8463284" y="3488184"/>
            <a:ext cx="528320" cy="276999"/>
          </a:xfrm>
          <a:prstGeom prst="rect">
            <a:avLst/>
          </a:prstGeom>
          <a:noFill/>
        </p:spPr>
        <p:txBody>
          <a:bodyPr wrap="square" rtlCol="0">
            <a:spAutoFit/>
          </a:bodyPr>
          <a:lstStyle/>
          <a:p>
            <a:r>
              <a:rPr lang="bg-BG" sz="1200" dirty="0"/>
              <a:t>49.7</a:t>
            </a:r>
          </a:p>
        </p:txBody>
      </p:sp>
      <p:sp>
        <p:nvSpPr>
          <p:cNvPr id="18" name="TextBox 17">
            <a:extLst>
              <a:ext uri="{FF2B5EF4-FFF2-40B4-BE49-F238E27FC236}">
                <a16:creationId xmlns:a16="http://schemas.microsoft.com/office/drawing/2014/main" id="{5DD031B0-D0FA-95C2-66AE-596588BA0779}"/>
              </a:ext>
            </a:extLst>
          </p:cNvPr>
          <p:cNvSpPr txBox="1"/>
          <p:nvPr/>
        </p:nvSpPr>
        <p:spPr>
          <a:xfrm>
            <a:off x="8341366" y="3931157"/>
            <a:ext cx="528320" cy="276999"/>
          </a:xfrm>
          <a:prstGeom prst="rect">
            <a:avLst/>
          </a:prstGeom>
          <a:noFill/>
        </p:spPr>
        <p:txBody>
          <a:bodyPr wrap="square" rtlCol="0">
            <a:spAutoFit/>
          </a:bodyPr>
          <a:lstStyle/>
          <a:p>
            <a:r>
              <a:rPr lang="bg-BG" sz="1200" dirty="0"/>
              <a:t>46.9</a:t>
            </a:r>
          </a:p>
        </p:txBody>
      </p:sp>
      <p:sp>
        <p:nvSpPr>
          <p:cNvPr id="19" name="TextBox 18">
            <a:extLst>
              <a:ext uri="{FF2B5EF4-FFF2-40B4-BE49-F238E27FC236}">
                <a16:creationId xmlns:a16="http://schemas.microsoft.com/office/drawing/2014/main" id="{0D7FC770-5BC5-15D4-2BD2-BEEC005ECA5A}"/>
              </a:ext>
            </a:extLst>
          </p:cNvPr>
          <p:cNvSpPr txBox="1"/>
          <p:nvPr/>
        </p:nvSpPr>
        <p:spPr>
          <a:xfrm>
            <a:off x="8199124" y="4355856"/>
            <a:ext cx="528320" cy="276999"/>
          </a:xfrm>
          <a:prstGeom prst="rect">
            <a:avLst/>
          </a:prstGeom>
          <a:noFill/>
        </p:spPr>
        <p:txBody>
          <a:bodyPr wrap="square" rtlCol="0">
            <a:spAutoFit/>
          </a:bodyPr>
          <a:lstStyle/>
          <a:p>
            <a:r>
              <a:rPr lang="bg-BG" sz="1200" dirty="0"/>
              <a:t>44.4</a:t>
            </a:r>
          </a:p>
        </p:txBody>
      </p:sp>
      <p:sp>
        <p:nvSpPr>
          <p:cNvPr id="20" name="TextBox 19">
            <a:extLst>
              <a:ext uri="{FF2B5EF4-FFF2-40B4-BE49-F238E27FC236}">
                <a16:creationId xmlns:a16="http://schemas.microsoft.com/office/drawing/2014/main" id="{9DDA85C2-4E2A-6FCC-6B7B-7A53E1C8CC74}"/>
              </a:ext>
            </a:extLst>
          </p:cNvPr>
          <p:cNvSpPr txBox="1"/>
          <p:nvPr/>
        </p:nvSpPr>
        <p:spPr>
          <a:xfrm>
            <a:off x="7456613" y="4778066"/>
            <a:ext cx="528320" cy="276999"/>
          </a:xfrm>
          <a:prstGeom prst="rect">
            <a:avLst/>
          </a:prstGeom>
          <a:noFill/>
        </p:spPr>
        <p:txBody>
          <a:bodyPr wrap="square" rtlCol="0">
            <a:spAutoFit/>
          </a:bodyPr>
          <a:lstStyle/>
          <a:p>
            <a:r>
              <a:rPr lang="bg-BG" sz="1200" dirty="0"/>
              <a:t>27.5</a:t>
            </a:r>
          </a:p>
        </p:txBody>
      </p:sp>
      <p:sp>
        <p:nvSpPr>
          <p:cNvPr id="21" name="TextBox 20">
            <a:extLst>
              <a:ext uri="{FF2B5EF4-FFF2-40B4-BE49-F238E27FC236}">
                <a16:creationId xmlns:a16="http://schemas.microsoft.com/office/drawing/2014/main" id="{39D6F6D7-B25C-1827-28C7-CA312296057E}"/>
              </a:ext>
            </a:extLst>
          </p:cNvPr>
          <p:cNvSpPr txBox="1"/>
          <p:nvPr/>
        </p:nvSpPr>
        <p:spPr>
          <a:xfrm>
            <a:off x="7274568" y="5204786"/>
            <a:ext cx="528320" cy="276999"/>
          </a:xfrm>
          <a:prstGeom prst="rect">
            <a:avLst/>
          </a:prstGeom>
          <a:noFill/>
        </p:spPr>
        <p:txBody>
          <a:bodyPr wrap="square" rtlCol="0">
            <a:spAutoFit/>
          </a:bodyPr>
          <a:lstStyle/>
          <a:p>
            <a:r>
              <a:rPr lang="bg-BG" sz="1200" dirty="0"/>
              <a:t>23.6</a:t>
            </a:r>
          </a:p>
        </p:txBody>
      </p:sp>
      <p:sp>
        <p:nvSpPr>
          <p:cNvPr id="22" name="TextBox 21">
            <a:extLst>
              <a:ext uri="{FF2B5EF4-FFF2-40B4-BE49-F238E27FC236}">
                <a16:creationId xmlns:a16="http://schemas.microsoft.com/office/drawing/2014/main" id="{9CFEC4A4-1F35-C6FA-6BA5-C90C2BB7EC30}"/>
              </a:ext>
            </a:extLst>
          </p:cNvPr>
          <p:cNvSpPr txBox="1"/>
          <p:nvPr/>
        </p:nvSpPr>
        <p:spPr>
          <a:xfrm>
            <a:off x="7081528" y="5658349"/>
            <a:ext cx="528320" cy="276999"/>
          </a:xfrm>
          <a:prstGeom prst="rect">
            <a:avLst/>
          </a:prstGeom>
          <a:noFill/>
        </p:spPr>
        <p:txBody>
          <a:bodyPr wrap="square" rtlCol="0">
            <a:spAutoFit/>
          </a:bodyPr>
          <a:lstStyle/>
          <a:p>
            <a:r>
              <a:rPr lang="bg-BG" sz="1200" dirty="0"/>
              <a:t>18.4</a:t>
            </a:r>
          </a:p>
        </p:txBody>
      </p:sp>
      <p:sp>
        <p:nvSpPr>
          <p:cNvPr id="23" name="TextBox 22">
            <a:extLst>
              <a:ext uri="{FF2B5EF4-FFF2-40B4-BE49-F238E27FC236}">
                <a16:creationId xmlns:a16="http://schemas.microsoft.com/office/drawing/2014/main" id="{14887814-7FDF-3E27-0C27-9EF5CCF05CC2}"/>
              </a:ext>
            </a:extLst>
          </p:cNvPr>
          <p:cNvSpPr txBox="1"/>
          <p:nvPr/>
        </p:nvSpPr>
        <p:spPr>
          <a:xfrm>
            <a:off x="4480564" y="1287974"/>
            <a:ext cx="528320" cy="276999"/>
          </a:xfrm>
          <a:prstGeom prst="rect">
            <a:avLst/>
          </a:prstGeom>
          <a:noFill/>
        </p:spPr>
        <p:txBody>
          <a:bodyPr wrap="square" rtlCol="0">
            <a:spAutoFit/>
          </a:bodyPr>
          <a:lstStyle/>
          <a:p>
            <a:r>
              <a:rPr lang="bg-BG" sz="1200" dirty="0"/>
              <a:t>28.2</a:t>
            </a:r>
          </a:p>
        </p:txBody>
      </p:sp>
      <p:sp>
        <p:nvSpPr>
          <p:cNvPr id="24" name="TextBox 23">
            <a:extLst>
              <a:ext uri="{FF2B5EF4-FFF2-40B4-BE49-F238E27FC236}">
                <a16:creationId xmlns:a16="http://schemas.microsoft.com/office/drawing/2014/main" id="{31E771C2-2F8B-0A59-3423-28349BB42E45}"/>
              </a:ext>
            </a:extLst>
          </p:cNvPr>
          <p:cNvSpPr txBox="1"/>
          <p:nvPr/>
        </p:nvSpPr>
        <p:spPr>
          <a:xfrm>
            <a:off x="4714244" y="1721217"/>
            <a:ext cx="528320" cy="276999"/>
          </a:xfrm>
          <a:prstGeom prst="rect">
            <a:avLst/>
          </a:prstGeom>
          <a:noFill/>
        </p:spPr>
        <p:txBody>
          <a:bodyPr wrap="square" rtlCol="0">
            <a:spAutoFit/>
          </a:bodyPr>
          <a:lstStyle/>
          <a:p>
            <a:r>
              <a:rPr lang="bg-BG" sz="1200" dirty="0"/>
              <a:t>24.9</a:t>
            </a:r>
          </a:p>
        </p:txBody>
      </p:sp>
      <p:sp>
        <p:nvSpPr>
          <p:cNvPr id="25" name="TextBox 24">
            <a:extLst>
              <a:ext uri="{FF2B5EF4-FFF2-40B4-BE49-F238E27FC236}">
                <a16:creationId xmlns:a16="http://schemas.microsoft.com/office/drawing/2014/main" id="{1C09A53B-3FEA-1209-FCDE-4E760671C977}"/>
              </a:ext>
            </a:extLst>
          </p:cNvPr>
          <p:cNvSpPr txBox="1"/>
          <p:nvPr/>
        </p:nvSpPr>
        <p:spPr>
          <a:xfrm>
            <a:off x="4955501" y="2179280"/>
            <a:ext cx="528320" cy="276999"/>
          </a:xfrm>
          <a:prstGeom prst="rect">
            <a:avLst/>
          </a:prstGeom>
          <a:noFill/>
        </p:spPr>
        <p:txBody>
          <a:bodyPr wrap="square" rtlCol="0">
            <a:spAutoFit/>
          </a:bodyPr>
          <a:lstStyle/>
          <a:p>
            <a:r>
              <a:rPr lang="bg-BG" sz="1200" dirty="0"/>
              <a:t>19.2</a:t>
            </a:r>
          </a:p>
        </p:txBody>
      </p:sp>
      <p:sp>
        <p:nvSpPr>
          <p:cNvPr id="26" name="TextBox 25">
            <a:extLst>
              <a:ext uri="{FF2B5EF4-FFF2-40B4-BE49-F238E27FC236}">
                <a16:creationId xmlns:a16="http://schemas.microsoft.com/office/drawing/2014/main" id="{D306ACB7-536C-F2FB-5C58-175538FC7CC7}"/>
              </a:ext>
            </a:extLst>
          </p:cNvPr>
          <p:cNvSpPr txBox="1"/>
          <p:nvPr/>
        </p:nvSpPr>
        <p:spPr>
          <a:xfrm>
            <a:off x="4427181" y="2617565"/>
            <a:ext cx="528320" cy="276999"/>
          </a:xfrm>
          <a:prstGeom prst="rect">
            <a:avLst/>
          </a:prstGeom>
          <a:noFill/>
        </p:spPr>
        <p:txBody>
          <a:bodyPr wrap="square" rtlCol="0">
            <a:spAutoFit/>
          </a:bodyPr>
          <a:lstStyle/>
          <a:p>
            <a:r>
              <a:rPr lang="bg-BG" sz="1200" dirty="0"/>
              <a:t>31.5</a:t>
            </a:r>
          </a:p>
        </p:txBody>
      </p:sp>
      <p:sp>
        <p:nvSpPr>
          <p:cNvPr id="27" name="TextBox 26">
            <a:extLst>
              <a:ext uri="{FF2B5EF4-FFF2-40B4-BE49-F238E27FC236}">
                <a16:creationId xmlns:a16="http://schemas.microsoft.com/office/drawing/2014/main" id="{A178C713-3579-0225-ECAA-D2CFC3BE9BEB}"/>
              </a:ext>
            </a:extLst>
          </p:cNvPr>
          <p:cNvSpPr txBox="1"/>
          <p:nvPr/>
        </p:nvSpPr>
        <p:spPr>
          <a:xfrm>
            <a:off x="5497246" y="3054941"/>
            <a:ext cx="528320" cy="276999"/>
          </a:xfrm>
          <a:prstGeom prst="rect">
            <a:avLst/>
          </a:prstGeom>
          <a:noFill/>
        </p:spPr>
        <p:txBody>
          <a:bodyPr wrap="square" rtlCol="0">
            <a:spAutoFit/>
          </a:bodyPr>
          <a:lstStyle/>
          <a:p>
            <a:r>
              <a:rPr lang="bg-BG" sz="1200" dirty="0"/>
              <a:t>9.1</a:t>
            </a:r>
          </a:p>
        </p:txBody>
      </p:sp>
      <p:sp>
        <p:nvSpPr>
          <p:cNvPr id="28" name="TextBox 27">
            <a:extLst>
              <a:ext uri="{FF2B5EF4-FFF2-40B4-BE49-F238E27FC236}">
                <a16:creationId xmlns:a16="http://schemas.microsoft.com/office/drawing/2014/main" id="{6CE32AA3-7BC4-9BAB-A7E0-AB0EA89EAD9D}"/>
              </a:ext>
            </a:extLst>
          </p:cNvPr>
          <p:cNvSpPr txBox="1"/>
          <p:nvPr/>
        </p:nvSpPr>
        <p:spPr>
          <a:xfrm>
            <a:off x="5568363" y="3488184"/>
            <a:ext cx="528320" cy="276999"/>
          </a:xfrm>
          <a:prstGeom prst="rect">
            <a:avLst/>
          </a:prstGeom>
          <a:noFill/>
        </p:spPr>
        <p:txBody>
          <a:bodyPr wrap="square" rtlCol="0">
            <a:spAutoFit/>
          </a:bodyPr>
          <a:lstStyle/>
          <a:p>
            <a:r>
              <a:rPr lang="bg-BG" sz="1200" dirty="0"/>
              <a:t>7.5</a:t>
            </a:r>
          </a:p>
        </p:txBody>
      </p:sp>
      <p:sp>
        <p:nvSpPr>
          <p:cNvPr id="29" name="TextBox 28">
            <a:extLst>
              <a:ext uri="{FF2B5EF4-FFF2-40B4-BE49-F238E27FC236}">
                <a16:creationId xmlns:a16="http://schemas.microsoft.com/office/drawing/2014/main" id="{540E289C-F817-5B40-6CF0-72EFCC2C87BA}"/>
              </a:ext>
            </a:extLst>
          </p:cNvPr>
          <p:cNvSpPr txBox="1"/>
          <p:nvPr/>
        </p:nvSpPr>
        <p:spPr>
          <a:xfrm>
            <a:off x="5516883" y="3921427"/>
            <a:ext cx="528320" cy="276999"/>
          </a:xfrm>
          <a:prstGeom prst="rect">
            <a:avLst/>
          </a:prstGeom>
          <a:noFill/>
        </p:spPr>
        <p:txBody>
          <a:bodyPr wrap="square" rtlCol="0">
            <a:spAutoFit/>
          </a:bodyPr>
          <a:lstStyle/>
          <a:p>
            <a:r>
              <a:rPr lang="bg-BG" sz="1200" dirty="0"/>
              <a:t>9.4</a:t>
            </a:r>
          </a:p>
        </p:txBody>
      </p:sp>
      <p:sp>
        <p:nvSpPr>
          <p:cNvPr id="30" name="TextBox 29">
            <a:extLst>
              <a:ext uri="{FF2B5EF4-FFF2-40B4-BE49-F238E27FC236}">
                <a16:creationId xmlns:a16="http://schemas.microsoft.com/office/drawing/2014/main" id="{90CB6B31-C097-806F-215A-A1CB2AF8E6AD}"/>
              </a:ext>
            </a:extLst>
          </p:cNvPr>
          <p:cNvSpPr txBox="1"/>
          <p:nvPr/>
        </p:nvSpPr>
        <p:spPr>
          <a:xfrm>
            <a:off x="4681184" y="4355855"/>
            <a:ext cx="528320" cy="276999"/>
          </a:xfrm>
          <a:prstGeom prst="rect">
            <a:avLst/>
          </a:prstGeom>
          <a:noFill/>
        </p:spPr>
        <p:txBody>
          <a:bodyPr wrap="square" rtlCol="0">
            <a:spAutoFit/>
          </a:bodyPr>
          <a:lstStyle/>
          <a:p>
            <a:r>
              <a:rPr lang="bg-BG" sz="1200" dirty="0"/>
              <a:t>27.6</a:t>
            </a:r>
          </a:p>
        </p:txBody>
      </p:sp>
      <p:sp>
        <p:nvSpPr>
          <p:cNvPr id="31" name="TextBox 30">
            <a:extLst>
              <a:ext uri="{FF2B5EF4-FFF2-40B4-BE49-F238E27FC236}">
                <a16:creationId xmlns:a16="http://schemas.microsoft.com/office/drawing/2014/main" id="{8E9E0B86-6FD0-D5C2-F030-C9025F7C4C21}"/>
              </a:ext>
            </a:extLst>
          </p:cNvPr>
          <p:cNvSpPr txBox="1"/>
          <p:nvPr/>
        </p:nvSpPr>
        <p:spPr>
          <a:xfrm>
            <a:off x="3117782" y="4778066"/>
            <a:ext cx="528320" cy="276999"/>
          </a:xfrm>
          <a:prstGeom prst="rect">
            <a:avLst/>
          </a:prstGeom>
          <a:noFill/>
        </p:spPr>
        <p:txBody>
          <a:bodyPr wrap="square" rtlCol="0">
            <a:spAutoFit/>
          </a:bodyPr>
          <a:lstStyle/>
          <a:p>
            <a:r>
              <a:rPr lang="bg-BG" sz="1200" dirty="0"/>
              <a:t>63.0</a:t>
            </a:r>
          </a:p>
        </p:txBody>
      </p:sp>
      <p:sp>
        <p:nvSpPr>
          <p:cNvPr id="32" name="TextBox 31">
            <a:extLst>
              <a:ext uri="{FF2B5EF4-FFF2-40B4-BE49-F238E27FC236}">
                <a16:creationId xmlns:a16="http://schemas.microsoft.com/office/drawing/2014/main" id="{A1D010EE-4361-3738-2A3F-BFC6C98D9754}"/>
              </a:ext>
            </a:extLst>
          </p:cNvPr>
          <p:cNvSpPr txBox="1"/>
          <p:nvPr/>
        </p:nvSpPr>
        <p:spPr>
          <a:xfrm>
            <a:off x="3651230" y="5204785"/>
            <a:ext cx="528320" cy="276999"/>
          </a:xfrm>
          <a:prstGeom prst="rect">
            <a:avLst/>
          </a:prstGeom>
          <a:noFill/>
        </p:spPr>
        <p:txBody>
          <a:bodyPr wrap="square" rtlCol="0">
            <a:spAutoFit/>
          </a:bodyPr>
          <a:lstStyle/>
          <a:p>
            <a:r>
              <a:rPr lang="bg-BG" sz="1200" dirty="0"/>
              <a:t>49.4</a:t>
            </a:r>
          </a:p>
        </p:txBody>
      </p:sp>
      <p:sp>
        <p:nvSpPr>
          <p:cNvPr id="33" name="TextBox 32">
            <a:extLst>
              <a:ext uri="{FF2B5EF4-FFF2-40B4-BE49-F238E27FC236}">
                <a16:creationId xmlns:a16="http://schemas.microsoft.com/office/drawing/2014/main" id="{81DF0A60-8254-73AC-03C8-6EDC49B91268}"/>
              </a:ext>
            </a:extLst>
          </p:cNvPr>
          <p:cNvSpPr txBox="1"/>
          <p:nvPr/>
        </p:nvSpPr>
        <p:spPr>
          <a:xfrm>
            <a:off x="3070215" y="5640893"/>
            <a:ext cx="528320" cy="276999"/>
          </a:xfrm>
          <a:prstGeom prst="rect">
            <a:avLst/>
          </a:prstGeom>
          <a:noFill/>
        </p:spPr>
        <p:txBody>
          <a:bodyPr wrap="square" rtlCol="0">
            <a:spAutoFit/>
          </a:bodyPr>
          <a:lstStyle/>
          <a:p>
            <a:r>
              <a:rPr lang="bg-BG" sz="1200" dirty="0"/>
              <a:t>63.1</a:t>
            </a:r>
          </a:p>
        </p:txBody>
      </p:sp>
      <p:graphicFrame>
        <p:nvGraphicFramePr>
          <p:cNvPr id="34" name="Table 11">
            <a:extLst>
              <a:ext uri="{FF2B5EF4-FFF2-40B4-BE49-F238E27FC236}">
                <a16:creationId xmlns:a16="http://schemas.microsoft.com/office/drawing/2014/main" id="{8F5B436E-C60B-F5E4-EE09-81C902E6D340}"/>
              </a:ext>
            </a:extLst>
          </p:cNvPr>
          <p:cNvGraphicFramePr>
            <a:graphicFrameLocks noGrp="1"/>
          </p:cNvGraphicFramePr>
          <p:nvPr>
            <p:extLst>
              <p:ext uri="{D42A27DB-BD31-4B8C-83A1-F6EECF244321}">
                <p14:modId xmlns:p14="http://schemas.microsoft.com/office/powerpoint/2010/main" val="1111546015"/>
              </p:ext>
            </p:extLst>
          </p:nvPr>
        </p:nvGraphicFramePr>
        <p:xfrm>
          <a:off x="9449487" y="681386"/>
          <a:ext cx="1929723" cy="5240395"/>
        </p:xfrm>
        <a:graphic>
          <a:graphicData uri="http://schemas.openxmlformats.org/drawingml/2006/table">
            <a:tbl>
              <a:tblPr firstRow="1" bandRow="1">
                <a:tableStyleId>{5C22544A-7EE6-4342-B048-85BDC9FD1C3A}</a:tableStyleId>
              </a:tblPr>
              <a:tblGrid>
                <a:gridCol w="1929723">
                  <a:extLst>
                    <a:ext uri="{9D8B030D-6E8A-4147-A177-3AD203B41FA5}">
                      <a16:colId xmlns:a16="http://schemas.microsoft.com/office/drawing/2014/main" val="1710286224"/>
                    </a:ext>
                  </a:extLst>
                </a:gridCol>
              </a:tblGrid>
              <a:tr h="432065">
                <a:tc>
                  <a:txBody>
                    <a:bodyPr/>
                    <a:lstStyle/>
                    <a:p>
                      <a:pPr algn="ctr"/>
                      <a:r>
                        <a:rPr lang="bg-BG" sz="1300" b="1" dirty="0">
                          <a:solidFill>
                            <a:schemeClr val="tx1"/>
                          </a:solidFill>
                          <a:latin typeface="+mn-lt"/>
                        </a:rPr>
                        <a:t>Не знам/ </a:t>
                      </a:r>
                    </a:p>
                    <a:p>
                      <a:pPr algn="ctr"/>
                      <a:r>
                        <a:rPr lang="bg-BG" sz="1300" b="1" dirty="0">
                          <a:solidFill>
                            <a:schemeClr val="tx1"/>
                          </a:solidFill>
                          <a:latin typeface="+mn-lt"/>
                        </a:rPr>
                        <a:t>Не го познавам</a:t>
                      </a:r>
                    </a:p>
                  </a:txBody>
                  <a:tcPr anchor="b">
                    <a:noFill/>
                  </a:tcPr>
                </a:tc>
                <a:extLst>
                  <a:ext uri="{0D108BD9-81ED-4DB2-BD59-A6C34878D82A}">
                    <a16:rowId xmlns:a16="http://schemas.microsoft.com/office/drawing/2014/main" val="2210077188"/>
                  </a:ext>
                </a:extLst>
              </a:tr>
              <a:tr h="432065">
                <a:tc>
                  <a:txBody>
                    <a:bodyPr/>
                    <a:lstStyle/>
                    <a:p>
                      <a:pPr algn="ctr"/>
                      <a:r>
                        <a:rPr lang="bg-BG" sz="1300" b="1" dirty="0">
                          <a:solidFill>
                            <a:schemeClr val="tx1"/>
                          </a:solidFill>
                          <a:latin typeface="+mn-lt"/>
                        </a:rPr>
                        <a:t>8.7</a:t>
                      </a:r>
                    </a:p>
                  </a:txBody>
                  <a:tcPr anchor="b">
                    <a:noFill/>
                  </a:tcPr>
                </a:tc>
                <a:extLst>
                  <a:ext uri="{0D108BD9-81ED-4DB2-BD59-A6C34878D82A}">
                    <a16:rowId xmlns:a16="http://schemas.microsoft.com/office/drawing/2014/main" val="3284532536"/>
                  </a:ext>
                </a:extLst>
              </a:tr>
              <a:tr h="432065">
                <a:tc>
                  <a:txBody>
                    <a:bodyPr/>
                    <a:lstStyle/>
                    <a:p>
                      <a:pPr algn="ctr"/>
                      <a:r>
                        <a:rPr lang="bg-BG" sz="1300" b="1" dirty="0">
                          <a:solidFill>
                            <a:schemeClr val="tx1"/>
                          </a:solidFill>
                          <a:latin typeface="+mn-lt"/>
                        </a:rPr>
                        <a:t>17.8</a:t>
                      </a:r>
                    </a:p>
                  </a:txBody>
                  <a:tcPr anchor="b">
                    <a:noFill/>
                  </a:tcPr>
                </a:tc>
                <a:extLst>
                  <a:ext uri="{0D108BD9-81ED-4DB2-BD59-A6C34878D82A}">
                    <a16:rowId xmlns:a16="http://schemas.microsoft.com/office/drawing/2014/main" val="3630166201"/>
                  </a:ext>
                </a:extLst>
              </a:tr>
              <a:tr h="432065">
                <a:tc>
                  <a:txBody>
                    <a:bodyPr/>
                    <a:lstStyle/>
                    <a:p>
                      <a:pPr algn="ctr"/>
                      <a:r>
                        <a:rPr lang="bg-BG" sz="1300" b="1" dirty="0">
                          <a:solidFill>
                            <a:schemeClr val="tx1"/>
                          </a:solidFill>
                          <a:latin typeface="+mn-lt"/>
                        </a:rPr>
                        <a:t>27.9</a:t>
                      </a:r>
                    </a:p>
                  </a:txBody>
                  <a:tcPr anchor="b">
                    <a:noFill/>
                  </a:tcPr>
                </a:tc>
                <a:extLst>
                  <a:ext uri="{0D108BD9-81ED-4DB2-BD59-A6C34878D82A}">
                    <a16:rowId xmlns:a16="http://schemas.microsoft.com/office/drawing/2014/main" val="3493449434"/>
                  </a:ext>
                </a:extLst>
              </a:tr>
              <a:tr h="432065">
                <a:tc>
                  <a:txBody>
                    <a:bodyPr/>
                    <a:lstStyle/>
                    <a:p>
                      <a:pPr algn="ctr"/>
                      <a:r>
                        <a:rPr lang="bg-BG" sz="1300" b="1" dirty="0">
                          <a:solidFill>
                            <a:schemeClr val="tx1"/>
                          </a:solidFill>
                          <a:latin typeface="+mn-lt"/>
                        </a:rPr>
                        <a:t>17.1</a:t>
                      </a:r>
                    </a:p>
                  </a:txBody>
                  <a:tcPr anchor="b">
                    <a:noFill/>
                  </a:tcPr>
                </a:tc>
                <a:extLst>
                  <a:ext uri="{0D108BD9-81ED-4DB2-BD59-A6C34878D82A}">
                    <a16:rowId xmlns:a16="http://schemas.microsoft.com/office/drawing/2014/main" val="238930081"/>
                  </a:ext>
                </a:extLst>
              </a:tr>
              <a:tr h="432065">
                <a:tc>
                  <a:txBody>
                    <a:bodyPr/>
                    <a:lstStyle/>
                    <a:p>
                      <a:pPr algn="ctr"/>
                      <a:r>
                        <a:rPr lang="bg-BG" sz="1300" b="1" dirty="0">
                          <a:solidFill>
                            <a:schemeClr val="tx1"/>
                          </a:solidFill>
                          <a:latin typeface="+mn-lt"/>
                        </a:rPr>
                        <a:t>40.5</a:t>
                      </a:r>
                    </a:p>
                  </a:txBody>
                  <a:tcPr anchor="b">
                    <a:noFill/>
                  </a:tcPr>
                </a:tc>
                <a:extLst>
                  <a:ext uri="{0D108BD9-81ED-4DB2-BD59-A6C34878D82A}">
                    <a16:rowId xmlns:a16="http://schemas.microsoft.com/office/drawing/2014/main" val="3885383308"/>
                  </a:ext>
                </a:extLst>
              </a:tr>
              <a:tr h="432065">
                <a:tc>
                  <a:txBody>
                    <a:bodyPr/>
                    <a:lstStyle/>
                    <a:p>
                      <a:pPr algn="ctr"/>
                      <a:r>
                        <a:rPr lang="bg-BG" sz="1300" b="1" dirty="0">
                          <a:solidFill>
                            <a:schemeClr val="tx1"/>
                          </a:solidFill>
                          <a:latin typeface="+mn-lt"/>
                        </a:rPr>
                        <a:t>42.8</a:t>
                      </a:r>
                    </a:p>
                  </a:txBody>
                  <a:tcPr anchor="b">
                    <a:noFill/>
                  </a:tcPr>
                </a:tc>
                <a:extLst>
                  <a:ext uri="{0D108BD9-81ED-4DB2-BD59-A6C34878D82A}">
                    <a16:rowId xmlns:a16="http://schemas.microsoft.com/office/drawing/2014/main" val="4256797138"/>
                  </a:ext>
                </a:extLst>
              </a:tr>
              <a:tr h="432065">
                <a:tc>
                  <a:txBody>
                    <a:bodyPr/>
                    <a:lstStyle/>
                    <a:p>
                      <a:pPr algn="ctr"/>
                      <a:r>
                        <a:rPr lang="bg-BG" sz="1300" b="1" dirty="0">
                          <a:solidFill>
                            <a:schemeClr val="tx1"/>
                          </a:solidFill>
                          <a:latin typeface="+mn-lt"/>
                        </a:rPr>
                        <a:t>43.8</a:t>
                      </a:r>
                    </a:p>
                  </a:txBody>
                  <a:tcPr anchor="b">
                    <a:noFill/>
                  </a:tcPr>
                </a:tc>
                <a:extLst>
                  <a:ext uri="{0D108BD9-81ED-4DB2-BD59-A6C34878D82A}">
                    <a16:rowId xmlns:a16="http://schemas.microsoft.com/office/drawing/2014/main" val="1565191207"/>
                  </a:ext>
                </a:extLst>
              </a:tr>
              <a:tr h="432065">
                <a:tc>
                  <a:txBody>
                    <a:bodyPr/>
                    <a:lstStyle/>
                    <a:p>
                      <a:pPr algn="ctr"/>
                      <a:r>
                        <a:rPr lang="bg-BG" sz="1300" b="1" dirty="0">
                          <a:solidFill>
                            <a:schemeClr val="tx1"/>
                          </a:solidFill>
                          <a:latin typeface="+mn-lt"/>
                        </a:rPr>
                        <a:t>28.0</a:t>
                      </a:r>
                    </a:p>
                  </a:txBody>
                  <a:tcPr anchor="b">
                    <a:noFill/>
                  </a:tcPr>
                </a:tc>
                <a:extLst>
                  <a:ext uri="{0D108BD9-81ED-4DB2-BD59-A6C34878D82A}">
                    <a16:rowId xmlns:a16="http://schemas.microsoft.com/office/drawing/2014/main" val="1567616902"/>
                  </a:ext>
                </a:extLst>
              </a:tr>
              <a:tr h="432065">
                <a:tc>
                  <a:txBody>
                    <a:bodyPr/>
                    <a:lstStyle/>
                    <a:p>
                      <a:pPr algn="ctr"/>
                      <a:r>
                        <a:rPr lang="bg-BG" sz="1300" b="1" dirty="0">
                          <a:solidFill>
                            <a:schemeClr val="tx1"/>
                          </a:solidFill>
                          <a:latin typeface="+mn-lt"/>
                        </a:rPr>
                        <a:t>9.5</a:t>
                      </a:r>
                    </a:p>
                  </a:txBody>
                  <a:tcPr anchor="b">
                    <a:noFill/>
                  </a:tcPr>
                </a:tc>
                <a:extLst>
                  <a:ext uri="{0D108BD9-81ED-4DB2-BD59-A6C34878D82A}">
                    <a16:rowId xmlns:a16="http://schemas.microsoft.com/office/drawing/2014/main" val="4164554675"/>
                  </a:ext>
                </a:extLst>
              </a:tr>
              <a:tr h="432065">
                <a:tc>
                  <a:txBody>
                    <a:bodyPr/>
                    <a:lstStyle/>
                    <a:p>
                      <a:pPr algn="ctr"/>
                      <a:r>
                        <a:rPr lang="bg-BG" sz="1300" b="1" dirty="0">
                          <a:solidFill>
                            <a:schemeClr val="tx1"/>
                          </a:solidFill>
                          <a:latin typeface="+mn-lt"/>
                        </a:rPr>
                        <a:t>27.0</a:t>
                      </a:r>
                    </a:p>
                  </a:txBody>
                  <a:tcPr anchor="b">
                    <a:noFill/>
                  </a:tcPr>
                </a:tc>
                <a:extLst>
                  <a:ext uri="{0D108BD9-81ED-4DB2-BD59-A6C34878D82A}">
                    <a16:rowId xmlns:a16="http://schemas.microsoft.com/office/drawing/2014/main" val="1783456615"/>
                  </a:ext>
                </a:extLst>
              </a:tr>
              <a:tr h="432065">
                <a:tc>
                  <a:txBody>
                    <a:bodyPr/>
                    <a:lstStyle/>
                    <a:p>
                      <a:pPr algn="ctr"/>
                      <a:r>
                        <a:rPr lang="bg-BG" sz="1300" b="1" dirty="0">
                          <a:solidFill>
                            <a:schemeClr val="tx1"/>
                          </a:solidFill>
                          <a:latin typeface="+mn-lt"/>
                        </a:rPr>
                        <a:t>18.5</a:t>
                      </a:r>
                    </a:p>
                  </a:txBody>
                  <a:tcPr anchor="b">
                    <a:noFill/>
                  </a:tcPr>
                </a:tc>
                <a:extLst>
                  <a:ext uri="{0D108BD9-81ED-4DB2-BD59-A6C34878D82A}">
                    <a16:rowId xmlns:a16="http://schemas.microsoft.com/office/drawing/2014/main" val="1835922667"/>
                  </a:ext>
                </a:extLst>
              </a:tr>
            </a:tbl>
          </a:graphicData>
        </a:graphic>
      </p:graphicFrame>
      <p:cxnSp>
        <p:nvCxnSpPr>
          <p:cNvPr id="36" name="Straight Connector 35">
            <a:extLst>
              <a:ext uri="{FF2B5EF4-FFF2-40B4-BE49-F238E27FC236}">
                <a16:creationId xmlns:a16="http://schemas.microsoft.com/office/drawing/2014/main" id="{9BACD1EF-5E3D-EB4C-35F5-5EF1E65FFC15}"/>
              </a:ext>
            </a:extLst>
          </p:cNvPr>
          <p:cNvCxnSpPr>
            <a:cxnSpLocks/>
          </p:cNvCxnSpPr>
          <p:nvPr/>
        </p:nvCxnSpPr>
        <p:spPr>
          <a:xfrm>
            <a:off x="1884680" y="1660257"/>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39BB78-E091-8FED-B530-5C37E402DE9D}"/>
              </a:ext>
            </a:extLst>
          </p:cNvPr>
          <p:cNvCxnSpPr>
            <a:cxnSpLocks/>
          </p:cNvCxnSpPr>
          <p:nvPr/>
        </p:nvCxnSpPr>
        <p:spPr>
          <a:xfrm>
            <a:off x="1884680" y="2121636"/>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C2F9DB-1A57-2C69-409B-9032E898663E}"/>
              </a:ext>
            </a:extLst>
          </p:cNvPr>
          <p:cNvCxnSpPr>
            <a:cxnSpLocks/>
          </p:cNvCxnSpPr>
          <p:nvPr/>
        </p:nvCxnSpPr>
        <p:spPr>
          <a:xfrm>
            <a:off x="1884680" y="2538738"/>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36958F-FEF7-C9A8-CEBC-C21D5F1106FF}"/>
              </a:ext>
            </a:extLst>
          </p:cNvPr>
          <p:cNvCxnSpPr>
            <a:cxnSpLocks/>
          </p:cNvCxnSpPr>
          <p:nvPr/>
        </p:nvCxnSpPr>
        <p:spPr>
          <a:xfrm>
            <a:off x="1884680" y="2982683"/>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3E33C3-0BA3-32FE-489D-2930134D465F}"/>
              </a:ext>
            </a:extLst>
          </p:cNvPr>
          <p:cNvCxnSpPr>
            <a:cxnSpLocks/>
          </p:cNvCxnSpPr>
          <p:nvPr/>
        </p:nvCxnSpPr>
        <p:spPr>
          <a:xfrm>
            <a:off x="1884680" y="3408679"/>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9F2039-28B9-A4AE-5F6F-2F66A98F9E9A}"/>
              </a:ext>
            </a:extLst>
          </p:cNvPr>
          <p:cNvCxnSpPr>
            <a:cxnSpLocks/>
          </p:cNvCxnSpPr>
          <p:nvPr/>
        </p:nvCxnSpPr>
        <p:spPr>
          <a:xfrm>
            <a:off x="1888470" y="3845226"/>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E57F7B-4874-8A8F-6C42-50205F80EB81}"/>
              </a:ext>
            </a:extLst>
          </p:cNvPr>
          <p:cNvCxnSpPr>
            <a:cxnSpLocks/>
          </p:cNvCxnSpPr>
          <p:nvPr/>
        </p:nvCxnSpPr>
        <p:spPr>
          <a:xfrm>
            <a:off x="1884680" y="4294895"/>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82571A-D73F-7FFE-B4A3-0E43993471BC}"/>
              </a:ext>
            </a:extLst>
          </p:cNvPr>
          <p:cNvCxnSpPr>
            <a:cxnSpLocks/>
          </p:cNvCxnSpPr>
          <p:nvPr/>
        </p:nvCxnSpPr>
        <p:spPr>
          <a:xfrm>
            <a:off x="1886575" y="4711349"/>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7A13DC-834E-5EBF-306D-5A95F6077EEF}"/>
              </a:ext>
            </a:extLst>
          </p:cNvPr>
          <p:cNvCxnSpPr>
            <a:cxnSpLocks/>
          </p:cNvCxnSpPr>
          <p:nvPr/>
        </p:nvCxnSpPr>
        <p:spPr>
          <a:xfrm>
            <a:off x="1884680" y="5171414"/>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BE0FA9F-EEF9-CA41-C497-866C58FE1EC6}"/>
              </a:ext>
            </a:extLst>
          </p:cNvPr>
          <p:cNvCxnSpPr>
            <a:cxnSpLocks/>
          </p:cNvCxnSpPr>
          <p:nvPr/>
        </p:nvCxnSpPr>
        <p:spPr>
          <a:xfrm>
            <a:off x="1884680" y="5610413"/>
            <a:ext cx="900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4981A5-543E-FE4D-C49C-BC032ED2EA5B}"/>
              </a:ext>
            </a:extLst>
          </p:cNvPr>
          <p:cNvSpPr txBox="1"/>
          <p:nvPr/>
        </p:nvSpPr>
        <p:spPr>
          <a:xfrm>
            <a:off x="497132" y="988880"/>
            <a:ext cx="1819373" cy="400110"/>
          </a:xfrm>
          <a:prstGeom prst="rect">
            <a:avLst/>
          </a:prstGeom>
          <a:noFill/>
        </p:spPr>
        <p:txBody>
          <a:bodyPr wrap="square" rtlCol="0">
            <a:spAutoFit/>
          </a:bodyPr>
          <a:lstStyle/>
          <a:p>
            <a:r>
              <a:rPr lang="bg-BG" sz="1000" i="1" dirty="0"/>
              <a:t>* Общо за пълнолетното население</a:t>
            </a:r>
          </a:p>
        </p:txBody>
      </p:sp>
    </p:spTree>
    <p:extLst>
      <p:ext uri="{BB962C8B-B14F-4D97-AF65-F5344CB8AC3E}">
        <p14:creationId xmlns:p14="http://schemas.microsoft.com/office/powerpoint/2010/main" val="23635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FF72-276F-3942-3ACB-D9DD4AB113AE}"/>
              </a:ext>
            </a:extLst>
          </p:cNvPr>
          <p:cNvSpPr>
            <a:spLocks noGrp="1"/>
          </p:cNvSpPr>
          <p:nvPr>
            <p:ph type="title"/>
          </p:nvPr>
        </p:nvSpPr>
        <p:spPr/>
        <p:txBody>
          <a:bodyPr/>
          <a:lstStyle/>
          <a:p>
            <a:r>
              <a:rPr lang="bg-BG" dirty="0"/>
              <a:t>ПОЗНАНИЯ ЗА ЛАГЕРИТЕ ЗА ПРИНУДИТЕЛЕН ТРУД (%)</a:t>
            </a:r>
          </a:p>
        </p:txBody>
      </p:sp>
      <p:sp>
        <p:nvSpPr>
          <p:cNvPr id="3" name="Text Placeholder 2">
            <a:extLst>
              <a:ext uri="{FF2B5EF4-FFF2-40B4-BE49-F238E27FC236}">
                <a16:creationId xmlns:a16="http://schemas.microsoft.com/office/drawing/2014/main" id="{318DAB04-7661-1709-42AE-8512724FF324}"/>
              </a:ext>
            </a:extLst>
          </p:cNvPr>
          <p:cNvSpPr>
            <a:spLocks noGrp="1"/>
          </p:cNvSpPr>
          <p:nvPr>
            <p:ph type="body" sz="quarter" idx="13"/>
          </p:nvPr>
        </p:nvSpPr>
        <p:spPr>
          <a:xfrm>
            <a:off x="1967139" y="6358429"/>
            <a:ext cx="9513130" cy="400050"/>
          </a:xfrm>
        </p:spPr>
        <p:txBody>
          <a:bodyPr/>
          <a:lstStyle/>
          <a:p>
            <a:pPr>
              <a:spcBef>
                <a:spcPts val="0"/>
              </a:spcBef>
            </a:pPr>
            <a:r>
              <a:rPr lang="en-US" sz="900" dirty="0"/>
              <a:t>K10. </a:t>
            </a:r>
            <a:r>
              <a:rPr lang="bg-BG" sz="900" dirty="0"/>
              <a:t>Чували ли сте за лагерите за принудителен труд в България по времето на комунизма</a:t>
            </a:r>
            <a:r>
              <a:rPr lang="ru-RU" sz="900" dirty="0"/>
              <a:t>?</a:t>
            </a:r>
            <a:endParaRPr lang="en-US" sz="900" dirty="0"/>
          </a:p>
          <a:p>
            <a:pPr>
              <a:spcBef>
                <a:spcPts val="0"/>
              </a:spcBef>
            </a:pPr>
            <a:r>
              <a:rPr lang="en-US" sz="900" dirty="0"/>
              <a:t>K11. </a:t>
            </a:r>
            <a:r>
              <a:rPr lang="bg-BG" sz="900" dirty="0"/>
              <a:t>Ако сте чували, макар и само най-общо, с какво ги свързвате</a:t>
            </a:r>
            <a:r>
              <a:rPr lang="ru-RU" sz="900" dirty="0"/>
              <a:t>?</a:t>
            </a:r>
            <a:endParaRPr lang="en-US" sz="900" dirty="0"/>
          </a:p>
          <a:p>
            <a:pPr>
              <a:spcBef>
                <a:spcPts val="0"/>
              </a:spcBef>
            </a:pPr>
            <a:r>
              <a:rPr lang="en-US" sz="900" dirty="0"/>
              <a:t>K12. </a:t>
            </a:r>
            <a:r>
              <a:rPr lang="ru-RU" sz="900" dirty="0"/>
              <a:t>А </a:t>
            </a:r>
            <a:r>
              <a:rPr lang="bg-BG" sz="900" dirty="0"/>
              <a:t>по-конкретно, за кои „лагери“ за принудително въдворяване на хора сте чували, са ви известни</a:t>
            </a:r>
            <a:r>
              <a:rPr lang="ru-RU" sz="900" dirty="0"/>
              <a:t>? </a:t>
            </a:r>
            <a:endParaRPr lang="bg-BG" sz="900" dirty="0"/>
          </a:p>
        </p:txBody>
      </p:sp>
      <p:sp>
        <p:nvSpPr>
          <p:cNvPr id="4" name="Slide Number Placeholder 3">
            <a:extLst>
              <a:ext uri="{FF2B5EF4-FFF2-40B4-BE49-F238E27FC236}">
                <a16:creationId xmlns:a16="http://schemas.microsoft.com/office/drawing/2014/main" id="{B0A1AD74-2D93-C760-3C87-15CD27BCFCF6}"/>
              </a:ext>
            </a:extLst>
          </p:cNvPr>
          <p:cNvSpPr>
            <a:spLocks noGrp="1"/>
          </p:cNvSpPr>
          <p:nvPr>
            <p:ph type="sldNum" sz="quarter" idx="11"/>
          </p:nvPr>
        </p:nvSpPr>
        <p:spPr/>
        <p:txBody>
          <a:bodyPr/>
          <a:lstStyle/>
          <a:p>
            <a:fld id="{4240E9C8-A0BB-46A0-8406-18B049EFD034}" type="slidenum">
              <a:rPr lang="bg-BG" smtClean="0"/>
              <a:pPr/>
              <a:t>23</a:t>
            </a:fld>
            <a:endParaRPr lang="bg-BG" dirty="0"/>
          </a:p>
        </p:txBody>
      </p:sp>
      <p:graphicFrame>
        <p:nvGraphicFramePr>
          <p:cNvPr id="8" name="Chart 7">
            <a:extLst>
              <a:ext uri="{FF2B5EF4-FFF2-40B4-BE49-F238E27FC236}">
                <a16:creationId xmlns:a16="http://schemas.microsoft.com/office/drawing/2014/main" id="{CACF8DD7-0860-8AB7-E59F-E47E88D9E8C9}"/>
              </a:ext>
            </a:extLst>
          </p:cNvPr>
          <p:cNvGraphicFramePr/>
          <p:nvPr>
            <p:extLst>
              <p:ext uri="{D42A27DB-BD31-4B8C-83A1-F6EECF244321}">
                <p14:modId xmlns:p14="http://schemas.microsoft.com/office/powerpoint/2010/main" val="3417756315"/>
              </p:ext>
            </p:extLst>
          </p:nvPr>
        </p:nvGraphicFramePr>
        <p:xfrm>
          <a:off x="707010" y="719666"/>
          <a:ext cx="3535052" cy="541866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C212D41E-5324-6E41-5BA0-BA21EAC9BFAC}"/>
              </a:ext>
            </a:extLst>
          </p:cNvPr>
          <p:cNvCxnSpPr/>
          <p:nvPr/>
        </p:nvCxnSpPr>
        <p:spPr>
          <a:xfrm>
            <a:off x="4427456" y="940324"/>
            <a:ext cx="0" cy="515794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E4E437-6B17-4C9B-A53A-0197ECB484A0}"/>
              </a:ext>
            </a:extLst>
          </p:cNvPr>
          <p:cNvSpPr txBox="1"/>
          <p:nvPr/>
        </p:nvSpPr>
        <p:spPr>
          <a:xfrm>
            <a:off x="2771481" y="5517566"/>
            <a:ext cx="1819373" cy="400110"/>
          </a:xfrm>
          <a:prstGeom prst="rect">
            <a:avLst/>
          </a:prstGeom>
          <a:noFill/>
        </p:spPr>
        <p:txBody>
          <a:bodyPr wrap="square" rtlCol="0">
            <a:spAutoFit/>
          </a:bodyPr>
          <a:lstStyle/>
          <a:p>
            <a:r>
              <a:rPr lang="bg-BG" sz="1000" i="1" dirty="0"/>
              <a:t>* Общо за пълнолетното население</a:t>
            </a:r>
          </a:p>
        </p:txBody>
      </p:sp>
      <p:graphicFrame>
        <p:nvGraphicFramePr>
          <p:cNvPr id="13" name="Chart 12">
            <a:extLst>
              <a:ext uri="{FF2B5EF4-FFF2-40B4-BE49-F238E27FC236}">
                <a16:creationId xmlns:a16="http://schemas.microsoft.com/office/drawing/2014/main" id="{3210B4AD-CE47-8ECB-7B13-09CF5306671C}"/>
              </a:ext>
            </a:extLst>
          </p:cNvPr>
          <p:cNvGraphicFramePr/>
          <p:nvPr>
            <p:extLst>
              <p:ext uri="{D42A27DB-BD31-4B8C-83A1-F6EECF244321}">
                <p14:modId xmlns:p14="http://schemas.microsoft.com/office/powerpoint/2010/main" val="1024784132"/>
              </p:ext>
            </p:extLst>
          </p:nvPr>
        </p:nvGraphicFramePr>
        <p:xfrm>
          <a:off x="4427456" y="769979"/>
          <a:ext cx="4084947"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8BC4E4E-63DC-05DB-18FA-B7BFB3E73704}"/>
              </a:ext>
            </a:extLst>
          </p:cNvPr>
          <p:cNvSpPr txBox="1"/>
          <p:nvPr/>
        </p:nvSpPr>
        <p:spPr>
          <a:xfrm>
            <a:off x="6878424" y="5517566"/>
            <a:ext cx="1819373" cy="400110"/>
          </a:xfrm>
          <a:prstGeom prst="rect">
            <a:avLst/>
          </a:prstGeom>
          <a:noFill/>
        </p:spPr>
        <p:txBody>
          <a:bodyPr wrap="square" rtlCol="0">
            <a:spAutoFit/>
          </a:bodyPr>
          <a:lstStyle/>
          <a:p>
            <a:r>
              <a:rPr lang="bg-BG" sz="1000" i="1" dirty="0"/>
              <a:t>* Общо за пълнолетното население</a:t>
            </a:r>
          </a:p>
        </p:txBody>
      </p:sp>
      <p:cxnSp>
        <p:nvCxnSpPr>
          <p:cNvPr id="15" name="Straight Connector 14">
            <a:extLst>
              <a:ext uri="{FF2B5EF4-FFF2-40B4-BE49-F238E27FC236}">
                <a16:creationId xmlns:a16="http://schemas.microsoft.com/office/drawing/2014/main" id="{68E33125-160D-D53D-F53E-D36BC1E3CF9A}"/>
              </a:ext>
            </a:extLst>
          </p:cNvPr>
          <p:cNvCxnSpPr/>
          <p:nvPr/>
        </p:nvCxnSpPr>
        <p:spPr>
          <a:xfrm>
            <a:off x="8284589" y="940324"/>
            <a:ext cx="0" cy="515794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24D3E007-5067-9914-116B-7EBDA7E4B24B}"/>
              </a:ext>
            </a:extLst>
          </p:cNvPr>
          <p:cNvGraphicFramePr/>
          <p:nvPr>
            <p:extLst>
              <p:ext uri="{D42A27DB-BD31-4B8C-83A1-F6EECF244321}">
                <p14:modId xmlns:p14="http://schemas.microsoft.com/office/powerpoint/2010/main" val="2105937698"/>
              </p:ext>
            </p:extLst>
          </p:nvPr>
        </p:nvGraphicFramePr>
        <p:xfrm>
          <a:off x="8284589" y="741858"/>
          <a:ext cx="3195677"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C0A9C800-4743-80C4-AB35-8AB79657F428}"/>
              </a:ext>
            </a:extLst>
          </p:cNvPr>
          <p:cNvSpPr txBox="1"/>
          <p:nvPr/>
        </p:nvSpPr>
        <p:spPr>
          <a:xfrm>
            <a:off x="10176233" y="5514379"/>
            <a:ext cx="1819373" cy="400110"/>
          </a:xfrm>
          <a:prstGeom prst="rect">
            <a:avLst/>
          </a:prstGeom>
          <a:noFill/>
        </p:spPr>
        <p:txBody>
          <a:bodyPr wrap="square" rtlCol="0">
            <a:spAutoFit/>
          </a:bodyPr>
          <a:lstStyle/>
          <a:p>
            <a:r>
              <a:rPr lang="bg-BG" sz="1000" i="1" dirty="0"/>
              <a:t>* Общо за пълнолетното население</a:t>
            </a:r>
          </a:p>
        </p:txBody>
      </p:sp>
    </p:spTree>
    <p:extLst>
      <p:ext uri="{BB962C8B-B14F-4D97-AF65-F5344CB8AC3E}">
        <p14:creationId xmlns:p14="http://schemas.microsoft.com/office/powerpoint/2010/main" val="212107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9E0A2A4-0F20-B177-152D-13A681045FC4}"/>
              </a:ext>
            </a:extLst>
          </p:cNvPr>
          <p:cNvSpPr>
            <a:spLocks noGrp="1"/>
          </p:cNvSpPr>
          <p:nvPr>
            <p:ph type="title"/>
          </p:nvPr>
        </p:nvSpPr>
        <p:spPr/>
        <p:txBody>
          <a:bodyPr/>
          <a:lstStyle/>
          <a:p>
            <a:r>
              <a:rPr lang="bg-BG" dirty="0"/>
              <a:t>Оценките за периодите на комунизма/ социализма и прехода към демокрация в България</a:t>
            </a:r>
          </a:p>
        </p:txBody>
      </p:sp>
    </p:spTree>
    <p:extLst>
      <p:ext uri="{BB962C8B-B14F-4D97-AF65-F5344CB8AC3E}">
        <p14:creationId xmlns:p14="http://schemas.microsoft.com/office/powerpoint/2010/main" val="188843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25</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908179" y="906896"/>
            <a:ext cx="10375641" cy="5761577"/>
          </a:xfrm>
          <a:prstGeom prst="rect">
            <a:avLst/>
          </a:prstGeom>
          <a:noFill/>
        </p:spPr>
        <p:txBody>
          <a:bodyPr wrap="square">
            <a:spAutoFit/>
          </a:bodyPr>
          <a:lstStyle/>
          <a:p>
            <a:pPr algn="just">
              <a:lnSpc>
                <a:spcPct val="107000"/>
              </a:lnSpc>
              <a:spcAft>
                <a:spcPts val="800"/>
              </a:spcAft>
            </a:pPr>
            <a:r>
              <a:rPr lang="bg-BG" sz="1400" b="1" u="sng" dirty="0">
                <a:effectLst/>
                <a:ea typeface="Calibri" panose="020F0502020204030204" pitchFamily="34" charset="0"/>
                <a:cs typeface="Times New Roman" panose="02020603050405020304" pitchFamily="18" charset="0"/>
              </a:rPr>
              <a:t>Комунизмът в оценките на българското общество и отделните възрастови групи</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 края на 2022 г. </a:t>
            </a:r>
            <a:r>
              <a:rPr lang="bg-BG" sz="1400" b="1" dirty="0">
                <a:effectLst/>
                <a:ea typeface="Calibri" panose="020F0502020204030204" pitchFamily="34" charset="0"/>
                <a:cs typeface="Times New Roman" panose="02020603050405020304" pitchFamily="18" charset="0"/>
              </a:rPr>
              <a:t>оценките</a:t>
            </a:r>
            <a:r>
              <a:rPr lang="bg-BG" sz="1400" dirty="0">
                <a:effectLst/>
                <a:ea typeface="Calibri" panose="020F0502020204030204" pitchFamily="34" charset="0"/>
                <a:cs typeface="Times New Roman" panose="02020603050405020304" pitchFamily="18" charset="0"/>
              </a:rPr>
              <a:t> за два периода от най-новата ни история (комунизма и началните години на прехода към демокрация) също както и през 2014 г., </a:t>
            </a:r>
            <a:r>
              <a:rPr lang="bg-BG" sz="1400" b="1" dirty="0">
                <a:effectLst/>
                <a:ea typeface="Calibri" panose="020F0502020204030204" pitchFamily="34" charset="0"/>
                <a:cs typeface="Times New Roman" panose="02020603050405020304" pitchFamily="18" charset="0"/>
              </a:rPr>
              <a:t>продължават да бъдат до голяма степен огледални, вкоренени в реконструкцията на личните преживявания и разказите на близките, в масовите медийни  стереотипи и идеализация на миналото на фона на кризите на настоящето</a:t>
            </a:r>
            <a:r>
              <a:rPr lang="bg-BG" sz="1400" dirty="0">
                <a:effectLst/>
                <a:ea typeface="Calibri" panose="020F0502020204030204" pitchFamily="34" charset="0"/>
                <a:cs typeface="Times New Roman" panose="02020603050405020304" pitchFamily="18" charset="0"/>
              </a:rPr>
              <a:t>. По-дълбочинният анализ показва и някои разлики, които очертават възможни източници и пътища за промяна на обществените нагласи.</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43.8% от пълнолетните граждани и днес, както и през 2014 г. (43%) определят периода на комунизма като </a:t>
            </a:r>
            <a:r>
              <a:rPr lang="bg-BG" sz="1400" i="1" dirty="0">
                <a:effectLst/>
                <a:ea typeface="Calibri" panose="020F0502020204030204" pitchFamily="34" charset="0"/>
                <a:cs typeface="Times New Roman" panose="02020603050405020304" pitchFamily="18" charset="0"/>
              </a:rPr>
              <a:t>успешен</a:t>
            </a:r>
            <a:r>
              <a:rPr lang="bg-BG" sz="1400" dirty="0">
                <a:effectLst/>
                <a:ea typeface="Calibri" panose="020F0502020204030204" pitchFamily="34" charset="0"/>
                <a:cs typeface="Times New Roman" panose="02020603050405020304" pitchFamily="18" charset="0"/>
              </a:rPr>
              <a:t>  за България. Промяна е налице обаче в негативните оценки, които нарастват с 10 процентни пункта – от 14% на 24%. Въпреки това, може да се каже, че цялостната обществена среда в разбирането за комунизма не се е променила съществено и продължава да възпроизвежда позитивен ореол за този период – положителните възприятия доминират почти двойно над отрицателните (44%:24%).</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 по-младите възрастови групи съотношенията в тези възприятия, макар и бавно, започват да се променят. Сред активното поколение (24-40 г.) благоприятният образ сериозно е ерозирал (до 28%, определящи периода като „успешен“), но негативният остава в рамките на една четвърт от тази група. Подобно е оценъчното съотношение сред най-младите (16-24 г.) – 21%:14%, при рязък скок обаче на тези, които не могат да формират и изразят ценностно съждение – на практика, всеки втори (45%).</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Колкото по-възрастни са анкетираните и колкото по-потопени са в личните си спомени (идеализиращи времената на тяхната младост), толкова по-позитивни са оценките за периода на комунизма. Прави впечатление обаче, че спрямо 2014 г. нарастват съществено познанията, основаващи се на външни източници – филми, публицистични предавания, интервюта по телевизията (от 16 на 24%), статии (от 10 на 20%), изучаването на този период в училище – от 10 на 20%, при 40% – сред най-младата възрастова група. За младото и средното поколение нараства значението на интернет и социалните мрежи (всеки пети от тях черпи познания и оценки за периода от тези източници).</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Позитивната тенденция е, че в резултат от по-голямата наситеност с информация, предавания, четива, намалява делът на хората, които се определят като „почти незапознати с този период“ (от 31 на 12%). Негативната е, че не се е увеличил съществено делът на „добре запознатите“ – той остава в рамките на една трета от пълнолетните българи.</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619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26</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657700" y="891238"/>
            <a:ext cx="10375641" cy="5966762"/>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Още по-тревожен е фактът, че както сред средното поколение, така и сред най-младото, делът на добре запознатите е драматично нисък – 8.8% сред първите и 3.3% сред вторите. Всеки втори от средното поколение се определя като „слабо запознат“, а също толкова от най-младото – като практически незапознат</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Различие от тази обществена среда на мълчаливо споделен приемливо-носталгичен образ на комунизма е налице само сред три социални групи:</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Живеещите в София (43% негативни : 30% позитивни мнения)</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Висшисти (38% : 36%)</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Симпатизанти на ДБ (67%:9%), ГЕРБ (39% : 29% - отрицателните мнения идват основно от по-възрастните негови симпатизанти, за които може да се предположи, че се преливат към партията от старото СДС), и много поляризирани мнения сред симпатизантите на ПП, отразяващи нагласите сред младите поколения (39%:35%).</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И което е особено интересно, хората, които се определят като „силно интересуващи се от политика“ (46%:37%)</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Тези четири, донякъде силно пресичащи се групи, могат да бъдат обобщени като своеобразни „ядра“ на хората с ценностно негативно отношение към периода на комунизма и които биха проявили интерес към допълнителна информация и знания по въпроса. Проблемът е, че сред тях много слабо присъства младото поколение. В тясна връзка с това е и фактът, че макар и 40% от младите да отбелязват, че са изучавали периода на комунизма в училище, това нито е предизвикало сериозен интерес сред тях, нито съществено е повлияло на оценките им.</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На база на цялостния анализ може да се изведе хипотезата, че увеличаването на интереса и респективно, формирането на устойчиво ценностно отношение към комунистическия период (респективно, предпазване от негови рецидиви под една или друга форма) предполага </a:t>
            </a:r>
            <a:r>
              <a:rPr lang="bg-BG" sz="1400" b="1" dirty="0">
                <a:effectLst/>
                <a:ea typeface="Calibri" panose="020F0502020204030204" pitchFamily="34" charset="0"/>
                <a:cs typeface="Times New Roman" panose="02020603050405020304" pitchFamily="18" charset="0"/>
              </a:rPr>
              <a:t>както създаването на адекватно, будещо интереса на младите хора съдържание – чрез учебници, филми, платформи и пр., така и увеличаване на интереса към общественото развитие, гражданските позиции, политиките на местно и национално равнище</a:t>
            </a:r>
            <a:r>
              <a:rPr lang="bg-BG" sz="1400" dirty="0">
                <a:effectLst/>
                <a:ea typeface="Calibri" panose="020F0502020204030204" pitchFamily="34" charset="0"/>
                <a:cs typeface="Times New Roman" panose="02020603050405020304" pitchFamily="18" charset="0"/>
              </a:rPr>
              <a:t>. Не може да не направи впечатление, че сред най-младите е налице висока </a:t>
            </a:r>
            <a:r>
              <a:rPr lang="bg-BG" sz="1400" i="1" dirty="0">
                <a:effectLst/>
                <a:ea typeface="Calibri" panose="020F0502020204030204" pitchFamily="34" charset="0"/>
                <a:cs typeface="Times New Roman" panose="02020603050405020304" pitchFamily="18" charset="0"/>
              </a:rPr>
              <a:t>степен на корелация между три фактора – липса на интерес към политиката и нежелание за гласуване, слаб интерес към участие в граждански инициативи и дезинтересираност към близкото минало</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91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E569-5EBF-C54F-6C5D-54A1BA2FB37E}"/>
              </a:ext>
            </a:extLst>
          </p:cNvPr>
          <p:cNvSpPr>
            <a:spLocks noGrp="1"/>
          </p:cNvSpPr>
          <p:nvPr>
            <p:ph type="title"/>
          </p:nvPr>
        </p:nvSpPr>
        <p:spPr/>
        <p:txBody>
          <a:bodyPr/>
          <a:lstStyle/>
          <a:p>
            <a:r>
              <a:rPr lang="bg-BG" dirty="0"/>
              <a:t>ОЦЕНКИ ЗА ПЕРИОДА ОТ 1944 г. ДО 1989 г. (%)</a:t>
            </a:r>
            <a:r>
              <a:rPr lang="en-US" dirty="0"/>
              <a:t> </a:t>
            </a:r>
            <a:r>
              <a:rPr lang="bg-BG" dirty="0"/>
              <a:t>1</a:t>
            </a:r>
            <a:r>
              <a:rPr lang="en-US" dirty="0"/>
              <a:t>/2</a:t>
            </a:r>
            <a:endParaRPr lang="bg-BG" dirty="0"/>
          </a:p>
        </p:txBody>
      </p:sp>
      <p:sp>
        <p:nvSpPr>
          <p:cNvPr id="3" name="Text Placeholder 2">
            <a:extLst>
              <a:ext uri="{FF2B5EF4-FFF2-40B4-BE49-F238E27FC236}">
                <a16:creationId xmlns:a16="http://schemas.microsoft.com/office/drawing/2014/main" id="{41D66C87-D7F4-75E7-AD4A-527194BF093C}"/>
              </a:ext>
            </a:extLst>
          </p:cNvPr>
          <p:cNvSpPr>
            <a:spLocks noGrp="1"/>
          </p:cNvSpPr>
          <p:nvPr>
            <p:ph type="body" sz="quarter" idx="13"/>
          </p:nvPr>
        </p:nvSpPr>
        <p:spPr/>
        <p:txBody>
          <a:bodyPr/>
          <a:lstStyle/>
          <a:p>
            <a:r>
              <a:rPr lang="en-US" dirty="0"/>
              <a:t>K1. </a:t>
            </a:r>
            <a:r>
              <a:rPr lang="bg-BG" dirty="0"/>
              <a:t>Ако се замислите за времето на комунизма/социализма, т.е. периода от 1944 г. до 1989 г., как най-общо бихте определили този период за България</a:t>
            </a:r>
            <a:r>
              <a:rPr lang="ru-RU" dirty="0"/>
              <a:t>? </a:t>
            </a:r>
            <a:endParaRPr lang="bg-BG" dirty="0"/>
          </a:p>
        </p:txBody>
      </p:sp>
      <p:sp>
        <p:nvSpPr>
          <p:cNvPr id="4" name="Slide Number Placeholder 3">
            <a:extLst>
              <a:ext uri="{FF2B5EF4-FFF2-40B4-BE49-F238E27FC236}">
                <a16:creationId xmlns:a16="http://schemas.microsoft.com/office/drawing/2014/main" id="{123291F4-4B2B-9355-C0AA-6DF9FC26FFC9}"/>
              </a:ext>
            </a:extLst>
          </p:cNvPr>
          <p:cNvSpPr>
            <a:spLocks noGrp="1"/>
          </p:cNvSpPr>
          <p:nvPr>
            <p:ph type="sldNum" sz="quarter" idx="11"/>
          </p:nvPr>
        </p:nvSpPr>
        <p:spPr/>
        <p:txBody>
          <a:bodyPr/>
          <a:lstStyle/>
          <a:p>
            <a:fld id="{4240E9C8-A0BB-46A0-8406-18B049EFD034}" type="slidenum">
              <a:rPr lang="bg-BG" smtClean="0"/>
              <a:pPr/>
              <a:t>27</a:t>
            </a:fld>
            <a:endParaRPr lang="bg-BG" dirty="0"/>
          </a:p>
        </p:txBody>
      </p:sp>
      <p:graphicFrame>
        <p:nvGraphicFramePr>
          <p:cNvPr id="8" name="Chart 7">
            <a:extLst>
              <a:ext uri="{FF2B5EF4-FFF2-40B4-BE49-F238E27FC236}">
                <a16:creationId xmlns:a16="http://schemas.microsoft.com/office/drawing/2014/main" id="{F50CB5C7-588C-7539-B21A-32696BEB11EB}"/>
              </a:ext>
            </a:extLst>
          </p:cNvPr>
          <p:cNvGraphicFramePr/>
          <p:nvPr>
            <p:extLst>
              <p:ext uri="{D42A27DB-BD31-4B8C-83A1-F6EECF244321}">
                <p14:modId xmlns:p14="http://schemas.microsoft.com/office/powerpoint/2010/main" val="3112542677"/>
              </p:ext>
            </p:extLst>
          </p:nvPr>
        </p:nvGraphicFramePr>
        <p:xfrm>
          <a:off x="1527142" y="719666"/>
          <a:ext cx="8955464"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4E69906-3C9D-8C52-0E26-F9B29CAA0178}"/>
              </a:ext>
            </a:extLst>
          </p:cNvPr>
          <p:cNvSpPr txBox="1"/>
          <p:nvPr/>
        </p:nvSpPr>
        <p:spPr>
          <a:xfrm>
            <a:off x="377073" y="1264495"/>
            <a:ext cx="1819373" cy="400110"/>
          </a:xfrm>
          <a:prstGeom prst="rect">
            <a:avLst/>
          </a:prstGeom>
          <a:noFill/>
        </p:spPr>
        <p:txBody>
          <a:bodyPr wrap="square" rtlCol="0">
            <a:spAutoFit/>
          </a:bodyPr>
          <a:lstStyle/>
          <a:p>
            <a:r>
              <a:rPr lang="bg-BG" sz="1000" i="1" dirty="0"/>
              <a:t>* Общо за пълнолетното население</a:t>
            </a:r>
          </a:p>
        </p:txBody>
      </p:sp>
    </p:spTree>
    <p:extLst>
      <p:ext uri="{BB962C8B-B14F-4D97-AF65-F5344CB8AC3E}">
        <p14:creationId xmlns:p14="http://schemas.microsoft.com/office/powerpoint/2010/main" val="2915137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E569-5EBF-C54F-6C5D-54A1BA2FB37E}"/>
              </a:ext>
            </a:extLst>
          </p:cNvPr>
          <p:cNvSpPr>
            <a:spLocks noGrp="1"/>
          </p:cNvSpPr>
          <p:nvPr>
            <p:ph type="title"/>
          </p:nvPr>
        </p:nvSpPr>
        <p:spPr/>
        <p:txBody>
          <a:bodyPr/>
          <a:lstStyle/>
          <a:p>
            <a:r>
              <a:rPr lang="bg-BG" dirty="0"/>
              <a:t>ОЦЕНКИ ЗА ПЕРИОДА ОТ 1944г. ДО 1989г. (%)</a:t>
            </a:r>
            <a:r>
              <a:rPr lang="en-US" dirty="0"/>
              <a:t> </a:t>
            </a:r>
            <a:r>
              <a:rPr lang="bg-BG" dirty="0"/>
              <a:t>2</a:t>
            </a:r>
            <a:r>
              <a:rPr lang="en-US" dirty="0"/>
              <a:t>/2</a:t>
            </a:r>
            <a:endParaRPr lang="bg-BG" dirty="0"/>
          </a:p>
        </p:txBody>
      </p:sp>
      <p:sp>
        <p:nvSpPr>
          <p:cNvPr id="3" name="Text Placeholder 2">
            <a:extLst>
              <a:ext uri="{FF2B5EF4-FFF2-40B4-BE49-F238E27FC236}">
                <a16:creationId xmlns:a16="http://schemas.microsoft.com/office/drawing/2014/main" id="{41D66C87-D7F4-75E7-AD4A-527194BF093C}"/>
              </a:ext>
            </a:extLst>
          </p:cNvPr>
          <p:cNvSpPr>
            <a:spLocks noGrp="1"/>
          </p:cNvSpPr>
          <p:nvPr>
            <p:ph type="body" sz="quarter" idx="13"/>
          </p:nvPr>
        </p:nvSpPr>
        <p:spPr/>
        <p:txBody>
          <a:bodyPr/>
          <a:lstStyle/>
          <a:p>
            <a:r>
              <a:rPr lang="en-US" dirty="0"/>
              <a:t>K1. </a:t>
            </a:r>
            <a:r>
              <a:rPr lang="bg-BG" dirty="0"/>
              <a:t>Ако се замислите за времето на комунизма/социализма, т.е. периода от 1944г. до 1989г., как най-общо бихте определили този период за България</a:t>
            </a:r>
            <a:r>
              <a:rPr lang="ru-RU" dirty="0"/>
              <a:t>? </a:t>
            </a:r>
            <a:endParaRPr lang="bg-BG" dirty="0"/>
          </a:p>
        </p:txBody>
      </p:sp>
      <p:sp>
        <p:nvSpPr>
          <p:cNvPr id="4" name="Slide Number Placeholder 3">
            <a:extLst>
              <a:ext uri="{FF2B5EF4-FFF2-40B4-BE49-F238E27FC236}">
                <a16:creationId xmlns:a16="http://schemas.microsoft.com/office/drawing/2014/main" id="{123291F4-4B2B-9355-C0AA-6DF9FC26FFC9}"/>
              </a:ext>
            </a:extLst>
          </p:cNvPr>
          <p:cNvSpPr>
            <a:spLocks noGrp="1"/>
          </p:cNvSpPr>
          <p:nvPr>
            <p:ph type="sldNum" sz="quarter" idx="11"/>
          </p:nvPr>
        </p:nvSpPr>
        <p:spPr/>
        <p:txBody>
          <a:bodyPr/>
          <a:lstStyle/>
          <a:p>
            <a:fld id="{4240E9C8-A0BB-46A0-8406-18B049EFD034}" type="slidenum">
              <a:rPr lang="bg-BG" smtClean="0"/>
              <a:pPr/>
              <a:t>28</a:t>
            </a:fld>
            <a:endParaRPr lang="bg-BG" dirty="0"/>
          </a:p>
        </p:txBody>
      </p:sp>
      <p:graphicFrame>
        <p:nvGraphicFramePr>
          <p:cNvPr id="8" name="Chart 7">
            <a:extLst>
              <a:ext uri="{FF2B5EF4-FFF2-40B4-BE49-F238E27FC236}">
                <a16:creationId xmlns:a16="http://schemas.microsoft.com/office/drawing/2014/main" id="{F50CB5C7-588C-7539-B21A-32696BEB11EB}"/>
              </a:ext>
            </a:extLst>
          </p:cNvPr>
          <p:cNvGraphicFramePr/>
          <p:nvPr>
            <p:extLst>
              <p:ext uri="{D42A27DB-BD31-4B8C-83A1-F6EECF244321}">
                <p14:modId xmlns:p14="http://schemas.microsoft.com/office/powerpoint/2010/main" val="1326638096"/>
              </p:ext>
            </p:extLst>
          </p:nvPr>
        </p:nvGraphicFramePr>
        <p:xfrm>
          <a:off x="1527142" y="719666"/>
          <a:ext cx="895546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244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29</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806556" y="397923"/>
            <a:ext cx="10375641" cy="6453113"/>
          </a:xfrm>
          <a:prstGeom prst="rect">
            <a:avLst/>
          </a:prstGeom>
          <a:noFill/>
        </p:spPr>
        <p:txBody>
          <a:bodyPr wrap="square">
            <a:spAutoFit/>
          </a:bodyPr>
          <a:lstStyle/>
          <a:p>
            <a:pPr algn="just">
              <a:lnSpc>
                <a:spcPct val="107000"/>
              </a:lnSpc>
              <a:spcAft>
                <a:spcPts val="800"/>
              </a:spcAft>
            </a:pPr>
            <a:r>
              <a:rPr lang="bg-BG" sz="1400" b="1" u="sng" dirty="0">
                <a:effectLst/>
                <a:ea typeface="Calibri" panose="020F0502020204030204" pitchFamily="34" charset="0"/>
                <a:cs typeface="Times New Roman" panose="02020603050405020304" pitchFamily="18" charset="0"/>
              </a:rPr>
              <a:t>Преходът към демокрация в оценките на българското общество и отделните възрастови групи</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Както вече посочихме, отношението на българите към прехода към демокрация е до голяма степен огледално на това към  периода на комунизма. 41% го определят като неуспешен за България, срещу едва 19 на сто – като успешен. Еволюция спрямо 2014 г. се наблюдава и тук – положителните оценки се удвояват – от 10% на 19%; отрицателните намаляват от 50% на 41%. Въпреки това продължават да доминират негативните възприятия. Около една пета от отделните възрастови групи определят периода като успешен. Сред по-младите възрастови групи оценките за неуспех са по-ниски – между 23% и 32%, но за сметка на колебанието, или липсата на мнение, а не на позитивното възприятие на възможностите, които този период предоставя.</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За разлика от оценките за комунизма, където все пак се наблюдават вариации в няколко, описани по-горе социални групи, тук почти няма група, в която да доминират позитивните оценки за прехода. С две малки, но съществени изключения:</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Симпатизантите на ГЕРБ – в съотношение 37%: 25% определят периода като по-скоро успешен</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Симпатизантите на ДБ, които са силно поляризирани – 28.7%: 28.7%</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Сравнението с груповите образи през 2014 г. показва една много съществена промяна</a:t>
            </a:r>
            <a:r>
              <a:rPr lang="bg-BG" sz="1400" dirty="0">
                <a:effectLst/>
                <a:ea typeface="Calibri" panose="020F0502020204030204" pitchFamily="34" charset="0"/>
                <a:cs typeface="Times New Roman" panose="02020603050405020304" pitchFamily="18" charset="0"/>
              </a:rPr>
              <a:t>. През 2014 г., макар и като цяло да доминираше негативният образ на прехода, дясно и либерално-демократично настроените хора оценяваха по-позитивно периода след 1989г., противопоставяйки го на предшествалия го тоталитарен режим. Образно казано, разбирането им беше, че каквито и недъзи да има преходът към демокрация, поставен в релация с комунизма, той е за предпочитане. За страната е успех, че  е паднал комунистическият режим и може да се развива (макар и с проби и грешки) по примера на останалия демократичен свят. </a:t>
            </a:r>
            <a:r>
              <a:rPr lang="bg-BG" sz="1400" b="1" dirty="0">
                <a:effectLst/>
                <a:ea typeface="Calibri" panose="020F0502020204030204" pitchFamily="34" charset="0"/>
                <a:cs typeface="Times New Roman" panose="02020603050405020304" pitchFamily="18" charset="0"/>
              </a:rPr>
              <a:t>През 2022 г. обаче по-либерално демократичната общност е не по-малко критична от останалите към съвременния период, бидейки вече плътно потопена в неговия образ като доминиран от олигархията и корупцията. Противопоставянето с комунизма избледнява, реториката на последните две години отнема ценностния фундамент на демократичното развитие, остават само политическите идентификации</a:t>
            </a:r>
            <a:r>
              <a:rPr lang="bg-BG" sz="1400" dirty="0">
                <a:effectLst/>
                <a:ea typeface="Calibri" panose="020F0502020204030204" pitchFamily="34" charset="0"/>
                <a:cs typeface="Times New Roman" panose="02020603050405020304" pitchFamily="18" charset="0"/>
              </a:rPr>
              <a:t>. Ако през 2014 г. „преходът“ беше ненавиждан главно от социалистите и  националистите, сега към тях се прибавят и новите демократични движения. Именно поради това този период се оценява като успешен на първо място, от симпатизантите на ГЕРБ (които свързват значителна част от него със собственото си управление) и донякъде от ДБ, които правят по-силни ценностни сравнения с периода на комунизма. Общата теза, която може да бъде изведена е, </a:t>
            </a:r>
            <a:r>
              <a:rPr lang="bg-BG" sz="1400" b="1" dirty="0">
                <a:effectLst/>
                <a:ea typeface="Calibri" panose="020F0502020204030204" pitchFamily="34" charset="0"/>
                <a:cs typeface="Times New Roman" panose="02020603050405020304" pitchFamily="18" charset="0"/>
              </a:rPr>
              <a:t>че конкретните механизми и начини на управление в България (и начина, по който се дефинират) хвърлят сянка върху цялостния модел на парламентарната демокрация и пазарна икономика, което пък създава среда за подхранване на изцяло популистки, антидемократични партии и движения</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851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39A44E-6491-1933-85C1-089929E284EC}"/>
              </a:ext>
            </a:extLst>
          </p:cNvPr>
          <p:cNvSpPr>
            <a:spLocks noGrp="1"/>
          </p:cNvSpPr>
          <p:nvPr>
            <p:ph type="title"/>
          </p:nvPr>
        </p:nvSpPr>
        <p:spPr/>
        <p:txBody>
          <a:bodyPr/>
          <a:lstStyle/>
          <a:p>
            <a:r>
              <a:rPr lang="bg-BG" sz="2800" b="1" dirty="0"/>
              <a:t>ХАРАКТЕРИСТИКИ НА ПРОУЧВАНЕТО</a:t>
            </a:r>
            <a:endParaRPr lang="bg-BG" dirty="0"/>
          </a:p>
        </p:txBody>
      </p:sp>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3</a:t>
            </a:fld>
            <a:endParaRPr lang="bg-BG" dirty="0"/>
          </a:p>
        </p:txBody>
      </p:sp>
      <p:grpSp>
        <p:nvGrpSpPr>
          <p:cNvPr id="6" name="Групиране 5">
            <a:extLst>
              <a:ext uri="{FF2B5EF4-FFF2-40B4-BE49-F238E27FC236}">
                <a16:creationId xmlns:a16="http://schemas.microsoft.com/office/drawing/2014/main" id="{8A9DF3B2-DA88-79C8-48C7-8FF15710910C}"/>
              </a:ext>
            </a:extLst>
          </p:cNvPr>
          <p:cNvGrpSpPr/>
          <p:nvPr/>
        </p:nvGrpSpPr>
        <p:grpSpPr>
          <a:xfrm>
            <a:off x="2033513" y="912511"/>
            <a:ext cx="8125045" cy="5280070"/>
            <a:chOff x="2892498" y="1217311"/>
            <a:chExt cx="8125045" cy="5280070"/>
          </a:xfrm>
        </p:grpSpPr>
        <p:sp>
          <p:nvSpPr>
            <p:cNvPr id="7" name="Текстово поле 89">
              <a:extLst>
                <a:ext uri="{FF2B5EF4-FFF2-40B4-BE49-F238E27FC236}">
                  <a16:creationId xmlns:a16="http://schemas.microsoft.com/office/drawing/2014/main" id="{E8E29144-6DE0-D8F4-33FB-AA36BCE21CB5}"/>
                </a:ext>
              </a:extLst>
            </p:cNvPr>
            <p:cNvSpPr txBox="1"/>
            <p:nvPr/>
          </p:nvSpPr>
          <p:spPr>
            <a:xfrm>
              <a:off x="4731807" y="1308847"/>
              <a:ext cx="1647427" cy="307777"/>
            </a:xfrm>
            <a:prstGeom prst="rect">
              <a:avLst/>
            </a:prstGeom>
            <a:noFill/>
            <a:effectLst/>
          </p:spPr>
          <p:txBody>
            <a:bodyPr wrap="square" rtlCol="0">
              <a:spAutoFit/>
            </a:bodyPr>
            <a:lstStyle/>
            <a:p>
              <a:r>
                <a:rPr lang="bg-BG" sz="1400" dirty="0">
                  <a:solidFill>
                    <a:schemeClr val="bg1"/>
                  </a:solidFill>
                  <a:latin typeface="Arial Narrow" panose="020B0606020202030204" pitchFamily="34" charset="0"/>
                </a:rPr>
                <a:t>Възложител:</a:t>
              </a:r>
            </a:p>
          </p:txBody>
        </p:sp>
        <p:pic>
          <p:nvPicPr>
            <p:cNvPr id="8" name="Картина 7">
              <a:extLst>
                <a:ext uri="{FF2B5EF4-FFF2-40B4-BE49-F238E27FC236}">
                  <a16:creationId xmlns:a16="http://schemas.microsoft.com/office/drawing/2014/main" id="{3EFB43A1-B187-A477-657A-1069B79D4073}"/>
                </a:ext>
              </a:extLst>
            </p:cNvPr>
            <p:cNvPicPr>
              <a:picLocks noChangeAspect="1"/>
            </p:cNvPicPr>
            <p:nvPr/>
          </p:nvPicPr>
          <p:blipFill>
            <a:blip r:embed="rId2"/>
            <a:stretch>
              <a:fillRect/>
            </a:stretch>
          </p:blipFill>
          <p:spPr>
            <a:xfrm>
              <a:off x="3307188" y="3129828"/>
              <a:ext cx="606976" cy="606976"/>
            </a:xfrm>
            <a:prstGeom prst="rect">
              <a:avLst/>
            </a:prstGeom>
          </p:spPr>
        </p:pic>
        <p:sp>
          <p:nvSpPr>
            <p:cNvPr id="9" name="Текстово поле 89">
              <a:extLst>
                <a:ext uri="{FF2B5EF4-FFF2-40B4-BE49-F238E27FC236}">
                  <a16:creationId xmlns:a16="http://schemas.microsoft.com/office/drawing/2014/main" id="{F539F41C-1BC1-87E3-60FB-48F9E4005AC2}"/>
                </a:ext>
              </a:extLst>
            </p:cNvPr>
            <p:cNvSpPr txBox="1"/>
            <p:nvPr/>
          </p:nvSpPr>
          <p:spPr>
            <a:xfrm>
              <a:off x="4829716" y="2141467"/>
              <a:ext cx="1647427" cy="738664"/>
            </a:xfrm>
            <a:prstGeom prst="rect">
              <a:avLst/>
            </a:prstGeom>
            <a:noFill/>
            <a:effectLst/>
          </p:spPr>
          <p:txBody>
            <a:bodyPr wrap="square" rtlCol="0">
              <a:spAutoFit/>
            </a:bodyPr>
            <a:lstStyle/>
            <a:p>
              <a:r>
                <a:rPr lang="bg-BG" sz="1400" dirty="0">
                  <a:solidFill>
                    <a:schemeClr val="bg1"/>
                  </a:solidFill>
                  <a:latin typeface="Arial Narrow" panose="020B0606020202030204" pitchFamily="34" charset="0"/>
                </a:rPr>
                <a:t>Андрей Ковачев – член на Европейския Парламент</a:t>
              </a:r>
            </a:p>
          </p:txBody>
        </p:sp>
        <p:sp>
          <p:nvSpPr>
            <p:cNvPr id="10" name="Freeform 5">
              <a:extLst>
                <a:ext uri="{FF2B5EF4-FFF2-40B4-BE49-F238E27FC236}">
                  <a16:creationId xmlns:a16="http://schemas.microsoft.com/office/drawing/2014/main" id="{FDE86697-0E18-3645-B6B8-8A962CC57309}"/>
                </a:ext>
              </a:extLst>
            </p:cNvPr>
            <p:cNvSpPr>
              <a:spLocks/>
            </p:cNvSpPr>
            <p:nvPr/>
          </p:nvSpPr>
          <p:spPr bwMode="auto">
            <a:xfrm>
              <a:off x="8995457" y="3900000"/>
              <a:ext cx="2022086" cy="2594441"/>
            </a:xfrm>
            <a:custGeom>
              <a:avLst/>
              <a:gdLst>
                <a:gd name="T0" fmla="*/ 350 w 708"/>
                <a:gd name="T1" fmla="*/ 47 h 712"/>
                <a:gd name="T2" fmla="*/ 303 w 708"/>
                <a:gd name="T3" fmla="*/ 0 h 712"/>
                <a:gd name="T4" fmla="*/ 0 w 708"/>
                <a:gd name="T5" fmla="*/ 0 h 712"/>
                <a:gd name="T6" fmla="*/ 0 w 708"/>
                <a:gd name="T7" fmla="*/ 0 h 712"/>
                <a:gd name="T8" fmla="*/ 0 w 708"/>
                <a:gd name="T9" fmla="*/ 0 h 712"/>
                <a:gd name="T10" fmla="*/ 0 w 708"/>
                <a:gd name="T11" fmla="*/ 311 h 712"/>
                <a:gd name="T12" fmla="*/ 45 w 708"/>
                <a:gd name="T13" fmla="*/ 356 h 712"/>
                <a:gd name="T14" fmla="*/ 0 w 708"/>
                <a:gd name="T15" fmla="*/ 403 h 712"/>
                <a:gd name="T16" fmla="*/ 0 w 708"/>
                <a:gd name="T17" fmla="*/ 403 h 712"/>
                <a:gd name="T18" fmla="*/ 0 w 708"/>
                <a:gd name="T19" fmla="*/ 712 h 712"/>
                <a:gd name="T20" fmla="*/ 308 w 708"/>
                <a:gd name="T21" fmla="*/ 712 h 712"/>
                <a:gd name="T22" fmla="*/ 398 w 708"/>
                <a:gd name="T23" fmla="*/ 712 h 712"/>
                <a:gd name="T24" fmla="*/ 708 w 708"/>
                <a:gd name="T25" fmla="*/ 712 h 712"/>
                <a:gd name="T26" fmla="*/ 708 w 708"/>
                <a:gd name="T27" fmla="*/ 0 h 712"/>
                <a:gd name="T28" fmla="*/ 398 w 708"/>
                <a:gd name="T29" fmla="*/ 0 h 712"/>
                <a:gd name="T30" fmla="*/ 350 w 708"/>
                <a:gd name="T31" fmla="*/ 4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8" h="712">
                  <a:moveTo>
                    <a:pt x="350" y="47"/>
                  </a:moveTo>
                  <a:lnTo>
                    <a:pt x="303" y="0"/>
                  </a:lnTo>
                  <a:lnTo>
                    <a:pt x="0" y="0"/>
                  </a:lnTo>
                  <a:lnTo>
                    <a:pt x="0" y="0"/>
                  </a:lnTo>
                  <a:lnTo>
                    <a:pt x="0" y="0"/>
                  </a:lnTo>
                  <a:lnTo>
                    <a:pt x="0" y="311"/>
                  </a:lnTo>
                  <a:lnTo>
                    <a:pt x="45" y="356"/>
                  </a:lnTo>
                  <a:lnTo>
                    <a:pt x="0" y="403"/>
                  </a:lnTo>
                  <a:lnTo>
                    <a:pt x="0" y="403"/>
                  </a:lnTo>
                  <a:lnTo>
                    <a:pt x="0" y="712"/>
                  </a:lnTo>
                  <a:lnTo>
                    <a:pt x="308" y="712"/>
                  </a:lnTo>
                  <a:lnTo>
                    <a:pt x="398" y="712"/>
                  </a:lnTo>
                  <a:lnTo>
                    <a:pt x="708" y="712"/>
                  </a:lnTo>
                  <a:lnTo>
                    <a:pt x="708" y="0"/>
                  </a:lnTo>
                  <a:lnTo>
                    <a:pt x="398" y="0"/>
                  </a:lnTo>
                  <a:lnTo>
                    <a:pt x="350" y="47"/>
                  </a:lnTo>
                  <a:close/>
                </a:path>
              </a:pathLst>
            </a:custGeom>
            <a:solidFill>
              <a:schemeClr val="accent4">
                <a:lumMod val="60000"/>
                <a:lumOff val="40000"/>
              </a:schemeClr>
            </a:solidFill>
            <a:ln w="9525">
              <a:noFill/>
              <a:round/>
              <a:headEnd/>
              <a:tailEnd/>
            </a:ln>
          </p:spPr>
          <p:txBody>
            <a:bodyPr vert="horz" wrap="square" lIns="182880" tIns="640080" rIns="182880" bIns="182880" numCol="1" anchor="ctr" anchorCtr="1" compatLnSpc="1">
              <a:prstTxWarp prst="textNoShape">
                <a:avLst/>
              </a:prstTxWarp>
            </a:bodyPr>
            <a:lstStyle/>
            <a:p>
              <a:pPr defTabSz="1007943"/>
              <a:r>
                <a:rPr lang="bg-BG" sz="1400" dirty="0">
                  <a:solidFill>
                    <a:schemeClr val="bg1"/>
                  </a:solidFill>
                  <a:latin typeface="Arial Narrow" panose="020B0606020202030204" pitchFamily="34" charset="0"/>
                </a:rPr>
                <a:t>Пряко стандартизирано интервю по домовете на респондентите с таблети</a:t>
              </a:r>
            </a:p>
          </p:txBody>
        </p:sp>
        <p:sp>
          <p:nvSpPr>
            <p:cNvPr id="11" name="Freeform 6">
              <a:extLst>
                <a:ext uri="{FF2B5EF4-FFF2-40B4-BE49-F238E27FC236}">
                  <a16:creationId xmlns:a16="http://schemas.microsoft.com/office/drawing/2014/main" id="{28AA9C59-4828-9795-AB28-D24B7A58B10B}"/>
                </a:ext>
              </a:extLst>
            </p:cNvPr>
            <p:cNvSpPr>
              <a:spLocks/>
            </p:cNvSpPr>
            <p:nvPr/>
          </p:nvSpPr>
          <p:spPr bwMode="auto">
            <a:xfrm>
              <a:off x="8995457" y="1322985"/>
              <a:ext cx="2022086" cy="2747484"/>
            </a:xfrm>
            <a:custGeom>
              <a:avLst/>
              <a:gdLst>
                <a:gd name="T0" fmla="*/ 0 w 708"/>
                <a:gd name="T1" fmla="*/ 0 h 754"/>
                <a:gd name="T2" fmla="*/ 0 w 708"/>
                <a:gd name="T3" fmla="*/ 308 h 754"/>
                <a:gd name="T4" fmla="*/ 52 w 708"/>
                <a:gd name="T5" fmla="*/ 353 h 754"/>
                <a:gd name="T6" fmla="*/ 0 w 708"/>
                <a:gd name="T7" fmla="*/ 398 h 754"/>
                <a:gd name="T8" fmla="*/ 0 w 708"/>
                <a:gd name="T9" fmla="*/ 707 h 754"/>
                <a:gd name="T10" fmla="*/ 303 w 708"/>
                <a:gd name="T11" fmla="*/ 707 h 754"/>
                <a:gd name="T12" fmla="*/ 350 w 708"/>
                <a:gd name="T13" fmla="*/ 754 h 754"/>
                <a:gd name="T14" fmla="*/ 398 w 708"/>
                <a:gd name="T15" fmla="*/ 707 h 754"/>
                <a:gd name="T16" fmla="*/ 708 w 708"/>
                <a:gd name="T17" fmla="*/ 707 h 754"/>
                <a:gd name="T18" fmla="*/ 708 w 708"/>
                <a:gd name="T19" fmla="*/ 0 h 754"/>
                <a:gd name="T20" fmla="*/ 0 w 708"/>
                <a:gd name="T21"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8" h="754">
                  <a:moveTo>
                    <a:pt x="0" y="0"/>
                  </a:moveTo>
                  <a:lnTo>
                    <a:pt x="0" y="308"/>
                  </a:lnTo>
                  <a:lnTo>
                    <a:pt x="52" y="353"/>
                  </a:lnTo>
                  <a:lnTo>
                    <a:pt x="0" y="398"/>
                  </a:lnTo>
                  <a:lnTo>
                    <a:pt x="0" y="707"/>
                  </a:lnTo>
                  <a:lnTo>
                    <a:pt x="303" y="707"/>
                  </a:lnTo>
                  <a:lnTo>
                    <a:pt x="350" y="754"/>
                  </a:lnTo>
                  <a:lnTo>
                    <a:pt x="398" y="707"/>
                  </a:lnTo>
                  <a:lnTo>
                    <a:pt x="708" y="707"/>
                  </a:lnTo>
                  <a:lnTo>
                    <a:pt x="708" y="0"/>
                  </a:lnTo>
                  <a:lnTo>
                    <a:pt x="0" y="0"/>
                  </a:lnTo>
                  <a:close/>
                </a:path>
              </a:pathLst>
            </a:custGeom>
            <a:solidFill>
              <a:schemeClr val="bg1"/>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2" name="Freeform 7">
              <a:extLst>
                <a:ext uri="{FF2B5EF4-FFF2-40B4-BE49-F238E27FC236}">
                  <a16:creationId xmlns:a16="http://schemas.microsoft.com/office/drawing/2014/main" id="{C8D6FC94-0923-4A1E-9158-6797D6D1575C}"/>
                </a:ext>
              </a:extLst>
            </p:cNvPr>
            <p:cNvSpPr>
              <a:spLocks/>
            </p:cNvSpPr>
            <p:nvPr/>
          </p:nvSpPr>
          <p:spPr bwMode="auto">
            <a:xfrm>
              <a:off x="7047629" y="3897775"/>
              <a:ext cx="2156320" cy="2594441"/>
            </a:xfrm>
            <a:custGeom>
              <a:avLst/>
              <a:gdLst>
                <a:gd name="T0" fmla="*/ 300 w 319"/>
                <a:gd name="T1" fmla="*/ 131 h 300"/>
                <a:gd name="T2" fmla="*/ 300 w 319"/>
                <a:gd name="T3" fmla="*/ 0 h 300"/>
                <a:gd name="T4" fmla="*/ 0 w 319"/>
                <a:gd name="T5" fmla="*/ 0 h 300"/>
                <a:gd name="T6" fmla="*/ 0 w 319"/>
                <a:gd name="T7" fmla="*/ 299 h 300"/>
                <a:gd name="T8" fmla="*/ 0 w 319"/>
                <a:gd name="T9" fmla="*/ 300 h 300"/>
                <a:gd name="T10" fmla="*/ 300 w 319"/>
                <a:gd name="T11" fmla="*/ 300 h 300"/>
                <a:gd name="T12" fmla="*/ 300 w 319"/>
                <a:gd name="T13" fmla="*/ 170 h 300"/>
                <a:gd name="T14" fmla="*/ 319 w 319"/>
                <a:gd name="T15" fmla="*/ 150 h 300"/>
                <a:gd name="T16" fmla="*/ 300 w 319"/>
                <a:gd name="T17" fmla="*/ 1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00">
                  <a:moveTo>
                    <a:pt x="300" y="131"/>
                  </a:moveTo>
                  <a:cubicBezTo>
                    <a:pt x="300" y="0"/>
                    <a:pt x="300" y="0"/>
                    <a:pt x="300" y="0"/>
                  </a:cubicBezTo>
                  <a:cubicBezTo>
                    <a:pt x="0" y="0"/>
                    <a:pt x="0" y="0"/>
                    <a:pt x="0" y="0"/>
                  </a:cubicBezTo>
                  <a:cubicBezTo>
                    <a:pt x="0" y="299"/>
                    <a:pt x="0" y="299"/>
                    <a:pt x="0" y="299"/>
                  </a:cubicBezTo>
                  <a:cubicBezTo>
                    <a:pt x="0" y="300"/>
                    <a:pt x="0" y="300"/>
                    <a:pt x="0" y="300"/>
                  </a:cubicBezTo>
                  <a:cubicBezTo>
                    <a:pt x="300" y="300"/>
                    <a:pt x="300" y="300"/>
                    <a:pt x="300" y="300"/>
                  </a:cubicBezTo>
                  <a:cubicBezTo>
                    <a:pt x="300" y="170"/>
                    <a:pt x="300" y="170"/>
                    <a:pt x="300" y="170"/>
                  </a:cubicBezTo>
                  <a:cubicBezTo>
                    <a:pt x="319" y="150"/>
                    <a:pt x="319" y="150"/>
                    <a:pt x="319" y="150"/>
                  </a:cubicBezTo>
                  <a:lnTo>
                    <a:pt x="300" y="131"/>
                  </a:lnTo>
                  <a:close/>
                </a:path>
              </a:pathLst>
            </a:custGeom>
            <a:solidFill>
              <a:schemeClr val="bg1"/>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3" name="Freeform 8">
              <a:extLst>
                <a:ext uri="{FF2B5EF4-FFF2-40B4-BE49-F238E27FC236}">
                  <a16:creationId xmlns:a16="http://schemas.microsoft.com/office/drawing/2014/main" id="{73279EF8-1811-3D4D-0237-6012426F0AFA}"/>
                </a:ext>
              </a:extLst>
            </p:cNvPr>
            <p:cNvSpPr>
              <a:spLocks/>
            </p:cNvSpPr>
            <p:nvPr/>
          </p:nvSpPr>
          <p:spPr bwMode="auto">
            <a:xfrm>
              <a:off x="8995457" y="1217311"/>
              <a:ext cx="2022086" cy="2758416"/>
            </a:xfrm>
            <a:custGeom>
              <a:avLst/>
              <a:gdLst>
                <a:gd name="T0" fmla="*/ 0 w 708"/>
                <a:gd name="T1" fmla="*/ 0 h 757"/>
                <a:gd name="T2" fmla="*/ 0 w 708"/>
                <a:gd name="T3" fmla="*/ 311 h 757"/>
                <a:gd name="T4" fmla="*/ 52 w 708"/>
                <a:gd name="T5" fmla="*/ 356 h 757"/>
                <a:gd name="T6" fmla="*/ 0 w 708"/>
                <a:gd name="T7" fmla="*/ 401 h 757"/>
                <a:gd name="T8" fmla="*/ 0 w 708"/>
                <a:gd name="T9" fmla="*/ 710 h 757"/>
                <a:gd name="T10" fmla="*/ 303 w 708"/>
                <a:gd name="T11" fmla="*/ 710 h 757"/>
                <a:gd name="T12" fmla="*/ 350 w 708"/>
                <a:gd name="T13" fmla="*/ 757 h 757"/>
                <a:gd name="T14" fmla="*/ 398 w 708"/>
                <a:gd name="T15" fmla="*/ 710 h 757"/>
                <a:gd name="T16" fmla="*/ 708 w 708"/>
                <a:gd name="T17" fmla="*/ 710 h 757"/>
                <a:gd name="T18" fmla="*/ 708 w 708"/>
                <a:gd name="T19" fmla="*/ 0 h 757"/>
                <a:gd name="T20" fmla="*/ 0 w 708"/>
                <a:gd name="T21"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8" h="757">
                  <a:moveTo>
                    <a:pt x="0" y="0"/>
                  </a:moveTo>
                  <a:lnTo>
                    <a:pt x="0" y="311"/>
                  </a:lnTo>
                  <a:lnTo>
                    <a:pt x="52" y="356"/>
                  </a:lnTo>
                  <a:lnTo>
                    <a:pt x="0" y="401"/>
                  </a:lnTo>
                  <a:lnTo>
                    <a:pt x="0" y="710"/>
                  </a:lnTo>
                  <a:lnTo>
                    <a:pt x="303" y="710"/>
                  </a:lnTo>
                  <a:lnTo>
                    <a:pt x="350" y="757"/>
                  </a:lnTo>
                  <a:lnTo>
                    <a:pt x="398" y="710"/>
                  </a:lnTo>
                  <a:lnTo>
                    <a:pt x="708" y="710"/>
                  </a:lnTo>
                  <a:lnTo>
                    <a:pt x="708" y="0"/>
                  </a:lnTo>
                  <a:lnTo>
                    <a:pt x="0" y="0"/>
                  </a:lnTo>
                  <a:close/>
                </a:path>
              </a:pathLst>
            </a:custGeom>
            <a:solidFill>
              <a:schemeClr val="accent3">
                <a:lumMod val="60000"/>
                <a:lumOff val="40000"/>
              </a:schemeClr>
            </a:solidFill>
            <a:ln w="9525">
              <a:noFill/>
              <a:round/>
              <a:headEnd/>
              <a:tailEnd/>
            </a:ln>
            <a:effectLst/>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r>
                <a:rPr lang="bg-BG" sz="1400" u="sng" kern="0" noProof="0" dirty="0">
                  <a:solidFill>
                    <a:schemeClr val="bg1"/>
                  </a:solidFill>
                  <a:latin typeface="Arial Narrow" panose="020B0606020202030204" pitchFamily="34" charset="0"/>
                  <a:cs typeface="Arial" panose="020B0604020202020204" pitchFamily="34" charset="0"/>
                </a:rPr>
                <a:t>Основна извадка:</a:t>
              </a:r>
              <a:r>
                <a:rPr lang="bg-BG" sz="1400" kern="0" noProof="0" dirty="0">
                  <a:solidFill>
                    <a:schemeClr val="bg1"/>
                  </a:solidFill>
                  <a:latin typeface="Arial Narrow" panose="020B0606020202030204" pitchFamily="34" charset="0"/>
                  <a:cs typeface="Arial" panose="020B0604020202020204" pitchFamily="34" charset="0"/>
                </a:rPr>
                <a:t> </a:t>
              </a:r>
              <a:r>
                <a:rPr lang="en-US" sz="1400" kern="0" noProof="0" dirty="0">
                  <a:solidFill>
                    <a:schemeClr val="bg1"/>
                  </a:solidFill>
                  <a:latin typeface="Arial Narrow" panose="020B0606020202030204" pitchFamily="34" charset="0"/>
                  <a:cs typeface="Arial" panose="020B0604020202020204" pitchFamily="34" charset="0"/>
                </a:rPr>
                <a:t>N = 800</a:t>
              </a:r>
            </a:p>
            <a:p>
              <a:pPr marL="0" marR="0" lvl="0" indent="0" defTabSz="1218987" eaLnBrk="1" fontAlgn="auto" latinLnBrk="0" hangingPunct="1">
                <a:lnSpc>
                  <a:spcPct val="100000"/>
                </a:lnSpc>
                <a:spcBef>
                  <a:spcPts val="0"/>
                </a:spcBef>
                <a:spcAft>
                  <a:spcPts val="0"/>
                </a:spcAft>
                <a:buClrTx/>
                <a:buSzTx/>
                <a:buFontTx/>
                <a:buNone/>
                <a:tabLst/>
                <a:defRPr/>
              </a:pPr>
              <a:r>
                <a:rPr lang="bg-BG" sz="1400" u="sng" kern="0" noProof="0" dirty="0">
                  <a:solidFill>
                    <a:schemeClr val="bg1"/>
                  </a:solidFill>
                  <a:latin typeface="Arial Narrow" panose="020B0606020202030204" pitchFamily="34" charset="0"/>
                  <a:cs typeface="Arial" panose="020B0604020202020204" pitchFamily="34" charset="0"/>
                </a:rPr>
                <a:t>Допълнителна извадка 16-24 г.:</a:t>
              </a:r>
              <a:r>
                <a:rPr lang="bg-BG" sz="1400" kern="0" noProof="0" dirty="0">
                  <a:solidFill>
                    <a:schemeClr val="bg1"/>
                  </a:solidFill>
                  <a:latin typeface="Arial Narrow" panose="020B0606020202030204" pitchFamily="34" charset="0"/>
                  <a:cs typeface="Arial" panose="020B0604020202020204" pitchFamily="34" charset="0"/>
                </a:rPr>
                <a:t> </a:t>
              </a:r>
              <a:r>
                <a:rPr lang="en-US" sz="1400" kern="0" noProof="0" dirty="0">
                  <a:solidFill>
                    <a:schemeClr val="bg1"/>
                  </a:solidFill>
                  <a:latin typeface="Arial Narrow" panose="020B0606020202030204" pitchFamily="34" charset="0"/>
                  <a:cs typeface="Arial" panose="020B0604020202020204" pitchFamily="34" charset="0"/>
                </a:rPr>
                <a:t>N = 200</a:t>
              </a:r>
            </a:p>
            <a:p>
              <a:pPr marL="0" marR="0" lvl="0" indent="0" defTabSz="1218987" eaLnBrk="1" fontAlgn="auto" latinLnBrk="0" hangingPunct="1">
                <a:lnSpc>
                  <a:spcPct val="100000"/>
                </a:lnSpc>
                <a:spcBef>
                  <a:spcPts val="0"/>
                </a:spcBef>
                <a:spcAft>
                  <a:spcPts val="0"/>
                </a:spcAft>
                <a:buClrTx/>
                <a:buSzTx/>
                <a:buFontTx/>
                <a:buNone/>
                <a:tabLst/>
                <a:defRPr/>
              </a:pPr>
              <a:r>
                <a:rPr lang="bg-BG" sz="1400" u="sng" kern="0" noProof="0" dirty="0">
                  <a:solidFill>
                    <a:schemeClr val="bg1"/>
                  </a:solidFill>
                  <a:latin typeface="Arial Narrow" panose="020B0606020202030204" pitchFamily="34" charset="0"/>
                  <a:cs typeface="Arial" panose="020B0604020202020204" pitchFamily="34" charset="0"/>
                </a:rPr>
                <a:t>Допълнителна </a:t>
              </a:r>
              <a:r>
                <a:rPr lang="bg-BG" sz="1400" u="sng" kern="0" dirty="0">
                  <a:solidFill>
                    <a:schemeClr val="bg1"/>
                  </a:solidFill>
                  <a:latin typeface="Arial Narrow" panose="020B0606020202030204" pitchFamily="34" charset="0"/>
                  <a:cs typeface="Arial" panose="020B0604020202020204" pitchFamily="34" charset="0"/>
                </a:rPr>
                <a:t>извадка </a:t>
              </a:r>
              <a:r>
                <a:rPr lang="en-US" sz="1400" u="sng" kern="0" dirty="0">
                  <a:solidFill>
                    <a:schemeClr val="bg1"/>
                  </a:solidFill>
                  <a:latin typeface="Arial Narrow" panose="020B0606020202030204" pitchFamily="34" charset="0"/>
                  <a:cs typeface="Arial" panose="020B0604020202020204" pitchFamily="34" charset="0"/>
                </a:rPr>
                <a:t>25-40 </a:t>
              </a:r>
              <a:r>
                <a:rPr lang="bg-BG" sz="1400" u="sng" kern="0" dirty="0">
                  <a:solidFill>
                    <a:schemeClr val="bg1"/>
                  </a:solidFill>
                  <a:latin typeface="Arial Narrow" panose="020B0606020202030204" pitchFamily="34" charset="0"/>
                  <a:cs typeface="Arial" panose="020B0604020202020204" pitchFamily="34" charset="0"/>
                </a:rPr>
                <a:t>г.:</a:t>
              </a:r>
              <a:r>
                <a:rPr lang="bg-BG" sz="1400" kern="0" dirty="0">
                  <a:solidFill>
                    <a:schemeClr val="bg1"/>
                  </a:solidFill>
                  <a:latin typeface="Arial Narrow" panose="020B0606020202030204" pitchFamily="34" charset="0"/>
                  <a:cs typeface="Arial" panose="020B0604020202020204" pitchFamily="34" charset="0"/>
                </a:rPr>
                <a:t> </a:t>
              </a:r>
              <a:r>
                <a:rPr lang="en-US" sz="1400" kern="0" dirty="0">
                  <a:solidFill>
                    <a:schemeClr val="bg1"/>
                  </a:solidFill>
                  <a:latin typeface="Arial Narrow" panose="020B0606020202030204" pitchFamily="34" charset="0"/>
                  <a:cs typeface="Arial" panose="020B0604020202020204" pitchFamily="34" charset="0"/>
                </a:rPr>
                <a:t>N = 226</a:t>
              </a:r>
              <a:endParaRPr kumimoji="0" lang="en-US" sz="140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9524B86F-40F7-5C43-AC34-9FA4F68580D1}"/>
                </a:ext>
              </a:extLst>
            </p:cNvPr>
            <p:cNvSpPr>
              <a:spLocks/>
            </p:cNvSpPr>
            <p:nvPr/>
          </p:nvSpPr>
          <p:spPr bwMode="auto">
            <a:xfrm>
              <a:off x="7053341" y="1217311"/>
              <a:ext cx="2170600" cy="2587154"/>
            </a:xfrm>
            <a:custGeom>
              <a:avLst/>
              <a:gdLst>
                <a:gd name="T0" fmla="*/ 47 w 760"/>
                <a:gd name="T1" fmla="*/ 359 h 710"/>
                <a:gd name="T2" fmla="*/ 0 w 760"/>
                <a:gd name="T3" fmla="*/ 406 h 710"/>
                <a:gd name="T4" fmla="*/ 0 w 760"/>
                <a:gd name="T5" fmla="*/ 710 h 710"/>
                <a:gd name="T6" fmla="*/ 0 w 760"/>
                <a:gd name="T7" fmla="*/ 710 h 710"/>
                <a:gd name="T8" fmla="*/ 0 w 760"/>
                <a:gd name="T9" fmla="*/ 710 h 710"/>
                <a:gd name="T10" fmla="*/ 313 w 760"/>
                <a:gd name="T11" fmla="*/ 710 h 710"/>
                <a:gd name="T12" fmla="*/ 403 w 760"/>
                <a:gd name="T13" fmla="*/ 710 h 710"/>
                <a:gd name="T14" fmla="*/ 708 w 760"/>
                <a:gd name="T15" fmla="*/ 710 h 710"/>
                <a:gd name="T16" fmla="*/ 708 w 760"/>
                <a:gd name="T17" fmla="*/ 710 h 710"/>
                <a:gd name="T18" fmla="*/ 711 w 760"/>
                <a:gd name="T19" fmla="*/ 710 h 710"/>
                <a:gd name="T20" fmla="*/ 711 w 760"/>
                <a:gd name="T21" fmla="*/ 401 h 710"/>
                <a:gd name="T22" fmla="*/ 760 w 760"/>
                <a:gd name="T23" fmla="*/ 356 h 710"/>
                <a:gd name="T24" fmla="*/ 711 w 760"/>
                <a:gd name="T25" fmla="*/ 311 h 710"/>
                <a:gd name="T26" fmla="*/ 711 w 760"/>
                <a:gd name="T27" fmla="*/ 0 h 710"/>
                <a:gd name="T28" fmla="*/ 0 w 760"/>
                <a:gd name="T29" fmla="*/ 0 h 710"/>
                <a:gd name="T30" fmla="*/ 0 w 760"/>
                <a:gd name="T31" fmla="*/ 311 h 710"/>
                <a:gd name="T32" fmla="*/ 47 w 760"/>
                <a:gd name="T33" fmla="*/ 35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0" h="710">
                  <a:moveTo>
                    <a:pt x="47" y="359"/>
                  </a:moveTo>
                  <a:lnTo>
                    <a:pt x="0" y="406"/>
                  </a:lnTo>
                  <a:lnTo>
                    <a:pt x="0" y="710"/>
                  </a:lnTo>
                  <a:lnTo>
                    <a:pt x="0" y="710"/>
                  </a:lnTo>
                  <a:lnTo>
                    <a:pt x="0" y="710"/>
                  </a:lnTo>
                  <a:lnTo>
                    <a:pt x="313" y="710"/>
                  </a:lnTo>
                  <a:lnTo>
                    <a:pt x="403" y="710"/>
                  </a:lnTo>
                  <a:lnTo>
                    <a:pt x="708" y="710"/>
                  </a:lnTo>
                  <a:lnTo>
                    <a:pt x="708" y="710"/>
                  </a:lnTo>
                  <a:lnTo>
                    <a:pt x="711" y="710"/>
                  </a:lnTo>
                  <a:lnTo>
                    <a:pt x="711" y="401"/>
                  </a:lnTo>
                  <a:lnTo>
                    <a:pt x="760" y="356"/>
                  </a:lnTo>
                  <a:lnTo>
                    <a:pt x="711" y="311"/>
                  </a:lnTo>
                  <a:lnTo>
                    <a:pt x="711" y="0"/>
                  </a:lnTo>
                  <a:lnTo>
                    <a:pt x="0" y="0"/>
                  </a:lnTo>
                  <a:lnTo>
                    <a:pt x="0" y="311"/>
                  </a:lnTo>
                  <a:lnTo>
                    <a:pt x="47" y="359"/>
                  </a:lnTo>
                  <a:close/>
                </a:path>
              </a:pathLst>
            </a:custGeom>
            <a:solidFill>
              <a:schemeClr val="bg1"/>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5" name="Freeform 10">
              <a:extLst>
                <a:ext uri="{FF2B5EF4-FFF2-40B4-BE49-F238E27FC236}">
                  <a16:creationId xmlns:a16="http://schemas.microsoft.com/office/drawing/2014/main" id="{8676AD13-A104-8FD2-ADE6-91EF3CEC09A3}"/>
                </a:ext>
              </a:extLst>
            </p:cNvPr>
            <p:cNvSpPr>
              <a:spLocks/>
            </p:cNvSpPr>
            <p:nvPr/>
          </p:nvSpPr>
          <p:spPr bwMode="auto">
            <a:xfrm>
              <a:off x="6964805" y="1217311"/>
              <a:ext cx="2179167" cy="2587154"/>
            </a:xfrm>
            <a:custGeom>
              <a:avLst/>
              <a:gdLst>
                <a:gd name="T0" fmla="*/ 48 w 763"/>
                <a:gd name="T1" fmla="*/ 359 h 710"/>
                <a:gd name="T2" fmla="*/ 0 w 763"/>
                <a:gd name="T3" fmla="*/ 406 h 710"/>
                <a:gd name="T4" fmla="*/ 0 w 763"/>
                <a:gd name="T5" fmla="*/ 710 h 710"/>
                <a:gd name="T6" fmla="*/ 0 w 763"/>
                <a:gd name="T7" fmla="*/ 710 h 710"/>
                <a:gd name="T8" fmla="*/ 0 w 763"/>
                <a:gd name="T9" fmla="*/ 710 h 710"/>
                <a:gd name="T10" fmla="*/ 315 w 763"/>
                <a:gd name="T11" fmla="*/ 710 h 710"/>
                <a:gd name="T12" fmla="*/ 403 w 763"/>
                <a:gd name="T13" fmla="*/ 710 h 710"/>
                <a:gd name="T14" fmla="*/ 711 w 763"/>
                <a:gd name="T15" fmla="*/ 710 h 710"/>
                <a:gd name="T16" fmla="*/ 711 w 763"/>
                <a:gd name="T17" fmla="*/ 710 h 710"/>
                <a:gd name="T18" fmla="*/ 711 w 763"/>
                <a:gd name="T19" fmla="*/ 710 h 710"/>
                <a:gd name="T20" fmla="*/ 711 w 763"/>
                <a:gd name="T21" fmla="*/ 401 h 710"/>
                <a:gd name="T22" fmla="*/ 763 w 763"/>
                <a:gd name="T23" fmla="*/ 356 h 710"/>
                <a:gd name="T24" fmla="*/ 711 w 763"/>
                <a:gd name="T25" fmla="*/ 311 h 710"/>
                <a:gd name="T26" fmla="*/ 711 w 763"/>
                <a:gd name="T27" fmla="*/ 0 h 710"/>
                <a:gd name="T28" fmla="*/ 0 w 763"/>
                <a:gd name="T29" fmla="*/ 0 h 710"/>
                <a:gd name="T30" fmla="*/ 0 w 763"/>
                <a:gd name="T31" fmla="*/ 311 h 710"/>
                <a:gd name="T32" fmla="*/ 48 w 763"/>
                <a:gd name="T33" fmla="*/ 35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3" h="710">
                  <a:moveTo>
                    <a:pt x="48" y="359"/>
                  </a:moveTo>
                  <a:lnTo>
                    <a:pt x="0" y="406"/>
                  </a:lnTo>
                  <a:lnTo>
                    <a:pt x="0" y="710"/>
                  </a:lnTo>
                  <a:lnTo>
                    <a:pt x="0" y="710"/>
                  </a:lnTo>
                  <a:lnTo>
                    <a:pt x="0" y="710"/>
                  </a:lnTo>
                  <a:lnTo>
                    <a:pt x="315" y="710"/>
                  </a:lnTo>
                  <a:lnTo>
                    <a:pt x="403" y="710"/>
                  </a:lnTo>
                  <a:lnTo>
                    <a:pt x="711" y="710"/>
                  </a:lnTo>
                  <a:lnTo>
                    <a:pt x="711" y="710"/>
                  </a:lnTo>
                  <a:lnTo>
                    <a:pt x="711" y="710"/>
                  </a:lnTo>
                  <a:lnTo>
                    <a:pt x="711" y="401"/>
                  </a:lnTo>
                  <a:lnTo>
                    <a:pt x="763" y="356"/>
                  </a:lnTo>
                  <a:lnTo>
                    <a:pt x="711" y="311"/>
                  </a:lnTo>
                  <a:lnTo>
                    <a:pt x="711" y="0"/>
                  </a:lnTo>
                  <a:lnTo>
                    <a:pt x="0" y="0"/>
                  </a:lnTo>
                  <a:lnTo>
                    <a:pt x="0" y="311"/>
                  </a:lnTo>
                  <a:lnTo>
                    <a:pt x="48" y="359"/>
                  </a:lnTo>
                  <a:close/>
                </a:path>
              </a:pathLst>
            </a:custGeom>
            <a:solidFill>
              <a:schemeClr val="accent3"/>
            </a:solidFill>
            <a:ln w="9525">
              <a:noFill/>
              <a:round/>
              <a:headEnd/>
              <a:tailEnd/>
            </a:ln>
          </p:spPr>
          <p:txBody>
            <a:bodyPr vert="horz" wrap="square" lIns="182880" tIns="640080" rIns="182880" bIns="182880" numCol="1" anchor="ctr" anchorCtr="1" compatLnSpc="1">
              <a:prstTxWarp prst="textNoShape">
                <a:avLst/>
              </a:prstTxWarp>
            </a:bodyPr>
            <a:lstStyle/>
            <a:p>
              <a:pPr lvl="0" defTabSz="1218987">
                <a:defRPr/>
              </a:pPr>
              <a:r>
                <a:rPr lang="bg-BG" sz="1400" kern="0" dirty="0">
                  <a:solidFill>
                    <a:schemeClr val="bg1"/>
                  </a:solidFill>
                  <a:latin typeface="Arial Narrow" panose="020B0606020202030204" pitchFamily="34" charset="0"/>
                  <a:cs typeface="Arial" panose="020B0604020202020204" pitchFamily="34" charset="0"/>
                </a:rPr>
                <a:t>Сред 16+ годишното население на страната</a:t>
              </a:r>
              <a:endParaRPr lang="en-US" sz="1400" kern="0" dirty="0">
                <a:solidFill>
                  <a:schemeClr val="bg1"/>
                </a:solidFill>
                <a:latin typeface="Arial Narrow" panose="020B0606020202030204" pitchFamily="34" charset="0"/>
                <a:cs typeface="Arial" panose="020B0604020202020204" pitchFamily="34" charset="0"/>
              </a:endParaRPr>
            </a:p>
          </p:txBody>
        </p:sp>
        <p:sp>
          <p:nvSpPr>
            <p:cNvPr id="16" name="Freeform 11">
              <a:extLst>
                <a:ext uri="{FF2B5EF4-FFF2-40B4-BE49-F238E27FC236}">
                  <a16:creationId xmlns:a16="http://schemas.microsoft.com/office/drawing/2014/main" id="{BC64EB7C-1109-BA30-51A0-B748F6C65CDE}"/>
                </a:ext>
              </a:extLst>
            </p:cNvPr>
            <p:cNvSpPr>
              <a:spLocks/>
            </p:cNvSpPr>
            <p:nvPr/>
          </p:nvSpPr>
          <p:spPr bwMode="auto">
            <a:xfrm>
              <a:off x="5036970" y="1217311"/>
              <a:ext cx="2159176" cy="2587154"/>
            </a:xfrm>
            <a:custGeom>
              <a:avLst/>
              <a:gdLst>
                <a:gd name="T0" fmla="*/ 311 w 756"/>
                <a:gd name="T1" fmla="*/ 710 h 710"/>
                <a:gd name="T2" fmla="*/ 356 w 756"/>
                <a:gd name="T3" fmla="*/ 658 h 710"/>
                <a:gd name="T4" fmla="*/ 401 w 756"/>
                <a:gd name="T5" fmla="*/ 710 h 710"/>
                <a:gd name="T6" fmla="*/ 706 w 756"/>
                <a:gd name="T7" fmla="*/ 710 h 710"/>
                <a:gd name="T8" fmla="*/ 708 w 756"/>
                <a:gd name="T9" fmla="*/ 707 h 710"/>
                <a:gd name="T10" fmla="*/ 708 w 756"/>
                <a:gd name="T11" fmla="*/ 406 h 710"/>
                <a:gd name="T12" fmla="*/ 756 w 756"/>
                <a:gd name="T13" fmla="*/ 359 h 710"/>
                <a:gd name="T14" fmla="*/ 708 w 756"/>
                <a:gd name="T15" fmla="*/ 311 h 710"/>
                <a:gd name="T16" fmla="*/ 708 w 756"/>
                <a:gd name="T17" fmla="*/ 0 h 710"/>
                <a:gd name="T18" fmla="*/ 0 w 756"/>
                <a:gd name="T19" fmla="*/ 0 h 710"/>
                <a:gd name="T20" fmla="*/ 0 w 756"/>
                <a:gd name="T21" fmla="*/ 311 h 710"/>
                <a:gd name="T22" fmla="*/ 50 w 756"/>
                <a:gd name="T23" fmla="*/ 356 h 710"/>
                <a:gd name="T24" fmla="*/ 0 w 756"/>
                <a:gd name="T25" fmla="*/ 401 h 710"/>
                <a:gd name="T26" fmla="*/ 0 w 756"/>
                <a:gd name="T27" fmla="*/ 710 h 710"/>
                <a:gd name="T28" fmla="*/ 0 w 756"/>
                <a:gd name="T29" fmla="*/ 710 h 710"/>
                <a:gd name="T30" fmla="*/ 311 w 756"/>
                <a:gd name="T31"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6" h="710">
                  <a:moveTo>
                    <a:pt x="311" y="710"/>
                  </a:moveTo>
                  <a:lnTo>
                    <a:pt x="356" y="658"/>
                  </a:lnTo>
                  <a:lnTo>
                    <a:pt x="401" y="710"/>
                  </a:lnTo>
                  <a:lnTo>
                    <a:pt x="706" y="710"/>
                  </a:lnTo>
                  <a:lnTo>
                    <a:pt x="708" y="707"/>
                  </a:lnTo>
                  <a:lnTo>
                    <a:pt x="708" y="406"/>
                  </a:lnTo>
                  <a:lnTo>
                    <a:pt x="756" y="359"/>
                  </a:lnTo>
                  <a:lnTo>
                    <a:pt x="708" y="311"/>
                  </a:lnTo>
                  <a:lnTo>
                    <a:pt x="708" y="0"/>
                  </a:lnTo>
                  <a:lnTo>
                    <a:pt x="0" y="0"/>
                  </a:lnTo>
                  <a:lnTo>
                    <a:pt x="0" y="311"/>
                  </a:lnTo>
                  <a:lnTo>
                    <a:pt x="50" y="356"/>
                  </a:lnTo>
                  <a:lnTo>
                    <a:pt x="0" y="401"/>
                  </a:lnTo>
                  <a:lnTo>
                    <a:pt x="0" y="710"/>
                  </a:lnTo>
                  <a:lnTo>
                    <a:pt x="0" y="710"/>
                  </a:lnTo>
                  <a:lnTo>
                    <a:pt x="311" y="710"/>
                  </a:lnTo>
                  <a:close/>
                </a:path>
              </a:pathLst>
            </a:custGeom>
            <a:solidFill>
              <a:schemeClr val="bg1"/>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7" name="Freeform 12">
              <a:extLst>
                <a:ext uri="{FF2B5EF4-FFF2-40B4-BE49-F238E27FC236}">
                  <a16:creationId xmlns:a16="http://schemas.microsoft.com/office/drawing/2014/main" id="{13BF9F3E-9A96-611A-37F1-C41BDEE78C47}"/>
                </a:ext>
              </a:extLst>
            </p:cNvPr>
            <p:cNvSpPr>
              <a:spLocks/>
            </p:cNvSpPr>
            <p:nvPr/>
          </p:nvSpPr>
          <p:spPr bwMode="auto">
            <a:xfrm>
              <a:off x="4948432" y="3710518"/>
              <a:ext cx="2016374" cy="2783923"/>
            </a:xfrm>
            <a:custGeom>
              <a:avLst/>
              <a:gdLst>
                <a:gd name="T0" fmla="*/ 706 w 706"/>
                <a:gd name="T1" fmla="*/ 52 h 764"/>
                <a:gd name="T2" fmla="*/ 398 w 706"/>
                <a:gd name="T3" fmla="*/ 52 h 764"/>
                <a:gd name="T4" fmla="*/ 353 w 706"/>
                <a:gd name="T5" fmla="*/ 0 h 764"/>
                <a:gd name="T6" fmla="*/ 308 w 706"/>
                <a:gd name="T7" fmla="*/ 52 h 764"/>
                <a:gd name="T8" fmla="*/ 0 w 706"/>
                <a:gd name="T9" fmla="*/ 52 h 764"/>
                <a:gd name="T10" fmla="*/ 0 w 706"/>
                <a:gd name="T11" fmla="*/ 356 h 764"/>
                <a:gd name="T12" fmla="*/ 45 w 706"/>
                <a:gd name="T13" fmla="*/ 405 h 764"/>
                <a:gd name="T14" fmla="*/ 0 w 706"/>
                <a:gd name="T15" fmla="*/ 451 h 764"/>
                <a:gd name="T16" fmla="*/ 0 w 706"/>
                <a:gd name="T17" fmla="*/ 764 h 764"/>
                <a:gd name="T18" fmla="*/ 706 w 706"/>
                <a:gd name="T19" fmla="*/ 764 h 764"/>
                <a:gd name="T20" fmla="*/ 706 w 706"/>
                <a:gd name="T21" fmla="*/ 448 h 764"/>
                <a:gd name="T22" fmla="*/ 706 w 706"/>
                <a:gd name="T23" fmla="*/ 358 h 764"/>
                <a:gd name="T24" fmla="*/ 706 w 706"/>
                <a:gd name="T25" fmla="*/ 52 h 764"/>
                <a:gd name="T26" fmla="*/ 706 w 706"/>
                <a:gd name="T27" fmla="*/ 52 h 764"/>
                <a:gd name="T28" fmla="*/ 706 w 706"/>
                <a:gd name="T29" fmla="*/ 52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6" h="764">
                  <a:moveTo>
                    <a:pt x="706" y="52"/>
                  </a:moveTo>
                  <a:lnTo>
                    <a:pt x="398" y="52"/>
                  </a:lnTo>
                  <a:lnTo>
                    <a:pt x="353" y="0"/>
                  </a:lnTo>
                  <a:lnTo>
                    <a:pt x="308" y="52"/>
                  </a:lnTo>
                  <a:lnTo>
                    <a:pt x="0" y="52"/>
                  </a:lnTo>
                  <a:lnTo>
                    <a:pt x="0" y="356"/>
                  </a:lnTo>
                  <a:lnTo>
                    <a:pt x="45" y="405"/>
                  </a:lnTo>
                  <a:lnTo>
                    <a:pt x="0" y="451"/>
                  </a:lnTo>
                  <a:lnTo>
                    <a:pt x="0" y="764"/>
                  </a:lnTo>
                  <a:lnTo>
                    <a:pt x="706" y="764"/>
                  </a:lnTo>
                  <a:lnTo>
                    <a:pt x="706" y="448"/>
                  </a:lnTo>
                  <a:lnTo>
                    <a:pt x="706" y="358"/>
                  </a:lnTo>
                  <a:lnTo>
                    <a:pt x="706" y="52"/>
                  </a:lnTo>
                  <a:lnTo>
                    <a:pt x="706" y="52"/>
                  </a:lnTo>
                  <a:lnTo>
                    <a:pt x="706" y="52"/>
                  </a:lnTo>
                  <a:close/>
                </a:path>
              </a:pathLst>
            </a:custGeom>
            <a:solidFill>
              <a:schemeClr val="accent1"/>
            </a:solidFill>
            <a:ln w="9525">
              <a:noFill/>
              <a:round/>
              <a:headEnd/>
              <a:tailEnd/>
            </a:ln>
          </p:spPr>
          <p:txBody>
            <a:bodyPr vert="horz" wrap="square" lIns="182880" tIns="640080" rIns="182880" bIns="182880" numCol="1" anchor="ctr" anchorCtr="1" compatLnSpc="1">
              <a:prstTxWarp prst="textNoShape">
                <a:avLst/>
              </a:prstTxWarp>
            </a:bodyPr>
            <a:lstStyle/>
            <a:p>
              <a:pPr lvl="0" defTabSz="1218987">
                <a:defRPr/>
              </a:pPr>
              <a:r>
                <a:rPr lang="bg-BG" sz="1400" kern="0" dirty="0">
                  <a:solidFill>
                    <a:schemeClr val="bg1"/>
                  </a:solidFill>
                  <a:latin typeface="Arial Narrow" panose="020B0606020202030204" pitchFamily="34" charset="0"/>
                  <a:cs typeface="Arial" panose="020B0604020202020204" pitchFamily="34" charset="0"/>
                </a:rPr>
                <a:t>Количествено проучване </a:t>
              </a:r>
            </a:p>
            <a:p>
              <a:pPr lvl="0" defTabSz="1218987">
                <a:defRPr/>
              </a:pPr>
              <a:endParaRPr lang="bg-BG" sz="1400" kern="0" dirty="0">
                <a:solidFill>
                  <a:schemeClr val="bg1"/>
                </a:solidFill>
                <a:latin typeface="Arial Narrow" panose="020B0606020202030204" pitchFamily="34" charset="0"/>
                <a:cs typeface="Arial" panose="020B0604020202020204" pitchFamily="34" charset="0"/>
              </a:endParaRPr>
            </a:p>
          </p:txBody>
        </p:sp>
        <p:sp>
          <p:nvSpPr>
            <p:cNvPr id="18" name="Freeform 13">
              <a:extLst>
                <a:ext uri="{FF2B5EF4-FFF2-40B4-BE49-F238E27FC236}">
                  <a16:creationId xmlns:a16="http://schemas.microsoft.com/office/drawing/2014/main" id="{0777B159-4AC4-EE1B-F2BB-ED0FAB7F0B4A}"/>
                </a:ext>
              </a:extLst>
            </p:cNvPr>
            <p:cNvSpPr>
              <a:spLocks/>
            </p:cNvSpPr>
            <p:nvPr/>
          </p:nvSpPr>
          <p:spPr bwMode="auto">
            <a:xfrm>
              <a:off x="4948432" y="1217311"/>
              <a:ext cx="2153464" cy="2587154"/>
            </a:xfrm>
            <a:custGeom>
              <a:avLst/>
              <a:gdLst>
                <a:gd name="T0" fmla="*/ 308 w 754"/>
                <a:gd name="T1" fmla="*/ 710 h 710"/>
                <a:gd name="T2" fmla="*/ 353 w 754"/>
                <a:gd name="T3" fmla="*/ 658 h 710"/>
                <a:gd name="T4" fmla="*/ 398 w 754"/>
                <a:gd name="T5" fmla="*/ 710 h 710"/>
                <a:gd name="T6" fmla="*/ 704 w 754"/>
                <a:gd name="T7" fmla="*/ 710 h 710"/>
                <a:gd name="T8" fmla="*/ 706 w 754"/>
                <a:gd name="T9" fmla="*/ 707 h 710"/>
                <a:gd name="T10" fmla="*/ 706 w 754"/>
                <a:gd name="T11" fmla="*/ 406 h 710"/>
                <a:gd name="T12" fmla="*/ 754 w 754"/>
                <a:gd name="T13" fmla="*/ 359 h 710"/>
                <a:gd name="T14" fmla="*/ 706 w 754"/>
                <a:gd name="T15" fmla="*/ 311 h 710"/>
                <a:gd name="T16" fmla="*/ 706 w 754"/>
                <a:gd name="T17" fmla="*/ 0 h 710"/>
                <a:gd name="T18" fmla="*/ 0 w 754"/>
                <a:gd name="T19" fmla="*/ 0 h 710"/>
                <a:gd name="T20" fmla="*/ 0 w 754"/>
                <a:gd name="T21" fmla="*/ 311 h 710"/>
                <a:gd name="T22" fmla="*/ 50 w 754"/>
                <a:gd name="T23" fmla="*/ 356 h 710"/>
                <a:gd name="T24" fmla="*/ 0 w 754"/>
                <a:gd name="T25" fmla="*/ 401 h 710"/>
                <a:gd name="T26" fmla="*/ 0 w 754"/>
                <a:gd name="T27" fmla="*/ 710 h 710"/>
                <a:gd name="T28" fmla="*/ 0 w 754"/>
                <a:gd name="T29" fmla="*/ 710 h 710"/>
                <a:gd name="T30" fmla="*/ 308 w 754"/>
                <a:gd name="T31"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4" h="710">
                  <a:moveTo>
                    <a:pt x="308" y="710"/>
                  </a:moveTo>
                  <a:lnTo>
                    <a:pt x="353" y="658"/>
                  </a:lnTo>
                  <a:lnTo>
                    <a:pt x="398" y="710"/>
                  </a:lnTo>
                  <a:lnTo>
                    <a:pt x="704" y="710"/>
                  </a:lnTo>
                  <a:lnTo>
                    <a:pt x="706" y="707"/>
                  </a:lnTo>
                  <a:lnTo>
                    <a:pt x="706" y="406"/>
                  </a:lnTo>
                  <a:lnTo>
                    <a:pt x="754" y="359"/>
                  </a:lnTo>
                  <a:lnTo>
                    <a:pt x="706" y="311"/>
                  </a:lnTo>
                  <a:lnTo>
                    <a:pt x="706" y="0"/>
                  </a:lnTo>
                  <a:lnTo>
                    <a:pt x="0" y="0"/>
                  </a:lnTo>
                  <a:lnTo>
                    <a:pt x="0" y="311"/>
                  </a:lnTo>
                  <a:lnTo>
                    <a:pt x="50" y="356"/>
                  </a:lnTo>
                  <a:lnTo>
                    <a:pt x="0" y="401"/>
                  </a:lnTo>
                  <a:lnTo>
                    <a:pt x="0" y="710"/>
                  </a:lnTo>
                  <a:lnTo>
                    <a:pt x="0" y="710"/>
                  </a:lnTo>
                  <a:lnTo>
                    <a:pt x="308" y="710"/>
                  </a:lnTo>
                  <a:close/>
                </a:path>
              </a:pathLst>
            </a:custGeom>
            <a:solidFill>
              <a:schemeClr val="accent2"/>
            </a:solidFill>
            <a:ln w="9525">
              <a:noFill/>
              <a:round/>
              <a:headEnd/>
              <a:tailEnd/>
            </a:ln>
            <a:effectLst/>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sp>
          <p:nvSpPr>
            <p:cNvPr id="19" name="Freeform 14">
              <a:extLst>
                <a:ext uri="{FF2B5EF4-FFF2-40B4-BE49-F238E27FC236}">
                  <a16:creationId xmlns:a16="http://schemas.microsoft.com/office/drawing/2014/main" id="{3C4BD762-C713-6AC0-BF40-5274EC5F58E4}"/>
                </a:ext>
              </a:extLst>
            </p:cNvPr>
            <p:cNvSpPr>
              <a:spLocks/>
            </p:cNvSpPr>
            <p:nvPr/>
          </p:nvSpPr>
          <p:spPr bwMode="auto">
            <a:xfrm>
              <a:off x="6964805" y="3900000"/>
              <a:ext cx="2159176" cy="2594441"/>
            </a:xfrm>
            <a:custGeom>
              <a:avLst/>
              <a:gdLst>
                <a:gd name="T0" fmla="*/ 300 w 319"/>
                <a:gd name="T1" fmla="*/ 131 h 300"/>
                <a:gd name="T2" fmla="*/ 300 w 319"/>
                <a:gd name="T3" fmla="*/ 0 h 300"/>
                <a:gd name="T4" fmla="*/ 0 w 319"/>
                <a:gd name="T5" fmla="*/ 0 h 300"/>
                <a:gd name="T6" fmla="*/ 0 w 319"/>
                <a:gd name="T7" fmla="*/ 299 h 300"/>
                <a:gd name="T8" fmla="*/ 0 w 319"/>
                <a:gd name="T9" fmla="*/ 300 h 300"/>
                <a:gd name="T10" fmla="*/ 300 w 319"/>
                <a:gd name="T11" fmla="*/ 300 h 300"/>
                <a:gd name="T12" fmla="*/ 300 w 319"/>
                <a:gd name="T13" fmla="*/ 170 h 300"/>
                <a:gd name="T14" fmla="*/ 319 w 319"/>
                <a:gd name="T15" fmla="*/ 150 h 300"/>
                <a:gd name="T16" fmla="*/ 300 w 319"/>
                <a:gd name="T17" fmla="*/ 1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00">
                  <a:moveTo>
                    <a:pt x="300" y="131"/>
                  </a:moveTo>
                  <a:cubicBezTo>
                    <a:pt x="300" y="0"/>
                    <a:pt x="300" y="0"/>
                    <a:pt x="300" y="0"/>
                  </a:cubicBezTo>
                  <a:cubicBezTo>
                    <a:pt x="0" y="0"/>
                    <a:pt x="0" y="0"/>
                    <a:pt x="0" y="0"/>
                  </a:cubicBezTo>
                  <a:cubicBezTo>
                    <a:pt x="0" y="299"/>
                    <a:pt x="0" y="299"/>
                    <a:pt x="0" y="299"/>
                  </a:cubicBezTo>
                  <a:cubicBezTo>
                    <a:pt x="0" y="300"/>
                    <a:pt x="0" y="300"/>
                    <a:pt x="0" y="300"/>
                  </a:cubicBezTo>
                  <a:cubicBezTo>
                    <a:pt x="300" y="300"/>
                    <a:pt x="300" y="300"/>
                    <a:pt x="300" y="300"/>
                  </a:cubicBezTo>
                  <a:cubicBezTo>
                    <a:pt x="300" y="170"/>
                    <a:pt x="300" y="170"/>
                    <a:pt x="300" y="170"/>
                  </a:cubicBezTo>
                  <a:cubicBezTo>
                    <a:pt x="319" y="150"/>
                    <a:pt x="319" y="150"/>
                    <a:pt x="319" y="150"/>
                  </a:cubicBezTo>
                  <a:lnTo>
                    <a:pt x="300" y="131"/>
                  </a:lnTo>
                  <a:close/>
                </a:path>
              </a:pathLst>
            </a:custGeom>
            <a:solidFill>
              <a:schemeClr val="accent2"/>
            </a:solidFill>
            <a:ln w="9525">
              <a:noFill/>
              <a:round/>
              <a:headEnd/>
              <a:tailEnd/>
            </a:ln>
          </p:spPr>
          <p:txBody>
            <a:bodyPr vert="horz" wrap="square" lIns="182880" tIns="640080" rIns="182880" bIns="182880" numCol="1" anchor="ctr" anchorCtr="1" compatLnSpc="1">
              <a:prstTxWarp prst="textNoShape">
                <a:avLst/>
              </a:prstTxWarp>
            </a:bodyPr>
            <a:lstStyle/>
            <a:p>
              <a:pPr defTabSz="1007943"/>
              <a:r>
                <a:rPr lang="bg-BG" sz="1400" dirty="0">
                  <a:solidFill>
                    <a:schemeClr val="bg1"/>
                  </a:solidFill>
                  <a:latin typeface="Arial Narrow" panose="020B0606020202030204" pitchFamily="34" charset="0"/>
                </a:rPr>
                <a:t>Стратифицирана по регион на местоживеене с квота въз основа на признаците пол, възраст, образование </a:t>
              </a:r>
            </a:p>
          </p:txBody>
        </p:sp>
        <p:sp>
          <p:nvSpPr>
            <p:cNvPr id="20" name="Freeform 15">
              <a:extLst>
                <a:ext uri="{FF2B5EF4-FFF2-40B4-BE49-F238E27FC236}">
                  <a16:creationId xmlns:a16="http://schemas.microsoft.com/office/drawing/2014/main" id="{5D603858-09D9-65D6-D3C7-82C92D87C52B}"/>
                </a:ext>
              </a:extLst>
            </p:cNvPr>
            <p:cNvSpPr>
              <a:spLocks/>
            </p:cNvSpPr>
            <p:nvPr/>
          </p:nvSpPr>
          <p:spPr bwMode="auto">
            <a:xfrm>
              <a:off x="3014884" y="3902940"/>
              <a:ext cx="2159176" cy="2594441"/>
            </a:xfrm>
            <a:custGeom>
              <a:avLst/>
              <a:gdLst>
                <a:gd name="T0" fmla="*/ 300 w 319"/>
                <a:gd name="T1" fmla="*/ 300 h 300"/>
                <a:gd name="T2" fmla="*/ 300 w 319"/>
                <a:gd name="T3" fmla="*/ 300 h 300"/>
                <a:gd name="T4" fmla="*/ 300 w 319"/>
                <a:gd name="T5" fmla="*/ 168 h 300"/>
                <a:gd name="T6" fmla="*/ 319 w 319"/>
                <a:gd name="T7" fmla="*/ 149 h 300"/>
                <a:gd name="T8" fmla="*/ 300 w 319"/>
                <a:gd name="T9" fmla="*/ 128 h 300"/>
                <a:gd name="T10" fmla="*/ 300 w 319"/>
                <a:gd name="T11" fmla="*/ 0 h 300"/>
                <a:gd name="T12" fmla="*/ 300 w 319"/>
                <a:gd name="T13" fmla="*/ 0 h 300"/>
                <a:gd name="T14" fmla="*/ 300 w 319"/>
                <a:gd name="T15" fmla="*/ 0 h 300"/>
                <a:gd name="T16" fmla="*/ 300 w 319"/>
                <a:gd name="T17" fmla="*/ 0 h 300"/>
                <a:gd name="T18" fmla="*/ 170 w 319"/>
                <a:gd name="T19" fmla="*/ 0 h 300"/>
                <a:gd name="T20" fmla="*/ 151 w 319"/>
                <a:gd name="T21" fmla="*/ 21 h 300"/>
                <a:gd name="T22" fmla="*/ 132 w 319"/>
                <a:gd name="T23" fmla="*/ 0 h 300"/>
                <a:gd name="T24" fmla="*/ 0 w 319"/>
                <a:gd name="T25" fmla="*/ 0 h 300"/>
                <a:gd name="T26" fmla="*/ 0 w 319"/>
                <a:gd name="T27" fmla="*/ 300 h 300"/>
                <a:gd name="T28" fmla="*/ 300 w 319"/>
                <a:gd name="T29" fmla="*/ 300 h 300"/>
                <a:gd name="T30" fmla="*/ 300 w 319"/>
                <a:gd name="T3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00">
                  <a:moveTo>
                    <a:pt x="300" y="300"/>
                  </a:moveTo>
                  <a:cubicBezTo>
                    <a:pt x="300" y="300"/>
                    <a:pt x="300" y="300"/>
                    <a:pt x="300" y="300"/>
                  </a:cubicBezTo>
                  <a:cubicBezTo>
                    <a:pt x="300" y="168"/>
                    <a:pt x="300" y="168"/>
                    <a:pt x="300" y="168"/>
                  </a:cubicBezTo>
                  <a:cubicBezTo>
                    <a:pt x="319" y="149"/>
                    <a:pt x="319" y="149"/>
                    <a:pt x="319" y="149"/>
                  </a:cubicBezTo>
                  <a:cubicBezTo>
                    <a:pt x="300" y="128"/>
                    <a:pt x="300" y="128"/>
                    <a:pt x="300" y="128"/>
                  </a:cubicBezTo>
                  <a:cubicBezTo>
                    <a:pt x="300" y="0"/>
                    <a:pt x="300" y="0"/>
                    <a:pt x="300" y="0"/>
                  </a:cubicBezTo>
                  <a:cubicBezTo>
                    <a:pt x="300" y="0"/>
                    <a:pt x="300" y="0"/>
                    <a:pt x="300" y="0"/>
                  </a:cubicBezTo>
                  <a:cubicBezTo>
                    <a:pt x="300" y="0"/>
                    <a:pt x="300" y="0"/>
                    <a:pt x="300" y="0"/>
                  </a:cubicBezTo>
                  <a:cubicBezTo>
                    <a:pt x="300" y="0"/>
                    <a:pt x="300" y="0"/>
                    <a:pt x="300" y="0"/>
                  </a:cubicBezTo>
                  <a:cubicBezTo>
                    <a:pt x="170" y="0"/>
                    <a:pt x="170" y="0"/>
                    <a:pt x="170" y="0"/>
                  </a:cubicBezTo>
                  <a:cubicBezTo>
                    <a:pt x="151" y="21"/>
                    <a:pt x="151" y="21"/>
                    <a:pt x="151" y="21"/>
                  </a:cubicBezTo>
                  <a:cubicBezTo>
                    <a:pt x="132" y="0"/>
                    <a:pt x="132" y="0"/>
                    <a:pt x="132" y="0"/>
                  </a:cubicBezTo>
                  <a:cubicBezTo>
                    <a:pt x="0" y="0"/>
                    <a:pt x="0" y="0"/>
                    <a:pt x="0" y="0"/>
                  </a:cubicBezTo>
                  <a:cubicBezTo>
                    <a:pt x="0" y="300"/>
                    <a:pt x="0" y="300"/>
                    <a:pt x="0" y="300"/>
                  </a:cubicBezTo>
                  <a:cubicBezTo>
                    <a:pt x="300" y="300"/>
                    <a:pt x="300" y="300"/>
                    <a:pt x="300" y="300"/>
                  </a:cubicBezTo>
                  <a:cubicBezTo>
                    <a:pt x="300" y="300"/>
                    <a:pt x="300" y="300"/>
                    <a:pt x="300" y="300"/>
                  </a:cubicBezTo>
                  <a:close/>
                </a:path>
              </a:pathLst>
            </a:custGeom>
            <a:solidFill>
              <a:schemeClr val="bg1"/>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1" name="Freeform 16">
              <a:extLst>
                <a:ext uri="{FF2B5EF4-FFF2-40B4-BE49-F238E27FC236}">
                  <a16:creationId xmlns:a16="http://schemas.microsoft.com/office/drawing/2014/main" id="{1F17CA58-D7CA-D67D-D73B-81690993952D}"/>
                </a:ext>
              </a:extLst>
            </p:cNvPr>
            <p:cNvSpPr>
              <a:spLocks/>
            </p:cNvSpPr>
            <p:nvPr/>
          </p:nvSpPr>
          <p:spPr bwMode="auto">
            <a:xfrm>
              <a:off x="2930476" y="1221441"/>
              <a:ext cx="2170600" cy="2765705"/>
            </a:xfrm>
            <a:custGeom>
              <a:avLst/>
              <a:gdLst>
                <a:gd name="T0" fmla="*/ 358 w 760"/>
                <a:gd name="T1" fmla="*/ 759 h 759"/>
                <a:gd name="T2" fmla="*/ 403 w 760"/>
                <a:gd name="T3" fmla="*/ 709 h 759"/>
                <a:gd name="T4" fmla="*/ 711 w 760"/>
                <a:gd name="T5" fmla="*/ 709 h 759"/>
                <a:gd name="T6" fmla="*/ 711 w 760"/>
                <a:gd name="T7" fmla="*/ 401 h 759"/>
                <a:gd name="T8" fmla="*/ 760 w 760"/>
                <a:gd name="T9" fmla="*/ 356 h 759"/>
                <a:gd name="T10" fmla="*/ 711 w 760"/>
                <a:gd name="T11" fmla="*/ 310 h 759"/>
                <a:gd name="T12" fmla="*/ 711 w 760"/>
                <a:gd name="T13" fmla="*/ 0 h 759"/>
                <a:gd name="T14" fmla="*/ 0 w 760"/>
                <a:gd name="T15" fmla="*/ 0 h 759"/>
                <a:gd name="T16" fmla="*/ 0 w 760"/>
                <a:gd name="T17" fmla="*/ 709 h 759"/>
                <a:gd name="T18" fmla="*/ 313 w 760"/>
                <a:gd name="T19" fmla="*/ 709 h 759"/>
                <a:gd name="T20" fmla="*/ 358 w 760"/>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759">
                  <a:moveTo>
                    <a:pt x="358" y="759"/>
                  </a:moveTo>
                  <a:lnTo>
                    <a:pt x="403" y="709"/>
                  </a:lnTo>
                  <a:lnTo>
                    <a:pt x="711" y="709"/>
                  </a:lnTo>
                  <a:lnTo>
                    <a:pt x="711" y="401"/>
                  </a:lnTo>
                  <a:lnTo>
                    <a:pt x="760" y="356"/>
                  </a:lnTo>
                  <a:lnTo>
                    <a:pt x="711" y="310"/>
                  </a:lnTo>
                  <a:lnTo>
                    <a:pt x="711" y="0"/>
                  </a:lnTo>
                  <a:lnTo>
                    <a:pt x="0" y="0"/>
                  </a:lnTo>
                  <a:lnTo>
                    <a:pt x="0" y="709"/>
                  </a:lnTo>
                  <a:lnTo>
                    <a:pt x="313" y="709"/>
                  </a:lnTo>
                  <a:lnTo>
                    <a:pt x="358" y="759"/>
                  </a:lnTo>
                  <a:close/>
                </a:path>
              </a:pathLst>
            </a:custGeom>
            <a:solidFill>
              <a:schemeClr val="bg1"/>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2" name="Freeform 17">
              <a:extLst>
                <a:ext uri="{FF2B5EF4-FFF2-40B4-BE49-F238E27FC236}">
                  <a16:creationId xmlns:a16="http://schemas.microsoft.com/office/drawing/2014/main" id="{5A2110D4-EFC4-5CDD-C63B-E1E94F7190ED}"/>
                </a:ext>
              </a:extLst>
            </p:cNvPr>
            <p:cNvSpPr>
              <a:spLocks/>
            </p:cNvSpPr>
            <p:nvPr/>
          </p:nvSpPr>
          <p:spPr bwMode="auto">
            <a:xfrm>
              <a:off x="2892498" y="1217311"/>
              <a:ext cx="2170600" cy="2769347"/>
            </a:xfrm>
            <a:custGeom>
              <a:avLst/>
              <a:gdLst>
                <a:gd name="T0" fmla="*/ 358 w 760"/>
                <a:gd name="T1" fmla="*/ 760 h 760"/>
                <a:gd name="T2" fmla="*/ 403 w 760"/>
                <a:gd name="T3" fmla="*/ 710 h 760"/>
                <a:gd name="T4" fmla="*/ 710 w 760"/>
                <a:gd name="T5" fmla="*/ 710 h 760"/>
                <a:gd name="T6" fmla="*/ 710 w 760"/>
                <a:gd name="T7" fmla="*/ 401 h 760"/>
                <a:gd name="T8" fmla="*/ 760 w 760"/>
                <a:gd name="T9" fmla="*/ 356 h 760"/>
                <a:gd name="T10" fmla="*/ 710 w 760"/>
                <a:gd name="T11" fmla="*/ 311 h 760"/>
                <a:gd name="T12" fmla="*/ 710 w 760"/>
                <a:gd name="T13" fmla="*/ 0 h 760"/>
                <a:gd name="T14" fmla="*/ 0 w 760"/>
                <a:gd name="T15" fmla="*/ 0 h 760"/>
                <a:gd name="T16" fmla="*/ 0 w 760"/>
                <a:gd name="T17" fmla="*/ 710 h 760"/>
                <a:gd name="T18" fmla="*/ 313 w 760"/>
                <a:gd name="T19" fmla="*/ 710 h 760"/>
                <a:gd name="T20" fmla="*/ 358 w 760"/>
                <a:gd name="T21"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760">
                  <a:moveTo>
                    <a:pt x="358" y="760"/>
                  </a:moveTo>
                  <a:lnTo>
                    <a:pt x="403" y="710"/>
                  </a:lnTo>
                  <a:lnTo>
                    <a:pt x="710" y="710"/>
                  </a:lnTo>
                  <a:lnTo>
                    <a:pt x="710" y="401"/>
                  </a:lnTo>
                  <a:lnTo>
                    <a:pt x="760" y="356"/>
                  </a:lnTo>
                  <a:lnTo>
                    <a:pt x="710" y="311"/>
                  </a:lnTo>
                  <a:lnTo>
                    <a:pt x="710" y="0"/>
                  </a:lnTo>
                  <a:lnTo>
                    <a:pt x="0" y="0"/>
                  </a:lnTo>
                  <a:lnTo>
                    <a:pt x="0" y="710"/>
                  </a:lnTo>
                  <a:lnTo>
                    <a:pt x="313" y="710"/>
                  </a:lnTo>
                  <a:lnTo>
                    <a:pt x="358" y="760"/>
                  </a:lnTo>
                  <a:close/>
                </a:path>
              </a:pathLst>
            </a:custGeom>
            <a:solidFill>
              <a:schemeClr val="bg1"/>
            </a:solidFill>
            <a:ln w="9525">
              <a:solidFill>
                <a:schemeClr val="bg2"/>
              </a:solidFill>
              <a:round/>
              <a:headEnd/>
              <a:tailEnd/>
            </a:ln>
          </p:spPr>
          <p:txBody>
            <a:bodyPr vert="horz" wrap="square" lIns="182880" tIns="640080" rIns="182880" bIns="182880" numCol="1" anchor="ctr" anchorCtr="1"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3" name="Freeform 18">
              <a:extLst>
                <a:ext uri="{FF2B5EF4-FFF2-40B4-BE49-F238E27FC236}">
                  <a16:creationId xmlns:a16="http://schemas.microsoft.com/office/drawing/2014/main" id="{061F3A91-98CE-3E6D-7FCB-463301269903}"/>
                </a:ext>
              </a:extLst>
            </p:cNvPr>
            <p:cNvSpPr>
              <a:spLocks/>
            </p:cNvSpPr>
            <p:nvPr/>
          </p:nvSpPr>
          <p:spPr bwMode="auto">
            <a:xfrm>
              <a:off x="2920635" y="3900000"/>
              <a:ext cx="2156320" cy="2594441"/>
            </a:xfrm>
            <a:custGeom>
              <a:avLst/>
              <a:gdLst>
                <a:gd name="T0" fmla="*/ 300 w 319"/>
                <a:gd name="T1" fmla="*/ 300 h 300"/>
                <a:gd name="T2" fmla="*/ 300 w 319"/>
                <a:gd name="T3" fmla="*/ 300 h 300"/>
                <a:gd name="T4" fmla="*/ 300 w 319"/>
                <a:gd name="T5" fmla="*/ 168 h 300"/>
                <a:gd name="T6" fmla="*/ 319 w 319"/>
                <a:gd name="T7" fmla="*/ 149 h 300"/>
                <a:gd name="T8" fmla="*/ 300 w 319"/>
                <a:gd name="T9" fmla="*/ 128 h 300"/>
                <a:gd name="T10" fmla="*/ 300 w 319"/>
                <a:gd name="T11" fmla="*/ 0 h 300"/>
                <a:gd name="T12" fmla="*/ 300 w 319"/>
                <a:gd name="T13" fmla="*/ 0 h 300"/>
                <a:gd name="T14" fmla="*/ 300 w 319"/>
                <a:gd name="T15" fmla="*/ 0 h 300"/>
                <a:gd name="T16" fmla="*/ 300 w 319"/>
                <a:gd name="T17" fmla="*/ 0 h 300"/>
                <a:gd name="T18" fmla="*/ 170 w 319"/>
                <a:gd name="T19" fmla="*/ 0 h 300"/>
                <a:gd name="T20" fmla="*/ 151 w 319"/>
                <a:gd name="T21" fmla="*/ 21 h 300"/>
                <a:gd name="T22" fmla="*/ 132 w 319"/>
                <a:gd name="T23" fmla="*/ 0 h 300"/>
                <a:gd name="T24" fmla="*/ 0 w 319"/>
                <a:gd name="T25" fmla="*/ 0 h 300"/>
                <a:gd name="T26" fmla="*/ 0 w 319"/>
                <a:gd name="T27" fmla="*/ 300 h 300"/>
                <a:gd name="T28" fmla="*/ 300 w 319"/>
                <a:gd name="T29" fmla="*/ 300 h 300"/>
                <a:gd name="T30" fmla="*/ 300 w 319"/>
                <a:gd name="T3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00">
                  <a:moveTo>
                    <a:pt x="300" y="300"/>
                  </a:moveTo>
                  <a:cubicBezTo>
                    <a:pt x="300" y="300"/>
                    <a:pt x="300" y="300"/>
                    <a:pt x="300" y="300"/>
                  </a:cubicBezTo>
                  <a:cubicBezTo>
                    <a:pt x="300" y="168"/>
                    <a:pt x="300" y="168"/>
                    <a:pt x="300" y="168"/>
                  </a:cubicBezTo>
                  <a:cubicBezTo>
                    <a:pt x="319" y="149"/>
                    <a:pt x="319" y="149"/>
                    <a:pt x="319" y="149"/>
                  </a:cubicBezTo>
                  <a:cubicBezTo>
                    <a:pt x="300" y="128"/>
                    <a:pt x="300" y="128"/>
                    <a:pt x="300" y="128"/>
                  </a:cubicBezTo>
                  <a:cubicBezTo>
                    <a:pt x="300" y="0"/>
                    <a:pt x="300" y="0"/>
                    <a:pt x="300" y="0"/>
                  </a:cubicBezTo>
                  <a:cubicBezTo>
                    <a:pt x="300" y="0"/>
                    <a:pt x="300" y="0"/>
                    <a:pt x="300" y="0"/>
                  </a:cubicBezTo>
                  <a:cubicBezTo>
                    <a:pt x="300" y="0"/>
                    <a:pt x="300" y="0"/>
                    <a:pt x="300" y="0"/>
                  </a:cubicBezTo>
                  <a:cubicBezTo>
                    <a:pt x="300" y="0"/>
                    <a:pt x="300" y="0"/>
                    <a:pt x="300" y="0"/>
                  </a:cubicBezTo>
                  <a:cubicBezTo>
                    <a:pt x="170" y="0"/>
                    <a:pt x="170" y="0"/>
                    <a:pt x="170" y="0"/>
                  </a:cubicBezTo>
                  <a:cubicBezTo>
                    <a:pt x="151" y="21"/>
                    <a:pt x="151" y="21"/>
                    <a:pt x="151" y="21"/>
                  </a:cubicBezTo>
                  <a:cubicBezTo>
                    <a:pt x="132" y="0"/>
                    <a:pt x="132" y="0"/>
                    <a:pt x="132" y="0"/>
                  </a:cubicBezTo>
                  <a:cubicBezTo>
                    <a:pt x="0" y="0"/>
                    <a:pt x="0" y="0"/>
                    <a:pt x="0" y="0"/>
                  </a:cubicBezTo>
                  <a:cubicBezTo>
                    <a:pt x="0" y="300"/>
                    <a:pt x="0" y="300"/>
                    <a:pt x="0" y="300"/>
                  </a:cubicBezTo>
                  <a:cubicBezTo>
                    <a:pt x="300" y="300"/>
                    <a:pt x="300" y="300"/>
                    <a:pt x="300" y="300"/>
                  </a:cubicBezTo>
                  <a:cubicBezTo>
                    <a:pt x="300" y="300"/>
                    <a:pt x="300" y="300"/>
                    <a:pt x="300" y="300"/>
                  </a:cubicBezTo>
                  <a:close/>
                </a:path>
              </a:pathLst>
            </a:custGeom>
            <a:solidFill>
              <a:schemeClr val="accent4"/>
            </a:solidFill>
            <a:ln w="9525">
              <a:noFill/>
              <a:round/>
              <a:headEnd/>
              <a:tailEnd/>
            </a:ln>
          </p:spPr>
          <p:txBody>
            <a:bodyPr vert="horz" wrap="square" lIns="182880" tIns="640080" rIns="182880" bIns="182880" numCol="1" anchor="ctr" anchorCtr="1" compatLnSpc="1">
              <a:prstTxWarp prst="textNoShape">
                <a:avLst/>
              </a:prstTxWarp>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noProof="0" dirty="0">
                  <a:ln>
                    <a:noFill/>
                  </a:ln>
                  <a:solidFill>
                    <a:schemeClr val="bg1"/>
                  </a:solidFill>
                  <a:effectLst/>
                  <a:uLnTx/>
                  <a:uFillTx/>
                  <a:latin typeface="Arial Narrow" panose="020B0606020202030204" pitchFamily="34" charset="0"/>
                  <a:cs typeface="Arial" panose="020B0604020202020204" pitchFamily="34" charset="0"/>
                </a:rPr>
                <a:t>25 </a:t>
              </a:r>
              <a:r>
                <a:rPr kumimoji="0" lang="bg-BG" sz="1400" i="0" u="none" strike="noStrike" kern="0" cap="none" spc="0" normalizeH="0" noProof="0" dirty="0">
                  <a:ln>
                    <a:noFill/>
                  </a:ln>
                  <a:solidFill>
                    <a:schemeClr val="bg1"/>
                  </a:solidFill>
                  <a:effectLst/>
                  <a:uLnTx/>
                  <a:uFillTx/>
                  <a:latin typeface="Arial Narrow" panose="020B0606020202030204" pitchFamily="34" charset="0"/>
                  <a:cs typeface="Arial" panose="020B0604020202020204" pitchFamily="34" charset="0"/>
                </a:rPr>
                <a:t>ноември - </a:t>
              </a:r>
              <a:r>
                <a:rPr kumimoji="0" lang="en-US" sz="1400" i="0" u="none" strike="noStrike" kern="0" cap="none" spc="0" normalizeH="0" noProof="0" dirty="0">
                  <a:ln>
                    <a:noFill/>
                  </a:ln>
                  <a:solidFill>
                    <a:schemeClr val="bg1"/>
                  </a:solidFill>
                  <a:effectLst/>
                  <a:uLnTx/>
                  <a:uFillTx/>
                  <a:latin typeface="Arial Narrow" panose="020B0606020202030204" pitchFamily="34" charset="0"/>
                  <a:cs typeface="Arial" panose="020B0604020202020204" pitchFamily="34" charset="0"/>
                </a:rPr>
                <a:t>8</a:t>
              </a:r>
              <a:r>
                <a:rPr kumimoji="0" lang="bg-BG" sz="1400" i="0" u="none" strike="noStrike" kern="0" cap="none" spc="0" normalizeH="0" noProof="0" dirty="0">
                  <a:ln>
                    <a:noFill/>
                  </a:ln>
                  <a:solidFill>
                    <a:schemeClr val="bg1"/>
                  </a:solidFill>
                  <a:effectLst/>
                  <a:uLnTx/>
                  <a:uFillTx/>
                  <a:latin typeface="Arial Narrow" panose="020B0606020202030204" pitchFamily="34" charset="0"/>
                  <a:cs typeface="Arial" panose="020B0604020202020204" pitchFamily="34" charset="0"/>
                </a:rPr>
                <a:t> декември </a:t>
              </a:r>
              <a:r>
                <a:rPr kumimoji="0" lang="bg-BG" sz="140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202</a:t>
              </a:r>
              <a:r>
                <a:rPr kumimoji="0" lang="en-US" sz="140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2</a:t>
              </a:r>
              <a:r>
                <a:rPr kumimoji="0" lang="bg-BG" sz="140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 г.</a:t>
              </a:r>
              <a:endParaRPr kumimoji="0" lang="en-US" sz="140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grpSp>
          <p:nvGrpSpPr>
            <p:cNvPr id="24" name="Group 22">
              <a:extLst>
                <a:ext uri="{FF2B5EF4-FFF2-40B4-BE49-F238E27FC236}">
                  <a16:creationId xmlns:a16="http://schemas.microsoft.com/office/drawing/2014/main" id="{2C998A65-C975-7847-534D-47AA86CD5E87}"/>
                </a:ext>
              </a:extLst>
            </p:cNvPr>
            <p:cNvGrpSpPr/>
            <p:nvPr/>
          </p:nvGrpSpPr>
          <p:grpSpPr>
            <a:xfrm>
              <a:off x="10456965" y="1544480"/>
              <a:ext cx="469468" cy="704234"/>
              <a:chOff x="5043087" y="5347496"/>
              <a:chExt cx="387348" cy="449250"/>
            </a:xfrm>
            <a:solidFill>
              <a:sysClr val="window" lastClr="FFFFFF"/>
            </a:solidFill>
          </p:grpSpPr>
          <p:sp>
            <p:nvSpPr>
              <p:cNvPr id="90" name="Freeform 17">
                <a:extLst>
                  <a:ext uri="{FF2B5EF4-FFF2-40B4-BE49-F238E27FC236}">
                    <a16:creationId xmlns:a16="http://schemas.microsoft.com/office/drawing/2014/main" id="{8897AD4D-29C0-D876-10D0-67F7A72FCA20}"/>
                  </a:ext>
                </a:extLst>
              </p:cNvPr>
              <p:cNvSpPr>
                <a:spLocks noEditPoints="1"/>
              </p:cNvSpPr>
              <p:nvPr/>
            </p:nvSpPr>
            <p:spPr bwMode="auto">
              <a:xfrm>
                <a:off x="5125632" y="5445922"/>
                <a:ext cx="304800" cy="260350"/>
              </a:xfrm>
              <a:custGeom>
                <a:avLst/>
                <a:gdLst>
                  <a:gd name="T0" fmla="*/ 15 w 81"/>
                  <a:gd name="T1" fmla="*/ 44 h 69"/>
                  <a:gd name="T2" fmla="*/ 24 w 81"/>
                  <a:gd name="T3" fmla="*/ 34 h 69"/>
                  <a:gd name="T4" fmla="*/ 24 w 81"/>
                  <a:gd name="T5" fmla="*/ 46 h 69"/>
                  <a:gd name="T6" fmla="*/ 18 w 81"/>
                  <a:gd name="T7" fmla="*/ 49 h 69"/>
                  <a:gd name="T8" fmla="*/ 43 w 81"/>
                  <a:gd name="T9" fmla="*/ 65 h 69"/>
                  <a:gd name="T10" fmla="*/ 54 w 81"/>
                  <a:gd name="T11" fmla="*/ 58 h 69"/>
                  <a:gd name="T12" fmla="*/ 46 w 81"/>
                  <a:gd name="T13" fmla="*/ 50 h 69"/>
                  <a:gd name="T14" fmla="*/ 53 w 81"/>
                  <a:gd name="T15" fmla="*/ 43 h 69"/>
                  <a:gd name="T16" fmla="*/ 63 w 81"/>
                  <a:gd name="T17" fmla="*/ 56 h 69"/>
                  <a:gd name="T18" fmla="*/ 63 w 81"/>
                  <a:gd name="T19" fmla="*/ 56 h 69"/>
                  <a:gd name="T20" fmla="*/ 63 w 81"/>
                  <a:gd name="T21" fmla="*/ 56 h 69"/>
                  <a:gd name="T22" fmla="*/ 64 w 81"/>
                  <a:gd name="T23" fmla="*/ 56 h 69"/>
                  <a:gd name="T24" fmla="*/ 77 w 81"/>
                  <a:gd name="T25" fmla="*/ 47 h 69"/>
                  <a:gd name="T26" fmla="*/ 72 w 81"/>
                  <a:gd name="T27" fmla="*/ 38 h 69"/>
                  <a:gd name="T28" fmla="*/ 68 w 81"/>
                  <a:gd name="T29" fmla="*/ 34 h 69"/>
                  <a:gd name="T30" fmla="*/ 79 w 81"/>
                  <a:gd name="T31" fmla="*/ 23 h 69"/>
                  <a:gd name="T32" fmla="*/ 55 w 81"/>
                  <a:gd name="T33" fmla="*/ 18 h 69"/>
                  <a:gd name="T34" fmla="*/ 51 w 81"/>
                  <a:gd name="T35" fmla="*/ 12 h 69"/>
                  <a:gd name="T36" fmla="*/ 42 w 81"/>
                  <a:gd name="T37" fmla="*/ 6 h 69"/>
                  <a:gd name="T38" fmla="*/ 31 w 81"/>
                  <a:gd name="T39" fmla="*/ 11 h 69"/>
                  <a:gd name="T40" fmla="*/ 17 w 81"/>
                  <a:gd name="T41" fmla="*/ 0 h 69"/>
                  <a:gd name="T42" fmla="*/ 14 w 81"/>
                  <a:gd name="T43" fmla="*/ 18 h 69"/>
                  <a:gd name="T44" fmla="*/ 5 w 81"/>
                  <a:gd name="T45" fmla="*/ 21 h 69"/>
                  <a:gd name="T46" fmla="*/ 0 w 81"/>
                  <a:gd name="T47" fmla="*/ 23 h 69"/>
                  <a:gd name="T48" fmla="*/ 64 w 81"/>
                  <a:gd name="T49" fmla="*/ 53 h 69"/>
                  <a:gd name="T50" fmla="*/ 62 w 81"/>
                  <a:gd name="T51" fmla="*/ 52 h 69"/>
                  <a:gd name="T52" fmla="*/ 62 w 81"/>
                  <a:gd name="T53" fmla="*/ 52 h 69"/>
                  <a:gd name="T54" fmla="*/ 6 w 81"/>
                  <a:gd name="T55" fmla="*/ 25 h 69"/>
                  <a:gd name="T56" fmla="*/ 22 w 81"/>
                  <a:gd name="T57" fmla="*/ 18 h 69"/>
                  <a:gd name="T58" fmla="*/ 8 w 81"/>
                  <a:gd name="T59" fmla="*/ 10 h 69"/>
                  <a:gd name="T60" fmla="*/ 26 w 81"/>
                  <a:gd name="T61" fmla="*/ 7 h 69"/>
                  <a:gd name="T62" fmla="*/ 35 w 81"/>
                  <a:gd name="T63" fmla="*/ 14 h 69"/>
                  <a:gd name="T64" fmla="*/ 44 w 81"/>
                  <a:gd name="T65" fmla="*/ 9 h 69"/>
                  <a:gd name="T66" fmla="*/ 48 w 81"/>
                  <a:gd name="T67" fmla="*/ 14 h 69"/>
                  <a:gd name="T68" fmla="*/ 52 w 81"/>
                  <a:gd name="T69" fmla="*/ 20 h 69"/>
                  <a:gd name="T70" fmla="*/ 59 w 81"/>
                  <a:gd name="T71" fmla="*/ 20 h 69"/>
                  <a:gd name="T72" fmla="*/ 76 w 81"/>
                  <a:gd name="T73" fmla="*/ 30 h 69"/>
                  <a:gd name="T74" fmla="*/ 63 w 81"/>
                  <a:gd name="T75" fmla="*/ 29 h 69"/>
                  <a:gd name="T76" fmla="*/ 67 w 81"/>
                  <a:gd name="T77" fmla="*/ 39 h 69"/>
                  <a:gd name="T78" fmla="*/ 73 w 81"/>
                  <a:gd name="T79" fmla="*/ 45 h 69"/>
                  <a:gd name="T80" fmla="*/ 62 w 81"/>
                  <a:gd name="T81" fmla="*/ 52 h 69"/>
                  <a:gd name="T82" fmla="*/ 62 w 81"/>
                  <a:gd name="T83" fmla="*/ 52 h 69"/>
                  <a:gd name="T84" fmla="*/ 61 w 81"/>
                  <a:gd name="T85" fmla="*/ 52 h 69"/>
                  <a:gd name="T86" fmla="*/ 56 w 81"/>
                  <a:gd name="T87" fmla="*/ 39 h 69"/>
                  <a:gd name="T88" fmla="*/ 43 w 81"/>
                  <a:gd name="T89" fmla="*/ 53 h 69"/>
                  <a:gd name="T90" fmla="*/ 43 w 81"/>
                  <a:gd name="T91" fmla="*/ 60 h 69"/>
                  <a:gd name="T92" fmla="*/ 32 w 81"/>
                  <a:gd name="T93" fmla="*/ 61 h 69"/>
                  <a:gd name="T94" fmla="*/ 35 w 81"/>
                  <a:gd name="T95" fmla="*/ 46 h 69"/>
                  <a:gd name="T96" fmla="*/ 18 w 81"/>
                  <a:gd name="T97" fmla="*/ 37 h 69"/>
                  <a:gd name="T98" fmla="*/ 5 w 81"/>
                  <a:gd name="T99" fmla="*/ 25 h 69"/>
                  <a:gd name="T100" fmla="*/ 63 w 81"/>
                  <a:gd name="T101"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69">
                    <a:moveTo>
                      <a:pt x="0" y="25"/>
                    </a:moveTo>
                    <a:cubicBezTo>
                      <a:pt x="0" y="25"/>
                      <a:pt x="1" y="26"/>
                      <a:pt x="1" y="27"/>
                    </a:cubicBezTo>
                    <a:cubicBezTo>
                      <a:pt x="6" y="35"/>
                      <a:pt x="10" y="43"/>
                      <a:pt x="15" y="44"/>
                    </a:cubicBezTo>
                    <a:cubicBezTo>
                      <a:pt x="17" y="44"/>
                      <a:pt x="18" y="44"/>
                      <a:pt x="19" y="43"/>
                    </a:cubicBezTo>
                    <a:cubicBezTo>
                      <a:pt x="21" y="41"/>
                      <a:pt x="21" y="40"/>
                      <a:pt x="22" y="38"/>
                    </a:cubicBezTo>
                    <a:cubicBezTo>
                      <a:pt x="22" y="35"/>
                      <a:pt x="23" y="34"/>
                      <a:pt x="24" y="34"/>
                    </a:cubicBezTo>
                    <a:cubicBezTo>
                      <a:pt x="27" y="34"/>
                      <a:pt x="30" y="38"/>
                      <a:pt x="31" y="41"/>
                    </a:cubicBezTo>
                    <a:cubicBezTo>
                      <a:pt x="32" y="42"/>
                      <a:pt x="32" y="43"/>
                      <a:pt x="31" y="44"/>
                    </a:cubicBezTo>
                    <a:cubicBezTo>
                      <a:pt x="30" y="45"/>
                      <a:pt x="27" y="45"/>
                      <a:pt x="24" y="46"/>
                    </a:cubicBezTo>
                    <a:cubicBezTo>
                      <a:pt x="23" y="46"/>
                      <a:pt x="21" y="46"/>
                      <a:pt x="20" y="46"/>
                    </a:cubicBezTo>
                    <a:cubicBezTo>
                      <a:pt x="19" y="46"/>
                      <a:pt x="18" y="47"/>
                      <a:pt x="18" y="47"/>
                    </a:cubicBezTo>
                    <a:cubicBezTo>
                      <a:pt x="18" y="48"/>
                      <a:pt x="18" y="48"/>
                      <a:pt x="18" y="49"/>
                    </a:cubicBezTo>
                    <a:cubicBezTo>
                      <a:pt x="21" y="55"/>
                      <a:pt x="25" y="59"/>
                      <a:pt x="29" y="64"/>
                    </a:cubicBezTo>
                    <a:cubicBezTo>
                      <a:pt x="31" y="66"/>
                      <a:pt x="31" y="66"/>
                      <a:pt x="31" y="66"/>
                    </a:cubicBezTo>
                    <a:cubicBezTo>
                      <a:pt x="33" y="69"/>
                      <a:pt x="37" y="67"/>
                      <a:pt x="43" y="65"/>
                    </a:cubicBezTo>
                    <a:cubicBezTo>
                      <a:pt x="44" y="64"/>
                      <a:pt x="44" y="64"/>
                      <a:pt x="44" y="64"/>
                    </a:cubicBezTo>
                    <a:cubicBezTo>
                      <a:pt x="48" y="63"/>
                      <a:pt x="50" y="62"/>
                      <a:pt x="53" y="59"/>
                    </a:cubicBezTo>
                    <a:cubicBezTo>
                      <a:pt x="54" y="59"/>
                      <a:pt x="54" y="58"/>
                      <a:pt x="54" y="58"/>
                    </a:cubicBezTo>
                    <a:cubicBezTo>
                      <a:pt x="54" y="57"/>
                      <a:pt x="54" y="57"/>
                      <a:pt x="54" y="56"/>
                    </a:cubicBezTo>
                    <a:cubicBezTo>
                      <a:pt x="52" y="54"/>
                      <a:pt x="50" y="53"/>
                      <a:pt x="48" y="51"/>
                    </a:cubicBezTo>
                    <a:cubicBezTo>
                      <a:pt x="47" y="51"/>
                      <a:pt x="47" y="50"/>
                      <a:pt x="46" y="50"/>
                    </a:cubicBezTo>
                    <a:cubicBezTo>
                      <a:pt x="44" y="49"/>
                      <a:pt x="44" y="48"/>
                      <a:pt x="44" y="46"/>
                    </a:cubicBezTo>
                    <a:cubicBezTo>
                      <a:pt x="44" y="45"/>
                      <a:pt x="45" y="44"/>
                      <a:pt x="47" y="43"/>
                    </a:cubicBezTo>
                    <a:cubicBezTo>
                      <a:pt x="49" y="42"/>
                      <a:pt x="52" y="41"/>
                      <a:pt x="53" y="43"/>
                    </a:cubicBezTo>
                    <a:cubicBezTo>
                      <a:pt x="55" y="44"/>
                      <a:pt x="55" y="46"/>
                      <a:pt x="54" y="47"/>
                    </a:cubicBezTo>
                    <a:cubicBezTo>
                      <a:pt x="54" y="50"/>
                      <a:pt x="54" y="54"/>
                      <a:pt x="57" y="56"/>
                    </a:cubicBezTo>
                    <a:cubicBezTo>
                      <a:pt x="58" y="57"/>
                      <a:pt x="60" y="58"/>
                      <a:pt x="63" y="56"/>
                    </a:cubicBezTo>
                    <a:cubicBezTo>
                      <a:pt x="63" y="56"/>
                      <a:pt x="63" y="56"/>
                      <a:pt x="63" y="56"/>
                    </a:cubicBezTo>
                    <a:cubicBezTo>
                      <a:pt x="63" y="56"/>
                      <a:pt x="63" y="56"/>
                      <a:pt x="63" y="56"/>
                    </a:cubicBezTo>
                    <a:cubicBezTo>
                      <a:pt x="63" y="56"/>
                      <a:pt x="63" y="56"/>
                      <a:pt x="63" y="56"/>
                    </a:cubicBezTo>
                    <a:cubicBezTo>
                      <a:pt x="63" y="56"/>
                      <a:pt x="63" y="56"/>
                      <a:pt x="63" y="56"/>
                    </a:cubicBezTo>
                    <a:cubicBezTo>
                      <a:pt x="63" y="56"/>
                      <a:pt x="63" y="56"/>
                      <a:pt x="63" y="56"/>
                    </a:cubicBezTo>
                    <a:cubicBezTo>
                      <a:pt x="63" y="56"/>
                      <a:pt x="63" y="56"/>
                      <a:pt x="63" y="56"/>
                    </a:cubicBezTo>
                    <a:cubicBezTo>
                      <a:pt x="63" y="56"/>
                      <a:pt x="63" y="56"/>
                      <a:pt x="63" y="56"/>
                    </a:cubicBezTo>
                    <a:cubicBezTo>
                      <a:pt x="64" y="56"/>
                      <a:pt x="64" y="55"/>
                      <a:pt x="65" y="55"/>
                    </a:cubicBezTo>
                    <a:cubicBezTo>
                      <a:pt x="64" y="55"/>
                      <a:pt x="64" y="56"/>
                      <a:pt x="64" y="56"/>
                    </a:cubicBezTo>
                    <a:cubicBezTo>
                      <a:pt x="64" y="56"/>
                      <a:pt x="64" y="55"/>
                      <a:pt x="67" y="54"/>
                    </a:cubicBezTo>
                    <a:cubicBezTo>
                      <a:pt x="71" y="51"/>
                      <a:pt x="76" y="48"/>
                      <a:pt x="77" y="47"/>
                    </a:cubicBezTo>
                    <a:cubicBezTo>
                      <a:pt x="77" y="47"/>
                      <a:pt x="77" y="47"/>
                      <a:pt x="77" y="47"/>
                    </a:cubicBezTo>
                    <a:cubicBezTo>
                      <a:pt x="78" y="47"/>
                      <a:pt x="78" y="47"/>
                      <a:pt x="79" y="46"/>
                    </a:cubicBezTo>
                    <a:cubicBezTo>
                      <a:pt x="79" y="44"/>
                      <a:pt x="78" y="43"/>
                      <a:pt x="75" y="41"/>
                    </a:cubicBezTo>
                    <a:cubicBezTo>
                      <a:pt x="74" y="40"/>
                      <a:pt x="73" y="39"/>
                      <a:pt x="72" y="38"/>
                    </a:cubicBezTo>
                    <a:cubicBezTo>
                      <a:pt x="72" y="38"/>
                      <a:pt x="71" y="37"/>
                      <a:pt x="70" y="36"/>
                    </a:cubicBezTo>
                    <a:cubicBezTo>
                      <a:pt x="69" y="35"/>
                      <a:pt x="68" y="35"/>
                      <a:pt x="67" y="34"/>
                    </a:cubicBezTo>
                    <a:cubicBezTo>
                      <a:pt x="67" y="34"/>
                      <a:pt x="68" y="34"/>
                      <a:pt x="68" y="34"/>
                    </a:cubicBezTo>
                    <a:cubicBezTo>
                      <a:pt x="70" y="34"/>
                      <a:pt x="72" y="35"/>
                      <a:pt x="75" y="35"/>
                    </a:cubicBezTo>
                    <a:cubicBezTo>
                      <a:pt x="78" y="34"/>
                      <a:pt x="79" y="33"/>
                      <a:pt x="80" y="31"/>
                    </a:cubicBezTo>
                    <a:cubicBezTo>
                      <a:pt x="81" y="28"/>
                      <a:pt x="80" y="25"/>
                      <a:pt x="79" y="23"/>
                    </a:cubicBezTo>
                    <a:cubicBezTo>
                      <a:pt x="76" y="18"/>
                      <a:pt x="70" y="14"/>
                      <a:pt x="64" y="13"/>
                    </a:cubicBezTo>
                    <a:cubicBezTo>
                      <a:pt x="61" y="13"/>
                      <a:pt x="58" y="15"/>
                      <a:pt x="56" y="17"/>
                    </a:cubicBezTo>
                    <a:cubicBezTo>
                      <a:pt x="56" y="18"/>
                      <a:pt x="56" y="18"/>
                      <a:pt x="55" y="18"/>
                    </a:cubicBezTo>
                    <a:cubicBezTo>
                      <a:pt x="54" y="17"/>
                      <a:pt x="54" y="17"/>
                      <a:pt x="54" y="17"/>
                    </a:cubicBezTo>
                    <a:cubicBezTo>
                      <a:pt x="54" y="16"/>
                      <a:pt x="53" y="15"/>
                      <a:pt x="53" y="15"/>
                    </a:cubicBezTo>
                    <a:cubicBezTo>
                      <a:pt x="51" y="12"/>
                      <a:pt x="51" y="12"/>
                      <a:pt x="51" y="12"/>
                    </a:cubicBezTo>
                    <a:cubicBezTo>
                      <a:pt x="50" y="11"/>
                      <a:pt x="49" y="10"/>
                      <a:pt x="49" y="8"/>
                    </a:cubicBezTo>
                    <a:cubicBezTo>
                      <a:pt x="48" y="8"/>
                      <a:pt x="48" y="8"/>
                      <a:pt x="48" y="8"/>
                    </a:cubicBezTo>
                    <a:cubicBezTo>
                      <a:pt x="47" y="6"/>
                      <a:pt x="46" y="4"/>
                      <a:pt x="42" y="6"/>
                    </a:cubicBezTo>
                    <a:cubicBezTo>
                      <a:pt x="40" y="7"/>
                      <a:pt x="37" y="9"/>
                      <a:pt x="34" y="10"/>
                    </a:cubicBezTo>
                    <a:cubicBezTo>
                      <a:pt x="34" y="10"/>
                      <a:pt x="33" y="10"/>
                      <a:pt x="33" y="11"/>
                    </a:cubicBezTo>
                    <a:cubicBezTo>
                      <a:pt x="33" y="11"/>
                      <a:pt x="32" y="11"/>
                      <a:pt x="31" y="11"/>
                    </a:cubicBezTo>
                    <a:cubicBezTo>
                      <a:pt x="31" y="11"/>
                      <a:pt x="31" y="10"/>
                      <a:pt x="31" y="9"/>
                    </a:cubicBezTo>
                    <a:cubicBezTo>
                      <a:pt x="30" y="7"/>
                      <a:pt x="30" y="6"/>
                      <a:pt x="29" y="5"/>
                    </a:cubicBezTo>
                    <a:cubicBezTo>
                      <a:pt x="27" y="2"/>
                      <a:pt x="22" y="0"/>
                      <a:pt x="17" y="0"/>
                    </a:cubicBezTo>
                    <a:cubicBezTo>
                      <a:pt x="12" y="0"/>
                      <a:pt x="8" y="2"/>
                      <a:pt x="5" y="5"/>
                    </a:cubicBezTo>
                    <a:cubicBezTo>
                      <a:pt x="4" y="7"/>
                      <a:pt x="4" y="9"/>
                      <a:pt x="4" y="11"/>
                    </a:cubicBezTo>
                    <a:cubicBezTo>
                      <a:pt x="5" y="15"/>
                      <a:pt x="10" y="16"/>
                      <a:pt x="14" y="18"/>
                    </a:cubicBezTo>
                    <a:cubicBezTo>
                      <a:pt x="15" y="18"/>
                      <a:pt x="15" y="18"/>
                      <a:pt x="16" y="18"/>
                    </a:cubicBezTo>
                    <a:cubicBezTo>
                      <a:pt x="14" y="19"/>
                      <a:pt x="11" y="20"/>
                      <a:pt x="9" y="20"/>
                    </a:cubicBezTo>
                    <a:cubicBezTo>
                      <a:pt x="8" y="20"/>
                      <a:pt x="6" y="21"/>
                      <a:pt x="5" y="21"/>
                    </a:cubicBezTo>
                    <a:cubicBezTo>
                      <a:pt x="3" y="21"/>
                      <a:pt x="3" y="21"/>
                      <a:pt x="3" y="21"/>
                    </a:cubicBezTo>
                    <a:cubicBezTo>
                      <a:pt x="1" y="22"/>
                      <a:pt x="1" y="22"/>
                      <a:pt x="1" y="22"/>
                    </a:cubicBezTo>
                    <a:cubicBezTo>
                      <a:pt x="1" y="22"/>
                      <a:pt x="0" y="22"/>
                      <a:pt x="0" y="23"/>
                    </a:cubicBezTo>
                    <a:cubicBezTo>
                      <a:pt x="0" y="23"/>
                      <a:pt x="0" y="24"/>
                      <a:pt x="0" y="25"/>
                    </a:cubicBezTo>
                    <a:close/>
                    <a:moveTo>
                      <a:pt x="64" y="53"/>
                    </a:moveTo>
                    <a:cubicBezTo>
                      <a:pt x="64" y="53"/>
                      <a:pt x="64" y="53"/>
                      <a:pt x="64" y="53"/>
                    </a:cubicBezTo>
                    <a:cubicBezTo>
                      <a:pt x="64" y="53"/>
                      <a:pt x="64" y="53"/>
                      <a:pt x="64" y="53"/>
                    </a:cubicBezTo>
                    <a:cubicBezTo>
                      <a:pt x="64" y="53"/>
                      <a:pt x="64" y="53"/>
                      <a:pt x="64" y="53"/>
                    </a:cubicBezTo>
                    <a:close/>
                    <a:moveTo>
                      <a:pt x="62" y="52"/>
                    </a:moveTo>
                    <a:cubicBezTo>
                      <a:pt x="62" y="52"/>
                      <a:pt x="62" y="52"/>
                      <a:pt x="62" y="52"/>
                    </a:cubicBezTo>
                    <a:cubicBezTo>
                      <a:pt x="62" y="52"/>
                      <a:pt x="62" y="52"/>
                      <a:pt x="62" y="52"/>
                    </a:cubicBezTo>
                    <a:cubicBezTo>
                      <a:pt x="62" y="52"/>
                      <a:pt x="62" y="52"/>
                      <a:pt x="62" y="52"/>
                    </a:cubicBezTo>
                    <a:close/>
                    <a:moveTo>
                      <a:pt x="5" y="25"/>
                    </a:moveTo>
                    <a:cubicBezTo>
                      <a:pt x="6" y="25"/>
                      <a:pt x="6" y="25"/>
                      <a:pt x="6" y="25"/>
                    </a:cubicBezTo>
                    <a:cubicBezTo>
                      <a:pt x="6" y="25"/>
                      <a:pt x="6" y="25"/>
                      <a:pt x="6" y="25"/>
                    </a:cubicBezTo>
                    <a:cubicBezTo>
                      <a:pt x="7" y="25"/>
                      <a:pt x="9" y="24"/>
                      <a:pt x="10" y="24"/>
                    </a:cubicBezTo>
                    <a:cubicBezTo>
                      <a:pt x="14" y="23"/>
                      <a:pt x="18" y="22"/>
                      <a:pt x="21" y="20"/>
                    </a:cubicBezTo>
                    <a:cubicBezTo>
                      <a:pt x="22" y="20"/>
                      <a:pt x="22" y="19"/>
                      <a:pt x="22" y="18"/>
                    </a:cubicBezTo>
                    <a:cubicBezTo>
                      <a:pt x="22" y="18"/>
                      <a:pt x="22" y="17"/>
                      <a:pt x="21" y="17"/>
                    </a:cubicBezTo>
                    <a:cubicBezTo>
                      <a:pt x="20" y="16"/>
                      <a:pt x="18" y="15"/>
                      <a:pt x="16" y="14"/>
                    </a:cubicBezTo>
                    <a:cubicBezTo>
                      <a:pt x="13" y="13"/>
                      <a:pt x="9" y="12"/>
                      <a:pt x="8" y="10"/>
                    </a:cubicBezTo>
                    <a:cubicBezTo>
                      <a:pt x="8" y="9"/>
                      <a:pt x="8" y="8"/>
                      <a:pt x="9" y="7"/>
                    </a:cubicBezTo>
                    <a:cubicBezTo>
                      <a:pt x="10" y="5"/>
                      <a:pt x="13" y="4"/>
                      <a:pt x="17" y="4"/>
                    </a:cubicBezTo>
                    <a:cubicBezTo>
                      <a:pt x="21" y="4"/>
                      <a:pt x="24" y="5"/>
                      <a:pt x="26" y="7"/>
                    </a:cubicBezTo>
                    <a:cubicBezTo>
                      <a:pt x="26" y="8"/>
                      <a:pt x="27" y="9"/>
                      <a:pt x="27" y="10"/>
                    </a:cubicBezTo>
                    <a:cubicBezTo>
                      <a:pt x="27" y="12"/>
                      <a:pt x="28" y="14"/>
                      <a:pt x="30" y="15"/>
                    </a:cubicBezTo>
                    <a:cubicBezTo>
                      <a:pt x="31" y="16"/>
                      <a:pt x="34" y="15"/>
                      <a:pt x="35" y="14"/>
                    </a:cubicBezTo>
                    <a:cubicBezTo>
                      <a:pt x="35" y="14"/>
                      <a:pt x="36" y="14"/>
                      <a:pt x="36" y="14"/>
                    </a:cubicBezTo>
                    <a:cubicBezTo>
                      <a:pt x="39" y="12"/>
                      <a:pt x="42" y="11"/>
                      <a:pt x="44" y="9"/>
                    </a:cubicBezTo>
                    <a:cubicBezTo>
                      <a:pt x="44" y="9"/>
                      <a:pt x="44" y="9"/>
                      <a:pt x="44" y="9"/>
                    </a:cubicBezTo>
                    <a:cubicBezTo>
                      <a:pt x="44" y="9"/>
                      <a:pt x="45" y="10"/>
                      <a:pt x="45" y="10"/>
                    </a:cubicBezTo>
                    <a:cubicBezTo>
                      <a:pt x="45" y="10"/>
                      <a:pt x="45" y="10"/>
                      <a:pt x="45" y="11"/>
                    </a:cubicBezTo>
                    <a:cubicBezTo>
                      <a:pt x="46" y="12"/>
                      <a:pt x="47" y="13"/>
                      <a:pt x="48" y="14"/>
                    </a:cubicBezTo>
                    <a:cubicBezTo>
                      <a:pt x="50" y="17"/>
                      <a:pt x="50" y="17"/>
                      <a:pt x="50" y="17"/>
                    </a:cubicBezTo>
                    <a:cubicBezTo>
                      <a:pt x="50" y="18"/>
                      <a:pt x="51" y="18"/>
                      <a:pt x="51" y="19"/>
                    </a:cubicBezTo>
                    <a:cubicBezTo>
                      <a:pt x="52" y="20"/>
                      <a:pt x="52" y="20"/>
                      <a:pt x="52" y="20"/>
                    </a:cubicBezTo>
                    <a:cubicBezTo>
                      <a:pt x="53" y="22"/>
                      <a:pt x="54" y="23"/>
                      <a:pt x="56" y="23"/>
                    </a:cubicBezTo>
                    <a:cubicBezTo>
                      <a:pt x="57" y="23"/>
                      <a:pt x="58" y="21"/>
                      <a:pt x="59" y="20"/>
                    </a:cubicBezTo>
                    <a:cubicBezTo>
                      <a:pt x="59" y="20"/>
                      <a:pt x="59" y="20"/>
                      <a:pt x="59" y="20"/>
                    </a:cubicBezTo>
                    <a:cubicBezTo>
                      <a:pt x="61" y="18"/>
                      <a:pt x="62" y="17"/>
                      <a:pt x="64" y="17"/>
                    </a:cubicBezTo>
                    <a:cubicBezTo>
                      <a:pt x="68" y="18"/>
                      <a:pt x="73" y="21"/>
                      <a:pt x="75" y="25"/>
                    </a:cubicBezTo>
                    <a:cubicBezTo>
                      <a:pt x="76" y="26"/>
                      <a:pt x="77" y="28"/>
                      <a:pt x="76" y="30"/>
                    </a:cubicBezTo>
                    <a:cubicBezTo>
                      <a:pt x="76" y="30"/>
                      <a:pt x="76" y="30"/>
                      <a:pt x="74" y="31"/>
                    </a:cubicBezTo>
                    <a:cubicBezTo>
                      <a:pt x="73" y="31"/>
                      <a:pt x="71" y="30"/>
                      <a:pt x="69" y="30"/>
                    </a:cubicBezTo>
                    <a:cubicBezTo>
                      <a:pt x="67" y="29"/>
                      <a:pt x="65" y="29"/>
                      <a:pt x="63" y="29"/>
                    </a:cubicBezTo>
                    <a:cubicBezTo>
                      <a:pt x="62" y="29"/>
                      <a:pt x="61" y="29"/>
                      <a:pt x="61" y="30"/>
                    </a:cubicBezTo>
                    <a:cubicBezTo>
                      <a:pt x="61" y="30"/>
                      <a:pt x="61" y="31"/>
                      <a:pt x="61" y="32"/>
                    </a:cubicBezTo>
                    <a:cubicBezTo>
                      <a:pt x="62" y="35"/>
                      <a:pt x="65" y="37"/>
                      <a:pt x="67" y="39"/>
                    </a:cubicBezTo>
                    <a:cubicBezTo>
                      <a:pt x="68" y="40"/>
                      <a:pt x="69" y="41"/>
                      <a:pt x="69" y="41"/>
                    </a:cubicBezTo>
                    <a:cubicBezTo>
                      <a:pt x="70" y="42"/>
                      <a:pt x="71" y="43"/>
                      <a:pt x="72" y="44"/>
                    </a:cubicBezTo>
                    <a:cubicBezTo>
                      <a:pt x="72" y="44"/>
                      <a:pt x="73" y="45"/>
                      <a:pt x="73" y="45"/>
                    </a:cubicBezTo>
                    <a:cubicBezTo>
                      <a:pt x="71" y="46"/>
                      <a:pt x="68" y="48"/>
                      <a:pt x="65" y="50"/>
                    </a:cubicBezTo>
                    <a:cubicBezTo>
                      <a:pt x="63" y="51"/>
                      <a:pt x="62" y="52"/>
                      <a:pt x="62" y="52"/>
                    </a:cubicBezTo>
                    <a:cubicBezTo>
                      <a:pt x="62" y="52"/>
                      <a:pt x="62" y="52"/>
                      <a:pt x="62" y="52"/>
                    </a:cubicBezTo>
                    <a:cubicBezTo>
                      <a:pt x="62" y="52"/>
                      <a:pt x="62" y="52"/>
                      <a:pt x="61" y="52"/>
                    </a:cubicBezTo>
                    <a:cubicBezTo>
                      <a:pt x="62" y="52"/>
                      <a:pt x="62" y="52"/>
                      <a:pt x="62" y="52"/>
                    </a:cubicBezTo>
                    <a:cubicBezTo>
                      <a:pt x="62" y="52"/>
                      <a:pt x="62" y="52"/>
                      <a:pt x="62" y="52"/>
                    </a:cubicBezTo>
                    <a:cubicBezTo>
                      <a:pt x="62" y="52"/>
                      <a:pt x="61" y="52"/>
                      <a:pt x="61" y="52"/>
                    </a:cubicBezTo>
                    <a:cubicBezTo>
                      <a:pt x="61" y="52"/>
                      <a:pt x="61" y="53"/>
                      <a:pt x="61" y="53"/>
                    </a:cubicBezTo>
                    <a:cubicBezTo>
                      <a:pt x="61" y="53"/>
                      <a:pt x="61" y="52"/>
                      <a:pt x="61" y="52"/>
                    </a:cubicBezTo>
                    <a:cubicBezTo>
                      <a:pt x="61" y="53"/>
                      <a:pt x="60" y="53"/>
                      <a:pt x="59" y="53"/>
                    </a:cubicBezTo>
                    <a:cubicBezTo>
                      <a:pt x="59" y="52"/>
                      <a:pt x="58" y="50"/>
                      <a:pt x="58" y="48"/>
                    </a:cubicBezTo>
                    <a:cubicBezTo>
                      <a:pt x="59" y="44"/>
                      <a:pt x="58" y="41"/>
                      <a:pt x="56" y="39"/>
                    </a:cubicBezTo>
                    <a:cubicBezTo>
                      <a:pt x="53" y="37"/>
                      <a:pt x="49" y="37"/>
                      <a:pt x="45" y="39"/>
                    </a:cubicBezTo>
                    <a:cubicBezTo>
                      <a:pt x="42" y="41"/>
                      <a:pt x="40" y="43"/>
                      <a:pt x="40" y="46"/>
                    </a:cubicBezTo>
                    <a:cubicBezTo>
                      <a:pt x="40" y="49"/>
                      <a:pt x="41" y="51"/>
                      <a:pt x="43" y="53"/>
                    </a:cubicBezTo>
                    <a:cubicBezTo>
                      <a:pt x="44" y="54"/>
                      <a:pt x="45" y="54"/>
                      <a:pt x="46" y="55"/>
                    </a:cubicBezTo>
                    <a:cubicBezTo>
                      <a:pt x="47" y="56"/>
                      <a:pt x="48" y="56"/>
                      <a:pt x="49" y="57"/>
                    </a:cubicBezTo>
                    <a:cubicBezTo>
                      <a:pt x="47" y="58"/>
                      <a:pt x="45" y="59"/>
                      <a:pt x="43" y="60"/>
                    </a:cubicBezTo>
                    <a:cubicBezTo>
                      <a:pt x="43" y="60"/>
                      <a:pt x="42" y="60"/>
                      <a:pt x="41" y="61"/>
                    </a:cubicBezTo>
                    <a:cubicBezTo>
                      <a:pt x="40" y="61"/>
                      <a:pt x="36" y="63"/>
                      <a:pt x="34" y="63"/>
                    </a:cubicBezTo>
                    <a:cubicBezTo>
                      <a:pt x="32" y="61"/>
                      <a:pt x="32" y="61"/>
                      <a:pt x="32" y="61"/>
                    </a:cubicBezTo>
                    <a:cubicBezTo>
                      <a:pt x="29" y="57"/>
                      <a:pt x="26" y="54"/>
                      <a:pt x="23" y="50"/>
                    </a:cubicBezTo>
                    <a:cubicBezTo>
                      <a:pt x="24" y="50"/>
                      <a:pt x="24" y="50"/>
                      <a:pt x="25" y="50"/>
                    </a:cubicBezTo>
                    <a:cubicBezTo>
                      <a:pt x="28" y="49"/>
                      <a:pt x="33" y="49"/>
                      <a:pt x="35" y="46"/>
                    </a:cubicBezTo>
                    <a:cubicBezTo>
                      <a:pt x="36" y="45"/>
                      <a:pt x="36" y="42"/>
                      <a:pt x="35" y="40"/>
                    </a:cubicBezTo>
                    <a:cubicBezTo>
                      <a:pt x="34" y="36"/>
                      <a:pt x="30" y="30"/>
                      <a:pt x="24" y="30"/>
                    </a:cubicBezTo>
                    <a:cubicBezTo>
                      <a:pt x="19" y="30"/>
                      <a:pt x="18" y="34"/>
                      <a:pt x="18" y="37"/>
                    </a:cubicBezTo>
                    <a:cubicBezTo>
                      <a:pt x="17" y="38"/>
                      <a:pt x="17" y="39"/>
                      <a:pt x="16" y="40"/>
                    </a:cubicBezTo>
                    <a:cubicBezTo>
                      <a:pt x="16" y="40"/>
                      <a:pt x="16" y="40"/>
                      <a:pt x="16" y="40"/>
                    </a:cubicBezTo>
                    <a:cubicBezTo>
                      <a:pt x="13" y="39"/>
                      <a:pt x="7" y="29"/>
                      <a:pt x="5" y="25"/>
                    </a:cubicBezTo>
                    <a:close/>
                    <a:moveTo>
                      <a:pt x="63" y="56"/>
                    </a:moveTo>
                    <a:cubicBezTo>
                      <a:pt x="63" y="56"/>
                      <a:pt x="63" y="56"/>
                      <a:pt x="63" y="56"/>
                    </a:cubicBezTo>
                    <a:cubicBezTo>
                      <a:pt x="63" y="56"/>
                      <a:pt x="63" y="56"/>
                      <a:pt x="63" y="56"/>
                    </a:cubicBezTo>
                    <a:cubicBezTo>
                      <a:pt x="63" y="56"/>
                      <a:pt x="63" y="56"/>
                      <a:pt x="63"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91" name="Freeform 18">
                <a:extLst>
                  <a:ext uri="{FF2B5EF4-FFF2-40B4-BE49-F238E27FC236}">
                    <a16:creationId xmlns:a16="http://schemas.microsoft.com/office/drawing/2014/main" id="{A7103DB1-9E02-A757-7452-4A3E9C6ED210}"/>
                  </a:ext>
                </a:extLst>
              </p:cNvPr>
              <p:cNvSpPr>
                <a:spLocks noEditPoints="1"/>
              </p:cNvSpPr>
              <p:nvPr/>
            </p:nvSpPr>
            <p:spPr bwMode="auto">
              <a:xfrm>
                <a:off x="5043087" y="5585608"/>
                <a:ext cx="179388" cy="211138"/>
              </a:xfrm>
              <a:custGeom>
                <a:avLst/>
                <a:gdLst>
                  <a:gd name="T0" fmla="*/ 2 w 48"/>
                  <a:gd name="T1" fmla="*/ 28 h 56"/>
                  <a:gd name="T2" fmla="*/ 11 w 48"/>
                  <a:gd name="T3" fmla="*/ 26 h 56"/>
                  <a:gd name="T4" fmla="*/ 7 w 48"/>
                  <a:gd name="T5" fmla="*/ 33 h 56"/>
                  <a:gd name="T6" fmla="*/ 2 w 48"/>
                  <a:gd name="T7" fmla="*/ 32 h 56"/>
                  <a:gd name="T8" fmla="*/ 10 w 48"/>
                  <a:gd name="T9" fmla="*/ 51 h 56"/>
                  <a:gd name="T10" fmla="*/ 19 w 48"/>
                  <a:gd name="T11" fmla="*/ 52 h 56"/>
                  <a:gd name="T12" fmla="*/ 18 w 48"/>
                  <a:gd name="T13" fmla="*/ 44 h 56"/>
                  <a:gd name="T14" fmla="*/ 25 w 48"/>
                  <a:gd name="T15" fmla="*/ 43 h 56"/>
                  <a:gd name="T16" fmla="*/ 25 w 48"/>
                  <a:gd name="T17" fmla="*/ 55 h 56"/>
                  <a:gd name="T18" fmla="*/ 25 w 48"/>
                  <a:gd name="T19" fmla="*/ 55 h 56"/>
                  <a:gd name="T20" fmla="*/ 25 w 48"/>
                  <a:gd name="T21" fmla="*/ 55 h 56"/>
                  <a:gd name="T22" fmla="*/ 25 w 48"/>
                  <a:gd name="T23" fmla="*/ 55 h 56"/>
                  <a:gd name="T24" fmla="*/ 37 w 48"/>
                  <a:gd name="T25" fmla="*/ 56 h 56"/>
                  <a:gd name="T26" fmla="*/ 38 w 48"/>
                  <a:gd name="T27" fmla="*/ 48 h 56"/>
                  <a:gd name="T28" fmla="*/ 37 w 48"/>
                  <a:gd name="T29" fmla="*/ 44 h 56"/>
                  <a:gd name="T30" fmla="*/ 48 w 48"/>
                  <a:gd name="T31" fmla="*/ 42 h 56"/>
                  <a:gd name="T32" fmla="*/ 36 w 48"/>
                  <a:gd name="T33" fmla="*/ 30 h 56"/>
                  <a:gd name="T34" fmla="*/ 36 w 48"/>
                  <a:gd name="T35" fmla="*/ 24 h 56"/>
                  <a:gd name="T36" fmla="*/ 34 w 48"/>
                  <a:gd name="T37" fmla="*/ 17 h 56"/>
                  <a:gd name="T38" fmla="*/ 25 w 48"/>
                  <a:gd name="T39" fmla="*/ 16 h 56"/>
                  <a:gd name="T40" fmla="*/ 21 w 48"/>
                  <a:gd name="T41" fmla="*/ 3 h 56"/>
                  <a:gd name="T42" fmla="*/ 12 w 48"/>
                  <a:gd name="T43" fmla="*/ 13 h 56"/>
                  <a:gd name="T44" fmla="*/ 6 w 48"/>
                  <a:gd name="T45" fmla="*/ 11 h 56"/>
                  <a:gd name="T46" fmla="*/ 2 w 48"/>
                  <a:gd name="T47" fmla="*/ 10 h 56"/>
                  <a:gd name="T48" fmla="*/ 27 w 48"/>
                  <a:gd name="T49" fmla="*/ 54 h 56"/>
                  <a:gd name="T50" fmla="*/ 26 w 48"/>
                  <a:gd name="T51" fmla="*/ 52 h 56"/>
                  <a:gd name="T52" fmla="*/ 26 w 48"/>
                  <a:gd name="T53" fmla="*/ 52 h 56"/>
                  <a:gd name="T54" fmla="*/ 5 w 48"/>
                  <a:gd name="T55" fmla="*/ 13 h 56"/>
                  <a:gd name="T56" fmla="*/ 17 w 48"/>
                  <a:gd name="T57" fmla="*/ 16 h 56"/>
                  <a:gd name="T58" fmla="*/ 12 w 48"/>
                  <a:gd name="T59" fmla="*/ 5 h 56"/>
                  <a:gd name="T60" fmla="*/ 24 w 48"/>
                  <a:gd name="T61" fmla="*/ 11 h 56"/>
                  <a:gd name="T62" fmla="*/ 26 w 48"/>
                  <a:gd name="T63" fmla="*/ 19 h 56"/>
                  <a:gd name="T64" fmla="*/ 34 w 48"/>
                  <a:gd name="T65" fmla="*/ 20 h 56"/>
                  <a:gd name="T66" fmla="*/ 33 w 48"/>
                  <a:gd name="T67" fmla="*/ 24 h 56"/>
                  <a:gd name="T68" fmla="*/ 33 w 48"/>
                  <a:gd name="T69" fmla="*/ 30 h 56"/>
                  <a:gd name="T70" fmla="*/ 38 w 48"/>
                  <a:gd name="T71" fmla="*/ 32 h 56"/>
                  <a:gd name="T72" fmla="*/ 44 w 48"/>
                  <a:gd name="T73" fmla="*/ 45 h 56"/>
                  <a:gd name="T74" fmla="*/ 36 w 48"/>
                  <a:gd name="T75" fmla="*/ 39 h 56"/>
                  <a:gd name="T76" fmla="*/ 35 w 48"/>
                  <a:gd name="T77" fmla="*/ 47 h 56"/>
                  <a:gd name="T78" fmla="*/ 36 w 48"/>
                  <a:gd name="T79" fmla="*/ 53 h 56"/>
                  <a:gd name="T80" fmla="*/ 26 w 48"/>
                  <a:gd name="T81" fmla="*/ 52 h 56"/>
                  <a:gd name="T82" fmla="*/ 26 w 48"/>
                  <a:gd name="T83" fmla="*/ 52 h 56"/>
                  <a:gd name="T84" fmla="*/ 26 w 48"/>
                  <a:gd name="T85" fmla="*/ 52 h 56"/>
                  <a:gd name="T86" fmla="*/ 28 w 48"/>
                  <a:gd name="T87" fmla="*/ 42 h 56"/>
                  <a:gd name="T88" fmla="*/ 15 w 48"/>
                  <a:gd name="T89" fmla="*/ 45 h 56"/>
                  <a:gd name="T90" fmla="*/ 12 w 48"/>
                  <a:gd name="T91" fmla="*/ 49 h 56"/>
                  <a:gd name="T92" fmla="*/ 5 w 48"/>
                  <a:gd name="T93" fmla="*/ 45 h 56"/>
                  <a:gd name="T94" fmla="*/ 13 w 48"/>
                  <a:gd name="T95" fmla="*/ 37 h 56"/>
                  <a:gd name="T96" fmla="*/ 7 w 48"/>
                  <a:gd name="T97" fmla="*/ 25 h 56"/>
                  <a:gd name="T98" fmla="*/ 4 w 48"/>
                  <a:gd name="T99" fmla="*/ 13 h 56"/>
                  <a:gd name="T100" fmla="*/ 25 w 48"/>
                  <a:gd name="T10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56">
                    <a:moveTo>
                      <a:pt x="1" y="11"/>
                    </a:moveTo>
                    <a:cubicBezTo>
                      <a:pt x="1" y="11"/>
                      <a:pt x="1" y="12"/>
                      <a:pt x="1" y="13"/>
                    </a:cubicBezTo>
                    <a:cubicBezTo>
                      <a:pt x="0" y="19"/>
                      <a:pt x="0" y="26"/>
                      <a:pt x="2" y="28"/>
                    </a:cubicBezTo>
                    <a:cubicBezTo>
                      <a:pt x="3" y="29"/>
                      <a:pt x="4" y="29"/>
                      <a:pt x="5" y="29"/>
                    </a:cubicBezTo>
                    <a:cubicBezTo>
                      <a:pt x="6" y="29"/>
                      <a:pt x="8" y="28"/>
                      <a:pt x="9" y="27"/>
                    </a:cubicBezTo>
                    <a:cubicBezTo>
                      <a:pt x="10" y="26"/>
                      <a:pt x="11" y="25"/>
                      <a:pt x="11" y="26"/>
                    </a:cubicBezTo>
                    <a:cubicBezTo>
                      <a:pt x="14" y="27"/>
                      <a:pt x="14" y="31"/>
                      <a:pt x="13" y="33"/>
                    </a:cubicBezTo>
                    <a:cubicBezTo>
                      <a:pt x="13" y="34"/>
                      <a:pt x="12" y="34"/>
                      <a:pt x="12" y="35"/>
                    </a:cubicBezTo>
                    <a:cubicBezTo>
                      <a:pt x="11" y="35"/>
                      <a:pt x="9" y="34"/>
                      <a:pt x="7" y="33"/>
                    </a:cubicBezTo>
                    <a:cubicBezTo>
                      <a:pt x="6" y="32"/>
                      <a:pt x="5" y="31"/>
                      <a:pt x="4" y="31"/>
                    </a:cubicBezTo>
                    <a:cubicBezTo>
                      <a:pt x="4" y="31"/>
                      <a:pt x="3" y="31"/>
                      <a:pt x="3" y="31"/>
                    </a:cubicBezTo>
                    <a:cubicBezTo>
                      <a:pt x="2" y="31"/>
                      <a:pt x="2" y="32"/>
                      <a:pt x="2" y="32"/>
                    </a:cubicBezTo>
                    <a:cubicBezTo>
                      <a:pt x="1" y="37"/>
                      <a:pt x="2" y="41"/>
                      <a:pt x="2" y="45"/>
                    </a:cubicBezTo>
                    <a:cubicBezTo>
                      <a:pt x="3" y="48"/>
                      <a:pt x="3" y="48"/>
                      <a:pt x="3" y="48"/>
                    </a:cubicBezTo>
                    <a:cubicBezTo>
                      <a:pt x="3" y="50"/>
                      <a:pt x="6" y="51"/>
                      <a:pt x="10" y="51"/>
                    </a:cubicBezTo>
                    <a:cubicBezTo>
                      <a:pt x="10" y="52"/>
                      <a:pt x="11" y="52"/>
                      <a:pt x="11" y="52"/>
                    </a:cubicBezTo>
                    <a:cubicBezTo>
                      <a:pt x="13" y="52"/>
                      <a:pt x="15" y="53"/>
                      <a:pt x="18" y="53"/>
                    </a:cubicBezTo>
                    <a:cubicBezTo>
                      <a:pt x="19" y="53"/>
                      <a:pt x="19" y="52"/>
                      <a:pt x="19" y="52"/>
                    </a:cubicBezTo>
                    <a:cubicBezTo>
                      <a:pt x="19" y="52"/>
                      <a:pt x="20" y="51"/>
                      <a:pt x="20" y="51"/>
                    </a:cubicBezTo>
                    <a:cubicBezTo>
                      <a:pt x="19" y="49"/>
                      <a:pt x="19" y="47"/>
                      <a:pt x="18" y="46"/>
                    </a:cubicBezTo>
                    <a:cubicBezTo>
                      <a:pt x="18" y="45"/>
                      <a:pt x="18" y="45"/>
                      <a:pt x="18" y="44"/>
                    </a:cubicBezTo>
                    <a:cubicBezTo>
                      <a:pt x="17" y="43"/>
                      <a:pt x="17" y="42"/>
                      <a:pt x="18" y="41"/>
                    </a:cubicBezTo>
                    <a:cubicBezTo>
                      <a:pt x="19" y="41"/>
                      <a:pt x="20" y="40"/>
                      <a:pt x="21" y="40"/>
                    </a:cubicBezTo>
                    <a:cubicBezTo>
                      <a:pt x="23" y="41"/>
                      <a:pt x="24" y="42"/>
                      <a:pt x="25" y="43"/>
                    </a:cubicBezTo>
                    <a:cubicBezTo>
                      <a:pt x="25" y="44"/>
                      <a:pt x="25" y="45"/>
                      <a:pt x="24" y="46"/>
                    </a:cubicBezTo>
                    <a:cubicBezTo>
                      <a:pt x="22" y="47"/>
                      <a:pt x="21" y="50"/>
                      <a:pt x="22" y="52"/>
                    </a:cubicBezTo>
                    <a:cubicBezTo>
                      <a:pt x="22" y="53"/>
                      <a:pt x="23" y="54"/>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6" y="55"/>
                      <a:pt x="26" y="55"/>
                      <a:pt x="27" y="55"/>
                    </a:cubicBezTo>
                    <a:cubicBezTo>
                      <a:pt x="26" y="55"/>
                      <a:pt x="26" y="55"/>
                      <a:pt x="25" y="55"/>
                    </a:cubicBezTo>
                    <a:cubicBezTo>
                      <a:pt x="26" y="55"/>
                      <a:pt x="26" y="55"/>
                      <a:pt x="29" y="55"/>
                    </a:cubicBezTo>
                    <a:cubicBezTo>
                      <a:pt x="31" y="55"/>
                      <a:pt x="36" y="55"/>
                      <a:pt x="37" y="56"/>
                    </a:cubicBezTo>
                    <a:cubicBezTo>
                      <a:pt x="37" y="56"/>
                      <a:pt x="37" y="56"/>
                      <a:pt x="37" y="56"/>
                    </a:cubicBezTo>
                    <a:cubicBezTo>
                      <a:pt x="37" y="56"/>
                      <a:pt x="38" y="56"/>
                      <a:pt x="38" y="55"/>
                    </a:cubicBezTo>
                    <a:cubicBezTo>
                      <a:pt x="39" y="54"/>
                      <a:pt x="39" y="54"/>
                      <a:pt x="38" y="51"/>
                    </a:cubicBezTo>
                    <a:cubicBezTo>
                      <a:pt x="38" y="50"/>
                      <a:pt x="38" y="49"/>
                      <a:pt x="38" y="48"/>
                    </a:cubicBezTo>
                    <a:cubicBezTo>
                      <a:pt x="38" y="48"/>
                      <a:pt x="38" y="47"/>
                      <a:pt x="37" y="46"/>
                    </a:cubicBezTo>
                    <a:cubicBezTo>
                      <a:pt x="37" y="45"/>
                      <a:pt x="37" y="44"/>
                      <a:pt x="37" y="43"/>
                    </a:cubicBezTo>
                    <a:cubicBezTo>
                      <a:pt x="37" y="44"/>
                      <a:pt x="37" y="44"/>
                      <a:pt x="37" y="44"/>
                    </a:cubicBezTo>
                    <a:cubicBezTo>
                      <a:pt x="38" y="45"/>
                      <a:pt x="39" y="46"/>
                      <a:pt x="41" y="47"/>
                    </a:cubicBezTo>
                    <a:cubicBezTo>
                      <a:pt x="43" y="48"/>
                      <a:pt x="44" y="48"/>
                      <a:pt x="45" y="47"/>
                    </a:cubicBezTo>
                    <a:cubicBezTo>
                      <a:pt x="47" y="46"/>
                      <a:pt x="48" y="44"/>
                      <a:pt x="48" y="42"/>
                    </a:cubicBezTo>
                    <a:cubicBezTo>
                      <a:pt x="48" y="38"/>
                      <a:pt x="47" y="33"/>
                      <a:pt x="44" y="31"/>
                    </a:cubicBezTo>
                    <a:cubicBezTo>
                      <a:pt x="42" y="29"/>
                      <a:pt x="39" y="29"/>
                      <a:pt x="37" y="29"/>
                    </a:cubicBezTo>
                    <a:cubicBezTo>
                      <a:pt x="37" y="29"/>
                      <a:pt x="37" y="29"/>
                      <a:pt x="36" y="30"/>
                    </a:cubicBezTo>
                    <a:cubicBezTo>
                      <a:pt x="36" y="28"/>
                      <a:pt x="36" y="28"/>
                      <a:pt x="36" y="28"/>
                    </a:cubicBezTo>
                    <a:cubicBezTo>
                      <a:pt x="36" y="28"/>
                      <a:pt x="36" y="27"/>
                      <a:pt x="36" y="26"/>
                    </a:cubicBezTo>
                    <a:cubicBezTo>
                      <a:pt x="36" y="24"/>
                      <a:pt x="36" y="24"/>
                      <a:pt x="36" y="24"/>
                    </a:cubicBezTo>
                    <a:cubicBezTo>
                      <a:pt x="36" y="23"/>
                      <a:pt x="36" y="22"/>
                      <a:pt x="36" y="21"/>
                    </a:cubicBezTo>
                    <a:cubicBezTo>
                      <a:pt x="36" y="21"/>
                      <a:pt x="36" y="21"/>
                      <a:pt x="36" y="20"/>
                    </a:cubicBezTo>
                    <a:cubicBezTo>
                      <a:pt x="36" y="19"/>
                      <a:pt x="37" y="17"/>
                      <a:pt x="34" y="17"/>
                    </a:cubicBezTo>
                    <a:cubicBezTo>
                      <a:pt x="32" y="17"/>
                      <a:pt x="29" y="16"/>
                      <a:pt x="27" y="16"/>
                    </a:cubicBezTo>
                    <a:cubicBezTo>
                      <a:pt x="27" y="16"/>
                      <a:pt x="27" y="16"/>
                      <a:pt x="26" y="16"/>
                    </a:cubicBezTo>
                    <a:cubicBezTo>
                      <a:pt x="26" y="16"/>
                      <a:pt x="26" y="16"/>
                      <a:pt x="25" y="16"/>
                    </a:cubicBezTo>
                    <a:cubicBezTo>
                      <a:pt x="25" y="15"/>
                      <a:pt x="26" y="15"/>
                      <a:pt x="26" y="14"/>
                    </a:cubicBezTo>
                    <a:cubicBezTo>
                      <a:pt x="26" y="13"/>
                      <a:pt x="27" y="12"/>
                      <a:pt x="27" y="11"/>
                    </a:cubicBezTo>
                    <a:cubicBezTo>
                      <a:pt x="26" y="8"/>
                      <a:pt x="24" y="5"/>
                      <a:pt x="21" y="3"/>
                    </a:cubicBezTo>
                    <a:cubicBezTo>
                      <a:pt x="18" y="1"/>
                      <a:pt x="15" y="0"/>
                      <a:pt x="13" y="1"/>
                    </a:cubicBezTo>
                    <a:cubicBezTo>
                      <a:pt x="11" y="2"/>
                      <a:pt x="10" y="3"/>
                      <a:pt x="9" y="4"/>
                    </a:cubicBezTo>
                    <a:cubicBezTo>
                      <a:pt x="9" y="7"/>
                      <a:pt x="11" y="10"/>
                      <a:pt x="12" y="13"/>
                    </a:cubicBezTo>
                    <a:cubicBezTo>
                      <a:pt x="13" y="13"/>
                      <a:pt x="13" y="13"/>
                      <a:pt x="13" y="13"/>
                    </a:cubicBezTo>
                    <a:cubicBezTo>
                      <a:pt x="12" y="13"/>
                      <a:pt x="10" y="12"/>
                      <a:pt x="9" y="12"/>
                    </a:cubicBezTo>
                    <a:cubicBezTo>
                      <a:pt x="8" y="11"/>
                      <a:pt x="7" y="11"/>
                      <a:pt x="6" y="11"/>
                    </a:cubicBezTo>
                    <a:cubicBezTo>
                      <a:pt x="5" y="10"/>
                      <a:pt x="5" y="10"/>
                      <a:pt x="5" y="10"/>
                    </a:cubicBezTo>
                    <a:cubicBezTo>
                      <a:pt x="3" y="9"/>
                      <a:pt x="3" y="9"/>
                      <a:pt x="3" y="9"/>
                    </a:cubicBezTo>
                    <a:cubicBezTo>
                      <a:pt x="3" y="9"/>
                      <a:pt x="3" y="9"/>
                      <a:pt x="2" y="10"/>
                    </a:cubicBezTo>
                    <a:cubicBezTo>
                      <a:pt x="2" y="10"/>
                      <a:pt x="1" y="10"/>
                      <a:pt x="1" y="11"/>
                    </a:cubicBezTo>
                    <a:close/>
                    <a:moveTo>
                      <a:pt x="27" y="54"/>
                    </a:moveTo>
                    <a:cubicBezTo>
                      <a:pt x="27" y="54"/>
                      <a:pt x="27" y="54"/>
                      <a:pt x="27" y="54"/>
                    </a:cubicBezTo>
                    <a:cubicBezTo>
                      <a:pt x="27" y="54"/>
                      <a:pt x="27" y="54"/>
                      <a:pt x="27" y="54"/>
                    </a:cubicBezTo>
                    <a:cubicBezTo>
                      <a:pt x="27" y="54"/>
                      <a:pt x="27" y="54"/>
                      <a:pt x="27" y="54"/>
                    </a:cubicBezTo>
                    <a:close/>
                    <a:moveTo>
                      <a:pt x="26" y="52"/>
                    </a:moveTo>
                    <a:cubicBezTo>
                      <a:pt x="26" y="52"/>
                      <a:pt x="26" y="52"/>
                      <a:pt x="26" y="52"/>
                    </a:cubicBezTo>
                    <a:cubicBezTo>
                      <a:pt x="26" y="52"/>
                      <a:pt x="26" y="52"/>
                      <a:pt x="26" y="52"/>
                    </a:cubicBezTo>
                    <a:cubicBezTo>
                      <a:pt x="26" y="52"/>
                      <a:pt x="26" y="52"/>
                      <a:pt x="26" y="52"/>
                    </a:cubicBezTo>
                    <a:close/>
                    <a:moveTo>
                      <a:pt x="4" y="13"/>
                    </a:moveTo>
                    <a:cubicBezTo>
                      <a:pt x="5" y="13"/>
                      <a:pt x="5" y="13"/>
                      <a:pt x="5" y="13"/>
                    </a:cubicBezTo>
                    <a:cubicBezTo>
                      <a:pt x="5" y="13"/>
                      <a:pt x="5" y="13"/>
                      <a:pt x="5" y="13"/>
                    </a:cubicBezTo>
                    <a:cubicBezTo>
                      <a:pt x="6" y="14"/>
                      <a:pt x="7" y="14"/>
                      <a:pt x="7" y="14"/>
                    </a:cubicBezTo>
                    <a:cubicBezTo>
                      <a:pt x="10" y="15"/>
                      <a:pt x="13" y="17"/>
                      <a:pt x="16" y="17"/>
                    </a:cubicBezTo>
                    <a:cubicBezTo>
                      <a:pt x="16" y="17"/>
                      <a:pt x="17" y="16"/>
                      <a:pt x="17" y="16"/>
                    </a:cubicBezTo>
                    <a:cubicBezTo>
                      <a:pt x="17" y="16"/>
                      <a:pt x="17" y="15"/>
                      <a:pt x="17" y="15"/>
                    </a:cubicBezTo>
                    <a:cubicBezTo>
                      <a:pt x="17" y="14"/>
                      <a:pt x="16" y="12"/>
                      <a:pt x="15" y="11"/>
                    </a:cubicBezTo>
                    <a:cubicBezTo>
                      <a:pt x="14" y="9"/>
                      <a:pt x="12" y="7"/>
                      <a:pt x="12" y="5"/>
                    </a:cubicBezTo>
                    <a:cubicBezTo>
                      <a:pt x="12" y="5"/>
                      <a:pt x="13" y="4"/>
                      <a:pt x="14" y="4"/>
                    </a:cubicBezTo>
                    <a:cubicBezTo>
                      <a:pt x="15" y="4"/>
                      <a:pt x="18" y="4"/>
                      <a:pt x="20" y="5"/>
                    </a:cubicBezTo>
                    <a:cubicBezTo>
                      <a:pt x="22" y="7"/>
                      <a:pt x="24" y="9"/>
                      <a:pt x="24" y="11"/>
                    </a:cubicBezTo>
                    <a:cubicBezTo>
                      <a:pt x="24" y="12"/>
                      <a:pt x="23" y="12"/>
                      <a:pt x="23" y="13"/>
                    </a:cubicBezTo>
                    <a:cubicBezTo>
                      <a:pt x="22" y="15"/>
                      <a:pt x="22" y="16"/>
                      <a:pt x="22" y="17"/>
                    </a:cubicBezTo>
                    <a:cubicBezTo>
                      <a:pt x="23" y="19"/>
                      <a:pt x="25" y="19"/>
                      <a:pt x="26" y="19"/>
                    </a:cubicBezTo>
                    <a:cubicBezTo>
                      <a:pt x="26" y="19"/>
                      <a:pt x="26" y="19"/>
                      <a:pt x="27" y="19"/>
                    </a:cubicBezTo>
                    <a:cubicBezTo>
                      <a:pt x="29" y="19"/>
                      <a:pt x="31" y="20"/>
                      <a:pt x="33" y="20"/>
                    </a:cubicBezTo>
                    <a:cubicBezTo>
                      <a:pt x="34" y="20"/>
                      <a:pt x="34" y="20"/>
                      <a:pt x="34" y="20"/>
                    </a:cubicBezTo>
                    <a:cubicBezTo>
                      <a:pt x="33" y="20"/>
                      <a:pt x="33" y="20"/>
                      <a:pt x="33" y="20"/>
                    </a:cubicBezTo>
                    <a:cubicBezTo>
                      <a:pt x="33" y="20"/>
                      <a:pt x="33" y="21"/>
                      <a:pt x="33" y="21"/>
                    </a:cubicBezTo>
                    <a:cubicBezTo>
                      <a:pt x="33" y="22"/>
                      <a:pt x="33" y="23"/>
                      <a:pt x="33" y="24"/>
                    </a:cubicBezTo>
                    <a:cubicBezTo>
                      <a:pt x="33" y="24"/>
                      <a:pt x="33" y="26"/>
                      <a:pt x="33" y="26"/>
                    </a:cubicBezTo>
                    <a:cubicBezTo>
                      <a:pt x="33" y="27"/>
                      <a:pt x="33" y="28"/>
                      <a:pt x="33" y="28"/>
                    </a:cubicBezTo>
                    <a:cubicBezTo>
                      <a:pt x="33" y="30"/>
                      <a:pt x="33" y="30"/>
                      <a:pt x="33" y="30"/>
                    </a:cubicBezTo>
                    <a:cubicBezTo>
                      <a:pt x="33" y="31"/>
                      <a:pt x="34" y="32"/>
                      <a:pt x="34" y="32"/>
                    </a:cubicBezTo>
                    <a:cubicBezTo>
                      <a:pt x="35" y="33"/>
                      <a:pt x="36" y="33"/>
                      <a:pt x="37" y="32"/>
                    </a:cubicBezTo>
                    <a:cubicBezTo>
                      <a:pt x="37" y="32"/>
                      <a:pt x="38" y="32"/>
                      <a:pt x="38" y="32"/>
                    </a:cubicBezTo>
                    <a:cubicBezTo>
                      <a:pt x="39" y="32"/>
                      <a:pt x="41" y="32"/>
                      <a:pt x="42" y="33"/>
                    </a:cubicBezTo>
                    <a:cubicBezTo>
                      <a:pt x="44" y="35"/>
                      <a:pt x="45" y="39"/>
                      <a:pt x="45" y="42"/>
                    </a:cubicBezTo>
                    <a:cubicBezTo>
                      <a:pt x="45" y="43"/>
                      <a:pt x="45" y="44"/>
                      <a:pt x="44" y="45"/>
                    </a:cubicBezTo>
                    <a:cubicBezTo>
                      <a:pt x="44" y="45"/>
                      <a:pt x="43" y="45"/>
                      <a:pt x="42" y="45"/>
                    </a:cubicBezTo>
                    <a:cubicBezTo>
                      <a:pt x="41" y="44"/>
                      <a:pt x="40" y="43"/>
                      <a:pt x="39" y="42"/>
                    </a:cubicBezTo>
                    <a:cubicBezTo>
                      <a:pt x="38" y="41"/>
                      <a:pt x="38" y="40"/>
                      <a:pt x="36" y="39"/>
                    </a:cubicBezTo>
                    <a:cubicBezTo>
                      <a:pt x="36" y="39"/>
                      <a:pt x="35" y="39"/>
                      <a:pt x="35" y="39"/>
                    </a:cubicBezTo>
                    <a:cubicBezTo>
                      <a:pt x="34" y="39"/>
                      <a:pt x="34" y="39"/>
                      <a:pt x="34" y="40"/>
                    </a:cubicBezTo>
                    <a:cubicBezTo>
                      <a:pt x="34" y="42"/>
                      <a:pt x="34" y="45"/>
                      <a:pt x="35" y="47"/>
                    </a:cubicBezTo>
                    <a:cubicBezTo>
                      <a:pt x="35" y="48"/>
                      <a:pt x="35" y="48"/>
                      <a:pt x="35" y="49"/>
                    </a:cubicBezTo>
                    <a:cubicBezTo>
                      <a:pt x="35" y="50"/>
                      <a:pt x="35" y="50"/>
                      <a:pt x="35" y="51"/>
                    </a:cubicBezTo>
                    <a:cubicBezTo>
                      <a:pt x="36" y="52"/>
                      <a:pt x="36" y="52"/>
                      <a:pt x="36" y="53"/>
                    </a:cubicBezTo>
                    <a:cubicBezTo>
                      <a:pt x="34" y="52"/>
                      <a:pt x="32" y="52"/>
                      <a:pt x="29" y="52"/>
                    </a:cubicBezTo>
                    <a:cubicBezTo>
                      <a:pt x="27"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5" y="52"/>
                    </a:cubicBezTo>
                    <a:cubicBezTo>
                      <a:pt x="25" y="52"/>
                      <a:pt x="26" y="52"/>
                      <a:pt x="26" y="52"/>
                    </a:cubicBezTo>
                    <a:cubicBezTo>
                      <a:pt x="25" y="52"/>
                      <a:pt x="25" y="52"/>
                      <a:pt x="24" y="51"/>
                    </a:cubicBezTo>
                    <a:cubicBezTo>
                      <a:pt x="24" y="51"/>
                      <a:pt x="25" y="49"/>
                      <a:pt x="26" y="48"/>
                    </a:cubicBezTo>
                    <a:cubicBezTo>
                      <a:pt x="28" y="46"/>
                      <a:pt x="28" y="44"/>
                      <a:pt x="28" y="42"/>
                    </a:cubicBezTo>
                    <a:cubicBezTo>
                      <a:pt x="27" y="40"/>
                      <a:pt x="25" y="38"/>
                      <a:pt x="22" y="37"/>
                    </a:cubicBezTo>
                    <a:cubicBezTo>
                      <a:pt x="19" y="37"/>
                      <a:pt x="17" y="38"/>
                      <a:pt x="16" y="39"/>
                    </a:cubicBezTo>
                    <a:cubicBezTo>
                      <a:pt x="15" y="41"/>
                      <a:pt x="14" y="43"/>
                      <a:pt x="15" y="45"/>
                    </a:cubicBezTo>
                    <a:cubicBezTo>
                      <a:pt x="15" y="46"/>
                      <a:pt x="15" y="46"/>
                      <a:pt x="16" y="47"/>
                    </a:cubicBezTo>
                    <a:cubicBezTo>
                      <a:pt x="16" y="48"/>
                      <a:pt x="16" y="49"/>
                      <a:pt x="16" y="50"/>
                    </a:cubicBezTo>
                    <a:cubicBezTo>
                      <a:pt x="15" y="50"/>
                      <a:pt x="14" y="49"/>
                      <a:pt x="12" y="49"/>
                    </a:cubicBezTo>
                    <a:cubicBezTo>
                      <a:pt x="12" y="49"/>
                      <a:pt x="11" y="49"/>
                      <a:pt x="11" y="49"/>
                    </a:cubicBezTo>
                    <a:cubicBezTo>
                      <a:pt x="9" y="48"/>
                      <a:pt x="6" y="48"/>
                      <a:pt x="5" y="47"/>
                    </a:cubicBezTo>
                    <a:cubicBezTo>
                      <a:pt x="5" y="45"/>
                      <a:pt x="5" y="45"/>
                      <a:pt x="5" y="45"/>
                    </a:cubicBezTo>
                    <a:cubicBezTo>
                      <a:pt x="5" y="41"/>
                      <a:pt x="4" y="38"/>
                      <a:pt x="5" y="35"/>
                    </a:cubicBezTo>
                    <a:cubicBezTo>
                      <a:pt x="5" y="35"/>
                      <a:pt x="5" y="35"/>
                      <a:pt x="5" y="35"/>
                    </a:cubicBezTo>
                    <a:cubicBezTo>
                      <a:pt x="8" y="37"/>
                      <a:pt x="10" y="38"/>
                      <a:pt x="13" y="37"/>
                    </a:cubicBezTo>
                    <a:cubicBezTo>
                      <a:pt x="14" y="37"/>
                      <a:pt x="15" y="36"/>
                      <a:pt x="16" y="34"/>
                    </a:cubicBezTo>
                    <a:cubicBezTo>
                      <a:pt x="17" y="31"/>
                      <a:pt x="17" y="26"/>
                      <a:pt x="13" y="23"/>
                    </a:cubicBezTo>
                    <a:cubicBezTo>
                      <a:pt x="11" y="22"/>
                      <a:pt x="8" y="24"/>
                      <a:pt x="7" y="25"/>
                    </a:cubicBezTo>
                    <a:cubicBezTo>
                      <a:pt x="6" y="25"/>
                      <a:pt x="5" y="26"/>
                      <a:pt x="5" y="26"/>
                    </a:cubicBezTo>
                    <a:cubicBezTo>
                      <a:pt x="4" y="26"/>
                      <a:pt x="4" y="26"/>
                      <a:pt x="4" y="26"/>
                    </a:cubicBezTo>
                    <a:cubicBezTo>
                      <a:pt x="3" y="24"/>
                      <a:pt x="4" y="16"/>
                      <a:pt x="4" y="13"/>
                    </a:cubicBezTo>
                    <a:close/>
                    <a:moveTo>
                      <a:pt x="25" y="55"/>
                    </a:moveTo>
                    <a:cubicBezTo>
                      <a:pt x="25" y="55"/>
                      <a:pt x="25" y="55"/>
                      <a:pt x="25" y="55"/>
                    </a:cubicBezTo>
                    <a:cubicBezTo>
                      <a:pt x="25" y="55"/>
                      <a:pt x="25" y="55"/>
                      <a:pt x="25" y="55"/>
                    </a:cubicBezTo>
                    <a:cubicBezTo>
                      <a:pt x="25" y="55"/>
                      <a:pt x="25" y="55"/>
                      <a:pt x="25"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92" name="Freeform 19">
                <a:extLst>
                  <a:ext uri="{FF2B5EF4-FFF2-40B4-BE49-F238E27FC236}">
                    <a16:creationId xmlns:a16="http://schemas.microsoft.com/office/drawing/2014/main" id="{88EDA68E-1BDE-3F06-D5CA-7A456AC51263}"/>
                  </a:ext>
                </a:extLst>
              </p:cNvPr>
              <p:cNvSpPr>
                <a:spLocks noEditPoints="1"/>
              </p:cNvSpPr>
              <p:nvPr/>
            </p:nvSpPr>
            <p:spPr bwMode="auto">
              <a:xfrm>
                <a:off x="5279622" y="5347496"/>
                <a:ext cx="150813" cy="125413"/>
              </a:xfrm>
              <a:custGeom>
                <a:avLst/>
                <a:gdLst>
                  <a:gd name="T0" fmla="*/ 18 w 40"/>
                  <a:gd name="T1" fmla="*/ 31 h 33"/>
                  <a:gd name="T2" fmla="*/ 17 w 40"/>
                  <a:gd name="T3" fmla="*/ 25 h 33"/>
                  <a:gd name="T4" fmla="*/ 22 w 40"/>
                  <a:gd name="T5" fmla="*/ 28 h 33"/>
                  <a:gd name="T6" fmla="*/ 21 w 40"/>
                  <a:gd name="T7" fmla="*/ 32 h 33"/>
                  <a:gd name="T8" fmla="*/ 35 w 40"/>
                  <a:gd name="T9" fmla="*/ 27 h 33"/>
                  <a:gd name="T10" fmla="*/ 36 w 40"/>
                  <a:gd name="T11" fmla="*/ 21 h 33"/>
                  <a:gd name="T12" fmla="*/ 31 w 40"/>
                  <a:gd name="T13" fmla="*/ 22 h 33"/>
                  <a:gd name="T14" fmla="*/ 30 w 40"/>
                  <a:gd name="T15" fmla="*/ 16 h 33"/>
                  <a:gd name="T16" fmla="*/ 39 w 40"/>
                  <a:gd name="T17" fmla="*/ 17 h 33"/>
                  <a:gd name="T18" fmla="*/ 39 w 40"/>
                  <a:gd name="T19" fmla="*/ 17 h 33"/>
                  <a:gd name="T20" fmla="*/ 39 w 40"/>
                  <a:gd name="T21" fmla="*/ 17 h 33"/>
                  <a:gd name="T22" fmla="*/ 39 w 40"/>
                  <a:gd name="T23" fmla="*/ 17 h 33"/>
                  <a:gd name="T24" fmla="*/ 40 w 40"/>
                  <a:gd name="T25" fmla="*/ 9 h 33"/>
                  <a:gd name="T26" fmla="*/ 35 w 40"/>
                  <a:gd name="T27" fmla="*/ 8 h 33"/>
                  <a:gd name="T28" fmla="*/ 32 w 40"/>
                  <a:gd name="T29" fmla="*/ 8 h 33"/>
                  <a:gd name="T30" fmla="*/ 31 w 40"/>
                  <a:gd name="T31" fmla="*/ 0 h 33"/>
                  <a:gd name="T32" fmla="*/ 22 w 40"/>
                  <a:gd name="T33" fmla="*/ 8 h 33"/>
                  <a:gd name="T34" fmla="*/ 18 w 40"/>
                  <a:gd name="T35" fmla="*/ 7 h 33"/>
                  <a:gd name="T36" fmla="*/ 13 w 40"/>
                  <a:gd name="T37" fmla="*/ 8 h 33"/>
                  <a:gd name="T38" fmla="*/ 11 w 40"/>
                  <a:gd name="T39" fmla="*/ 14 h 33"/>
                  <a:gd name="T40" fmla="*/ 2 w 40"/>
                  <a:gd name="T41" fmla="*/ 16 h 33"/>
                  <a:gd name="T42" fmla="*/ 8 w 40"/>
                  <a:gd name="T43" fmla="*/ 23 h 33"/>
                  <a:gd name="T44" fmla="*/ 6 w 40"/>
                  <a:gd name="T45" fmla="*/ 28 h 33"/>
                  <a:gd name="T46" fmla="*/ 5 w 40"/>
                  <a:gd name="T47" fmla="*/ 30 h 33"/>
                  <a:gd name="T48" fmla="*/ 38 w 40"/>
                  <a:gd name="T49" fmla="*/ 16 h 33"/>
                  <a:gd name="T50" fmla="*/ 37 w 40"/>
                  <a:gd name="T51" fmla="*/ 16 h 33"/>
                  <a:gd name="T52" fmla="*/ 37 w 40"/>
                  <a:gd name="T53" fmla="*/ 16 h 33"/>
                  <a:gd name="T54" fmla="*/ 8 w 40"/>
                  <a:gd name="T55" fmla="*/ 29 h 33"/>
                  <a:gd name="T56" fmla="*/ 11 w 40"/>
                  <a:gd name="T57" fmla="*/ 20 h 33"/>
                  <a:gd name="T58" fmla="*/ 3 w 40"/>
                  <a:gd name="T59" fmla="*/ 23 h 33"/>
                  <a:gd name="T60" fmla="*/ 8 w 40"/>
                  <a:gd name="T61" fmla="*/ 15 h 33"/>
                  <a:gd name="T62" fmla="*/ 14 w 40"/>
                  <a:gd name="T63" fmla="*/ 14 h 33"/>
                  <a:gd name="T64" fmla="*/ 15 w 40"/>
                  <a:gd name="T65" fmla="*/ 9 h 33"/>
                  <a:gd name="T66" fmla="*/ 18 w 40"/>
                  <a:gd name="T67" fmla="*/ 9 h 33"/>
                  <a:gd name="T68" fmla="*/ 22 w 40"/>
                  <a:gd name="T69" fmla="*/ 10 h 33"/>
                  <a:gd name="T70" fmla="*/ 24 w 40"/>
                  <a:gd name="T71" fmla="*/ 7 h 33"/>
                  <a:gd name="T72" fmla="*/ 33 w 40"/>
                  <a:gd name="T73" fmla="*/ 3 h 33"/>
                  <a:gd name="T74" fmla="*/ 28 w 40"/>
                  <a:gd name="T75" fmla="*/ 8 h 33"/>
                  <a:gd name="T76" fmla="*/ 34 w 40"/>
                  <a:gd name="T77" fmla="*/ 10 h 33"/>
                  <a:gd name="T78" fmla="*/ 38 w 40"/>
                  <a:gd name="T79" fmla="*/ 10 h 33"/>
                  <a:gd name="T80" fmla="*/ 37 w 40"/>
                  <a:gd name="T81" fmla="*/ 16 h 33"/>
                  <a:gd name="T82" fmla="*/ 37 w 40"/>
                  <a:gd name="T83" fmla="*/ 16 h 33"/>
                  <a:gd name="T84" fmla="*/ 37 w 40"/>
                  <a:gd name="T85" fmla="*/ 17 h 33"/>
                  <a:gd name="T86" fmla="*/ 30 w 40"/>
                  <a:gd name="T87" fmla="*/ 14 h 33"/>
                  <a:gd name="T88" fmla="*/ 31 w 40"/>
                  <a:gd name="T89" fmla="*/ 24 h 33"/>
                  <a:gd name="T90" fmla="*/ 34 w 40"/>
                  <a:gd name="T91" fmla="*/ 26 h 33"/>
                  <a:gd name="T92" fmla="*/ 30 w 40"/>
                  <a:gd name="T93" fmla="*/ 30 h 33"/>
                  <a:gd name="T94" fmla="*/ 26 w 40"/>
                  <a:gd name="T95" fmla="*/ 25 h 33"/>
                  <a:gd name="T96" fmla="*/ 16 w 40"/>
                  <a:gd name="T97" fmla="*/ 28 h 33"/>
                  <a:gd name="T98" fmla="*/ 8 w 40"/>
                  <a:gd name="T99" fmla="*/ 29 h 33"/>
                  <a:gd name="T100" fmla="*/ 39 w 40"/>
                  <a:gd name="T101"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33">
                    <a:moveTo>
                      <a:pt x="6" y="31"/>
                    </a:moveTo>
                    <a:cubicBezTo>
                      <a:pt x="6" y="31"/>
                      <a:pt x="7" y="31"/>
                      <a:pt x="7" y="31"/>
                    </a:cubicBezTo>
                    <a:cubicBezTo>
                      <a:pt x="12" y="32"/>
                      <a:pt x="16" y="33"/>
                      <a:pt x="18" y="31"/>
                    </a:cubicBezTo>
                    <a:cubicBezTo>
                      <a:pt x="19" y="31"/>
                      <a:pt x="19" y="30"/>
                      <a:pt x="19" y="29"/>
                    </a:cubicBezTo>
                    <a:cubicBezTo>
                      <a:pt x="19" y="28"/>
                      <a:pt x="19" y="28"/>
                      <a:pt x="18" y="27"/>
                    </a:cubicBezTo>
                    <a:cubicBezTo>
                      <a:pt x="17" y="26"/>
                      <a:pt x="17" y="25"/>
                      <a:pt x="17" y="25"/>
                    </a:cubicBezTo>
                    <a:cubicBezTo>
                      <a:pt x="18" y="23"/>
                      <a:pt x="21" y="24"/>
                      <a:pt x="23" y="24"/>
                    </a:cubicBezTo>
                    <a:cubicBezTo>
                      <a:pt x="23" y="24"/>
                      <a:pt x="23" y="25"/>
                      <a:pt x="24" y="25"/>
                    </a:cubicBezTo>
                    <a:cubicBezTo>
                      <a:pt x="24" y="26"/>
                      <a:pt x="23" y="27"/>
                      <a:pt x="22" y="28"/>
                    </a:cubicBezTo>
                    <a:cubicBezTo>
                      <a:pt x="21" y="29"/>
                      <a:pt x="21" y="30"/>
                      <a:pt x="21" y="30"/>
                    </a:cubicBezTo>
                    <a:cubicBezTo>
                      <a:pt x="20" y="31"/>
                      <a:pt x="20" y="31"/>
                      <a:pt x="21" y="31"/>
                    </a:cubicBezTo>
                    <a:cubicBezTo>
                      <a:pt x="21" y="31"/>
                      <a:pt x="21" y="32"/>
                      <a:pt x="21" y="32"/>
                    </a:cubicBezTo>
                    <a:cubicBezTo>
                      <a:pt x="24" y="33"/>
                      <a:pt x="27" y="33"/>
                      <a:pt x="30" y="32"/>
                    </a:cubicBezTo>
                    <a:cubicBezTo>
                      <a:pt x="32" y="32"/>
                      <a:pt x="32" y="32"/>
                      <a:pt x="32" y="32"/>
                    </a:cubicBezTo>
                    <a:cubicBezTo>
                      <a:pt x="34" y="32"/>
                      <a:pt x="34" y="30"/>
                      <a:pt x="35" y="27"/>
                    </a:cubicBezTo>
                    <a:cubicBezTo>
                      <a:pt x="35" y="27"/>
                      <a:pt x="35" y="27"/>
                      <a:pt x="36" y="27"/>
                    </a:cubicBezTo>
                    <a:cubicBezTo>
                      <a:pt x="36" y="25"/>
                      <a:pt x="37" y="24"/>
                      <a:pt x="37" y="22"/>
                    </a:cubicBezTo>
                    <a:cubicBezTo>
                      <a:pt x="37" y="21"/>
                      <a:pt x="37" y="21"/>
                      <a:pt x="36" y="21"/>
                    </a:cubicBezTo>
                    <a:cubicBezTo>
                      <a:pt x="36" y="21"/>
                      <a:pt x="36" y="21"/>
                      <a:pt x="36" y="21"/>
                    </a:cubicBezTo>
                    <a:cubicBezTo>
                      <a:pt x="34" y="21"/>
                      <a:pt x="33" y="21"/>
                      <a:pt x="32" y="21"/>
                    </a:cubicBezTo>
                    <a:cubicBezTo>
                      <a:pt x="31" y="21"/>
                      <a:pt x="31" y="21"/>
                      <a:pt x="31" y="22"/>
                    </a:cubicBezTo>
                    <a:cubicBezTo>
                      <a:pt x="30" y="22"/>
                      <a:pt x="29" y="22"/>
                      <a:pt x="29" y="21"/>
                    </a:cubicBezTo>
                    <a:cubicBezTo>
                      <a:pt x="28" y="21"/>
                      <a:pt x="28" y="20"/>
                      <a:pt x="28" y="19"/>
                    </a:cubicBezTo>
                    <a:cubicBezTo>
                      <a:pt x="29" y="18"/>
                      <a:pt x="29" y="17"/>
                      <a:pt x="30" y="16"/>
                    </a:cubicBezTo>
                    <a:cubicBezTo>
                      <a:pt x="31" y="16"/>
                      <a:pt x="32" y="17"/>
                      <a:pt x="32" y="17"/>
                    </a:cubicBezTo>
                    <a:cubicBezTo>
                      <a:pt x="33" y="19"/>
                      <a:pt x="35" y="20"/>
                      <a:pt x="37" y="19"/>
                    </a:cubicBezTo>
                    <a:cubicBezTo>
                      <a:pt x="37" y="19"/>
                      <a:pt x="38" y="19"/>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6"/>
                      <a:pt x="39" y="16"/>
                    </a:cubicBezTo>
                    <a:cubicBezTo>
                      <a:pt x="39" y="16"/>
                      <a:pt x="39" y="17"/>
                      <a:pt x="39" y="17"/>
                    </a:cubicBezTo>
                    <a:cubicBezTo>
                      <a:pt x="39" y="17"/>
                      <a:pt x="39" y="16"/>
                      <a:pt x="39" y="15"/>
                    </a:cubicBezTo>
                    <a:cubicBezTo>
                      <a:pt x="39" y="13"/>
                      <a:pt x="40" y="9"/>
                      <a:pt x="40" y="9"/>
                    </a:cubicBezTo>
                    <a:cubicBezTo>
                      <a:pt x="40" y="9"/>
                      <a:pt x="40" y="9"/>
                      <a:pt x="40" y="9"/>
                    </a:cubicBezTo>
                    <a:cubicBezTo>
                      <a:pt x="40" y="9"/>
                      <a:pt x="40" y="8"/>
                      <a:pt x="40" y="8"/>
                    </a:cubicBezTo>
                    <a:cubicBezTo>
                      <a:pt x="39" y="7"/>
                      <a:pt x="39" y="7"/>
                      <a:pt x="37" y="8"/>
                    </a:cubicBezTo>
                    <a:cubicBezTo>
                      <a:pt x="36" y="8"/>
                      <a:pt x="35" y="8"/>
                      <a:pt x="35" y="8"/>
                    </a:cubicBezTo>
                    <a:cubicBezTo>
                      <a:pt x="34" y="8"/>
                      <a:pt x="34" y="8"/>
                      <a:pt x="33" y="8"/>
                    </a:cubicBezTo>
                    <a:cubicBezTo>
                      <a:pt x="33" y="8"/>
                      <a:pt x="32" y="8"/>
                      <a:pt x="31" y="8"/>
                    </a:cubicBezTo>
                    <a:cubicBezTo>
                      <a:pt x="32" y="8"/>
                      <a:pt x="32" y="8"/>
                      <a:pt x="32" y="8"/>
                    </a:cubicBezTo>
                    <a:cubicBezTo>
                      <a:pt x="33" y="7"/>
                      <a:pt x="34" y="7"/>
                      <a:pt x="34" y="6"/>
                    </a:cubicBezTo>
                    <a:cubicBezTo>
                      <a:pt x="35" y="4"/>
                      <a:pt x="35" y="3"/>
                      <a:pt x="35" y="3"/>
                    </a:cubicBezTo>
                    <a:cubicBezTo>
                      <a:pt x="34" y="1"/>
                      <a:pt x="32" y="0"/>
                      <a:pt x="31" y="0"/>
                    </a:cubicBezTo>
                    <a:cubicBezTo>
                      <a:pt x="29" y="0"/>
                      <a:pt x="25" y="0"/>
                      <a:pt x="23" y="3"/>
                    </a:cubicBezTo>
                    <a:cubicBezTo>
                      <a:pt x="22" y="4"/>
                      <a:pt x="21" y="5"/>
                      <a:pt x="22" y="7"/>
                    </a:cubicBezTo>
                    <a:cubicBezTo>
                      <a:pt x="22" y="7"/>
                      <a:pt x="22" y="7"/>
                      <a:pt x="22" y="8"/>
                    </a:cubicBezTo>
                    <a:cubicBezTo>
                      <a:pt x="21" y="7"/>
                      <a:pt x="21" y="7"/>
                      <a:pt x="21" y="7"/>
                    </a:cubicBezTo>
                    <a:cubicBezTo>
                      <a:pt x="20" y="7"/>
                      <a:pt x="20" y="7"/>
                      <a:pt x="20" y="7"/>
                    </a:cubicBezTo>
                    <a:cubicBezTo>
                      <a:pt x="18" y="7"/>
                      <a:pt x="18" y="7"/>
                      <a:pt x="18" y="7"/>
                    </a:cubicBezTo>
                    <a:cubicBezTo>
                      <a:pt x="17" y="7"/>
                      <a:pt x="17" y="7"/>
                      <a:pt x="16" y="7"/>
                    </a:cubicBezTo>
                    <a:cubicBezTo>
                      <a:pt x="16" y="7"/>
                      <a:pt x="15" y="7"/>
                      <a:pt x="15" y="7"/>
                    </a:cubicBezTo>
                    <a:cubicBezTo>
                      <a:pt x="15" y="7"/>
                      <a:pt x="13" y="7"/>
                      <a:pt x="13" y="8"/>
                    </a:cubicBezTo>
                    <a:cubicBezTo>
                      <a:pt x="12" y="10"/>
                      <a:pt x="12" y="12"/>
                      <a:pt x="12" y="13"/>
                    </a:cubicBezTo>
                    <a:cubicBezTo>
                      <a:pt x="12" y="13"/>
                      <a:pt x="12" y="13"/>
                      <a:pt x="12" y="14"/>
                    </a:cubicBezTo>
                    <a:cubicBezTo>
                      <a:pt x="12" y="14"/>
                      <a:pt x="11" y="14"/>
                      <a:pt x="11" y="14"/>
                    </a:cubicBezTo>
                    <a:cubicBezTo>
                      <a:pt x="11" y="14"/>
                      <a:pt x="11" y="14"/>
                      <a:pt x="10" y="14"/>
                    </a:cubicBezTo>
                    <a:cubicBezTo>
                      <a:pt x="9" y="14"/>
                      <a:pt x="9" y="13"/>
                      <a:pt x="8" y="13"/>
                    </a:cubicBezTo>
                    <a:cubicBezTo>
                      <a:pt x="6" y="13"/>
                      <a:pt x="4" y="14"/>
                      <a:pt x="2" y="16"/>
                    </a:cubicBezTo>
                    <a:cubicBezTo>
                      <a:pt x="1" y="18"/>
                      <a:pt x="0" y="20"/>
                      <a:pt x="0" y="22"/>
                    </a:cubicBezTo>
                    <a:cubicBezTo>
                      <a:pt x="1" y="23"/>
                      <a:pt x="1" y="24"/>
                      <a:pt x="2" y="25"/>
                    </a:cubicBezTo>
                    <a:cubicBezTo>
                      <a:pt x="4" y="25"/>
                      <a:pt x="6" y="24"/>
                      <a:pt x="8" y="23"/>
                    </a:cubicBezTo>
                    <a:cubicBezTo>
                      <a:pt x="8" y="23"/>
                      <a:pt x="9" y="23"/>
                      <a:pt x="9" y="23"/>
                    </a:cubicBezTo>
                    <a:cubicBezTo>
                      <a:pt x="8" y="24"/>
                      <a:pt x="8" y="25"/>
                      <a:pt x="7" y="26"/>
                    </a:cubicBezTo>
                    <a:cubicBezTo>
                      <a:pt x="7" y="26"/>
                      <a:pt x="7" y="27"/>
                      <a:pt x="6" y="28"/>
                    </a:cubicBezTo>
                    <a:cubicBezTo>
                      <a:pt x="6" y="28"/>
                      <a:pt x="6" y="28"/>
                      <a:pt x="6" y="28"/>
                    </a:cubicBezTo>
                    <a:cubicBezTo>
                      <a:pt x="5" y="29"/>
                      <a:pt x="5" y="29"/>
                      <a:pt x="5" y="29"/>
                    </a:cubicBezTo>
                    <a:cubicBezTo>
                      <a:pt x="5" y="29"/>
                      <a:pt x="5" y="30"/>
                      <a:pt x="5" y="30"/>
                    </a:cubicBezTo>
                    <a:cubicBezTo>
                      <a:pt x="6" y="30"/>
                      <a:pt x="6" y="31"/>
                      <a:pt x="6" y="31"/>
                    </a:cubicBezTo>
                    <a:close/>
                    <a:moveTo>
                      <a:pt x="38" y="16"/>
                    </a:moveTo>
                    <a:cubicBezTo>
                      <a:pt x="38" y="16"/>
                      <a:pt x="38" y="16"/>
                      <a:pt x="38" y="16"/>
                    </a:cubicBezTo>
                    <a:cubicBezTo>
                      <a:pt x="38" y="16"/>
                      <a:pt x="38" y="16"/>
                      <a:pt x="38" y="16"/>
                    </a:cubicBezTo>
                    <a:cubicBezTo>
                      <a:pt x="38" y="16"/>
                      <a:pt x="38" y="16"/>
                      <a:pt x="38" y="16"/>
                    </a:cubicBezTo>
                    <a:close/>
                    <a:moveTo>
                      <a:pt x="37" y="16"/>
                    </a:moveTo>
                    <a:cubicBezTo>
                      <a:pt x="37" y="16"/>
                      <a:pt x="37" y="16"/>
                      <a:pt x="37" y="16"/>
                    </a:cubicBezTo>
                    <a:cubicBezTo>
                      <a:pt x="37" y="16"/>
                      <a:pt x="37" y="16"/>
                      <a:pt x="37" y="16"/>
                    </a:cubicBezTo>
                    <a:cubicBezTo>
                      <a:pt x="37" y="16"/>
                      <a:pt x="37" y="16"/>
                      <a:pt x="37" y="16"/>
                    </a:cubicBezTo>
                    <a:close/>
                    <a:moveTo>
                      <a:pt x="8" y="29"/>
                    </a:moveTo>
                    <a:cubicBezTo>
                      <a:pt x="8" y="29"/>
                      <a:pt x="8" y="29"/>
                      <a:pt x="8" y="29"/>
                    </a:cubicBezTo>
                    <a:cubicBezTo>
                      <a:pt x="8" y="29"/>
                      <a:pt x="8" y="29"/>
                      <a:pt x="8" y="29"/>
                    </a:cubicBezTo>
                    <a:cubicBezTo>
                      <a:pt x="9" y="28"/>
                      <a:pt x="9" y="27"/>
                      <a:pt x="9" y="27"/>
                    </a:cubicBezTo>
                    <a:cubicBezTo>
                      <a:pt x="10" y="25"/>
                      <a:pt x="11" y="23"/>
                      <a:pt x="11" y="21"/>
                    </a:cubicBezTo>
                    <a:cubicBezTo>
                      <a:pt x="11" y="21"/>
                      <a:pt x="11" y="21"/>
                      <a:pt x="11" y="20"/>
                    </a:cubicBezTo>
                    <a:cubicBezTo>
                      <a:pt x="11" y="20"/>
                      <a:pt x="10" y="20"/>
                      <a:pt x="10" y="20"/>
                    </a:cubicBezTo>
                    <a:cubicBezTo>
                      <a:pt x="9" y="20"/>
                      <a:pt x="8" y="21"/>
                      <a:pt x="7" y="21"/>
                    </a:cubicBezTo>
                    <a:cubicBezTo>
                      <a:pt x="6" y="22"/>
                      <a:pt x="4" y="23"/>
                      <a:pt x="3" y="23"/>
                    </a:cubicBezTo>
                    <a:cubicBezTo>
                      <a:pt x="3" y="23"/>
                      <a:pt x="3" y="22"/>
                      <a:pt x="2" y="22"/>
                    </a:cubicBezTo>
                    <a:cubicBezTo>
                      <a:pt x="2" y="21"/>
                      <a:pt x="3" y="19"/>
                      <a:pt x="4" y="18"/>
                    </a:cubicBezTo>
                    <a:cubicBezTo>
                      <a:pt x="5" y="16"/>
                      <a:pt x="7" y="15"/>
                      <a:pt x="8" y="15"/>
                    </a:cubicBezTo>
                    <a:cubicBezTo>
                      <a:pt x="8" y="15"/>
                      <a:pt x="9" y="16"/>
                      <a:pt x="9" y="16"/>
                    </a:cubicBezTo>
                    <a:cubicBezTo>
                      <a:pt x="10" y="16"/>
                      <a:pt x="11" y="17"/>
                      <a:pt x="12" y="16"/>
                    </a:cubicBezTo>
                    <a:cubicBezTo>
                      <a:pt x="13" y="16"/>
                      <a:pt x="13" y="15"/>
                      <a:pt x="14" y="14"/>
                    </a:cubicBezTo>
                    <a:cubicBezTo>
                      <a:pt x="14" y="14"/>
                      <a:pt x="14" y="14"/>
                      <a:pt x="14" y="14"/>
                    </a:cubicBezTo>
                    <a:cubicBezTo>
                      <a:pt x="14" y="12"/>
                      <a:pt x="14" y="10"/>
                      <a:pt x="15" y="9"/>
                    </a:cubicBezTo>
                    <a:cubicBezTo>
                      <a:pt x="15" y="9"/>
                      <a:pt x="15" y="9"/>
                      <a:pt x="15" y="9"/>
                    </a:cubicBezTo>
                    <a:cubicBezTo>
                      <a:pt x="15" y="9"/>
                      <a:pt x="15" y="9"/>
                      <a:pt x="15" y="9"/>
                    </a:cubicBezTo>
                    <a:cubicBezTo>
                      <a:pt x="15" y="9"/>
                      <a:pt x="15" y="9"/>
                      <a:pt x="15" y="9"/>
                    </a:cubicBezTo>
                    <a:cubicBezTo>
                      <a:pt x="16" y="9"/>
                      <a:pt x="17" y="9"/>
                      <a:pt x="18" y="9"/>
                    </a:cubicBezTo>
                    <a:cubicBezTo>
                      <a:pt x="19" y="9"/>
                      <a:pt x="19" y="9"/>
                      <a:pt x="19" y="9"/>
                    </a:cubicBezTo>
                    <a:cubicBezTo>
                      <a:pt x="20" y="9"/>
                      <a:pt x="20" y="9"/>
                      <a:pt x="21" y="10"/>
                    </a:cubicBezTo>
                    <a:cubicBezTo>
                      <a:pt x="22" y="10"/>
                      <a:pt x="22" y="10"/>
                      <a:pt x="22" y="10"/>
                    </a:cubicBezTo>
                    <a:cubicBezTo>
                      <a:pt x="22" y="10"/>
                      <a:pt x="23" y="10"/>
                      <a:pt x="24" y="9"/>
                    </a:cubicBezTo>
                    <a:cubicBezTo>
                      <a:pt x="24" y="8"/>
                      <a:pt x="24" y="8"/>
                      <a:pt x="24" y="7"/>
                    </a:cubicBezTo>
                    <a:cubicBezTo>
                      <a:pt x="24" y="7"/>
                      <a:pt x="24" y="7"/>
                      <a:pt x="24" y="7"/>
                    </a:cubicBezTo>
                    <a:cubicBezTo>
                      <a:pt x="23" y="6"/>
                      <a:pt x="24" y="5"/>
                      <a:pt x="24" y="4"/>
                    </a:cubicBezTo>
                    <a:cubicBezTo>
                      <a:pt x="26" y="2"/>
                      <a:pt x="29" y="2"/>
                      <a:pt x="31" y="2"/>
                    </a:cubicBezTo>
                    <a:cubicBezTo>
                      <a:pt x="32" y="2"/>
                      <a:pt x="33" y="3"/>
                      <a:pt x="33" y="3"/>
                    </a:cubicBezTo>
                    <a:cubicBezTo>
                      <a:pt x="33" y="3"/>
                      <a:pt x="33" y="4"/>
                      <a:pt x="33" y="4"/>
                    </a:cubicBezTo>
                    <a:cubicBezTo>
                      <a:pt x="32" y="5"/>
                      <a:pt x="31" y="6"/>
                      <a:pt x="31" y="6"/>
                    </a:cubicBezTo>
                    <a:cubicBezTo>
                      <a:pt x="30" y="7"/>
                      <a:pt x="29" y="7"/>
                      <a:pt x="28" y="8"/>
                    </a:cubicBezTo>
                    <a:cubicBezTo>
                      <a:pt x="28" y="9"/>
                      <a:pt x="28" y="9"/>
                      <a:pt x="28" y="9"/>
                    </a:cubicBezTo>
                    <a:cubicBezTo>
                      <a:pt x="28" y="10"/>
                      <a:pt x="28" y="10"/>
                      <a:pt x="29" y="10"/>
                    </a:cubicBezTo>
                    <a:cubicBezTo>
                      <a:pt x="30" y="10"/>
                      <a:pt x="32" y="10"/>
                      <a:pt x="34" y="10"/>
                    </a:cubicBezTo>
                    <a:cubicBezTo>
                      <a:pt x="34" y="10"/>
                      <a:pt x="35" y="10"/>
                      <a:pt x="35" y="10"/>
                    </a:cubicBezTo>
                    <a:cubicBezTo>
                      <a:pt x="36" y="10"/>
                      <a:pt x="36" y="10"/>
                      <a:pt x="37" y="10"/>
                    </a:cubicBezTo>
                    <a:cubicBezTo>
                      <a:pt x="37" y="10"/>
                      <a:pt x="37" y="10"/>
                      <a:pt x="38" y="10"/>
                    </a:cubicBezTo>
                    <a:cubicBezTo>
                      <a:pt x="38" y="11"/>
                      <a:pt x="37" y="12"/>
                      <a:pt x="37" y="14"/>
                    </a:cubicBezTo>
                    <a:cubicBezTo>
                      <a:pt x="37" y="15"/>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7"/>
                      <a:pt x="37" y="17"/>
                      <a:pt x="37" y="17"/>
                    </a:cubicBezTo>
                    <a:cubicBezTo>
                      <a:pt x="37" y="17"/>
                      <a:pt x="37" y="17"/>
                      <a:pt x="37" y="17"/>
                    </a:cubicBezTo>
                    <a:cubicBezTo>
                      <a:pt x="37" y="17"/>
                      <a:pt x="36" y="17"/>
                      <a:pt x="36" y="17"/>
                    </a:cubicBezTo>
                    <a:cubicBezTo>
                      <a:pt x="36" y="17"/>
                      <a:pt x="35" y="17"/>
                      <a:pt x="34" y="16"/>
                    </a:cubicBezTo>
                    <a:cubicBezTo>
                      <a:pt x="33" y="15"/>
                      <a:pt x="31" y="14"/>
                      <a:pt x="30" y="14"/>
                    </a:cubicBezTo>
                    <a:cubicBezTo>
                      <a:pt x="28" y="15"/>
                      <a:pt x="27" y="16"/>
                      <a:pt x="26" y="18"/>
                    </a:cubicBezTo>
                    <a:cubicBezTo>
                      <a:pt x="26" y="20"/>
                      <a:pt x="26" y="22"/>
                      <a:pt x="27" y="23"/>
                    </a:cubicBezTo>
                    <a:cubicBezTo>
                      <a:pt x="28" y="24"/>
                      <a:pt x="30" y="24"/>
                      <a:pt x="31" y="24"/>
                    </a:cubicBezTo>
                    <a:cubicBezTo>
                      <a:pt x="32" y="23"/>
                      <a:pt x="32" y="23"/>
                      <a:pt x="32" y="23"/>
                    </a:cubicBezTo>
                    <a:cubicBezTo>
                      <a:pt x="33" y="23"/>
                      <a:pt x="34" y="23"/>
                      <a:pt x="35" y="23"/>
                    </a:cubicBezTo>
                    <a:cubicBezTo>
                      <a:pt x="34" y="24"/>
                      <a:pt x="34" y="25"/>
                      <a:pt x="34" y="26"/>
                    </a:cubicBezTo>
                    <a:cubicBezTo>
                      <a:pt x="34" y="26"/>
                      <a:pt x="33" y="27"/>
                      <a:pt x="33" y="27"/>
                    </a:cubicBezTo>
                    <a:cubicBezTo>
                      <a:pt x="33" y="28"/>
                      <a:pt x="32" y="30"/>
                      <a:pt x="32" y="30"/>
                    </a:cubicBezTo>
                    <a:cubicBezTo>
                      <a:pt x="30" y="30"/>
                      <a:pt x="30" y="30"/>
                      <a:pt x="30" y="30"/>
                    </a:cubicBezTo>
                    <a:cubicBezTo>
                      <a:pt x="28" y="31"/>
                      <a:pt x="26" y="31"/>
                      <a:pt x="23" y="30"/>
                    </a:cubicBezTo>
                    <a:cubicBezTo>
                      <a:pt x="23" y="30"/>
                      <a:pt x="23" y="30"/>
                      <a:pt x="24" y="30"/>
                    </a:cubicBezTo>
                    <a:cubicBezTo>
                      <a:pt x="25" y="28"/>
                      <a:pt x="26" y="26"/>
                      <a:pt x="26" y="25"/>
                    </a:cubicBezTo>
                    <a:cubicBezTo>
                      <a:pt x="25" y="24"/>
                      <a:pt x="25" y="23"/>
                      <a:pt x="23" y="22"/>
                    </a:cubicBezTo>
                    <a:cubicBezTo>
                      <a:pt x="21" y="21"/>
                      <a:pt x="18" y="21"/>
                      <a:pt x="16" y="23"/>
                    </a:cubicBezTo>
                    <a:cubicBezTo>
                      <a:pt x="14" y="25"/>
                      <a:pt x="16" y="27"/>
                      <a:pt x="16" y="28"/>
                    </a:cubicBezTo>
                    <a:cubicBezTo>
                      <a:pt x="17" y="28"/>
                      <a:pt x="17" y="29"/>
                      <a:pt x="17" y="29"/>
                    </a:cubicBezTo>
                    <a:cubicBezTo>
                      <a:pt x="17" y="30"/>
                      <a:pt x="17" y="30"/>
                      <a:pt x="17" y="30"/>
                    </a:cubicBezTo>
                    <a:cubicBezTo>
                      <a:pt x="16" y="31"/>
                      <a:pt x="10" y="29"/>
                      <a:pt x="8" y="29"/>
                    </a:cubicBezTo>
                    <a:close/>
                    <a:moveTo>
                      <a:pt x="39" y="17"/>
                    </a:moveTo>
                    <a:cubicBezTo>
                      <a:pt x="39" y="17"/>
                      <a:pt x="39" y="17"/>
                      <a:pt x="39" y="17"/>
                    </a:cubicBezTo>
                    <a:cubicBezTo>
                      <a:pt x="39" y="17"/>
                      <a:pt x="39" y="17"/>
                      <a:pt x="39"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grpSp>
        <p:sp>
          <p:nvSpPr>
            <p:cNvPr id="25" name="Freeform 20">
              <a:extLst>
                <a:ext uri="{FF2B5EF4-FFF2-40B4-BE49-F238E27FC236}">
                  <a16:creationId xmlns:a16="http://schemas.microsoft.com/office/drawing/2014/main" id="{2720772A-324F-9CE0-05C7-C431E06553CF}"/>
                </a:ext>
              </a:extLst>
            </p:cNvPr>
            <p:cNvSpPr>
              <a:spLocks noEditPoints="1"/>
            </p:cNvSpPr>
            <p:nvPr/>
          </p:nvSpPr>
          <p:spPr bwMode="auto">
            <a:xfrm>
              <a:off x="6193651" y="4344882"/>
              <a:ext cx="532967" cy="502682"/>
            </a:xfrm>
            <a:custGeom>
              <a:avLst/>
              <a:gdLst>
                <a:gd name="T0" fmla="*/ 93 w 117"/>
                <a:gd name="T1" fmla="*/ 17 h 85"/>
                <a:gd name="T2" fmla="*/ 64 w 117"/>
                <a:gd name="T3" fmla="*/ 23 h 85"/>
                <a:gd name="T4" fmla="*/ 66 w 117"/>
                <a:gd name="T5" fmla="*/ 27 h 85"/>
                <a:gd name="T6" fmla="*/ 93 w 117"/>
                <a:gd name="T7" fmla="*/ 22 h 85"/>
                <a:gd name="T8" fmla="*/ 97 w 117"/>
                <a:gd name="T9" fmla="*/ 30 h 85"/>
                <a:gd name="T10" fmla="*/ 81 w 117"/>
                <a:gd name="T11" fmla="*/ 28 h 85"/>
                <a:gd name="T12" fmla="*/ 65 w 117"/>
                <a:gd name="T13" fmla="*/ 36 h 85"/>
                <a:gd name="T14" fmla="*/ 82 w 117"/>
                <a:gd name="T15" fmla="*/ 32 h 85"/>
                <a:gd name="T16" fmla="*/ 97 w 117"/>
                <a:gd name="T17" fmla="*/ 30 h 85"/>
                <a:gd name="T18" fmla="*/ 97 w 117"/>
                <a:gd name="T19" fmla="*/ 42 h 85"/>
                <a:gd name="T20" fmla="*/ 97 w 117"/>
                <a:gd name="T21" fmla="*/ 38 h 85"/>
                <a:gd name="T22" fmla="*/ 68 w 117"/>
                <a:gd name="T23" fmla="*/ 44 h 85"/>
                <a:gd name="T24" fmla="*/ 70 w 117"/>
                <a:gd name="T25" fmla="*/ 47 h 85"/>
                <a:gd name="T26" fmla="*/ 84 w 117"/>
                <a:gd name="T27" fmla="*/ 42 h 85"/>
                <a:gd name="T28" fmla="*/ 9 w 117"/>
                <a:gd name="T29" fmla="*/ 77 h 85"/>
                <a:gd name="T30" fmla="*/ 25 w 117"/>
                <a:gd name="T31" fmla="*/ 83 h 85"/>
                <a:gd name="T32" fmla="*/ 60 w 117"/>
                <a:gd name="T33" fmla="*/ 78 h 85"/>
                <a:gd name="T34" fmla="*/ 88 w 117"/>
                <a:gd name="T35" fmla="*/ 67 h 85"/>
                <a:gd name="T36" fmla="*/ 114 w 117"/>
                <a:gd name="T37" fmla="*/ 66 h 85"/>
                <a:gd name="T38" fmla="*/ 109 w 117"/>
                <a:gd name="T39" fmla="*/ 14 h 85"/>
                <a:gd name="T40" fmla="*/ 101 w 117"/>
                <a:gd name="T41" fmla="*/ 7 h 85"/>
                <a:gd name="T42" fmla="*/ 99 w 117"/>
                <a:gd name="T43" fmla="*/ 3 h 85"/>
                <a:gd name="T44" fmla="*/ 53 w 117"/>
                <a:gd name="T45" fmla="*/ 13 h 85"/>
                <a:gd name="T46" fmla="*/ 6 w 117"/>
                <a:gd name="T47" fmla="*/ 20 h 85"/>
                <a:gd name="T48" fmla="*/ 5 w 117"/>
                <a:gd name="T49" fmla="*/ 25 h 85"/>
                <a:gd name="T50" fmla="*/ 1 w 117"/>
                <a:gd name="T51" fmla="*/ 35 h 85"/>
                <a:gd name="T52" fmla="*/ 37 w 117"/>
                <a:gd name="T53" fmla="*/ 65 h 85"/>
                <a:gd name="T54" fmla="*/ 9 w 117"/>
                <a:gd name="T55" fmla="*/ 22 h 85"/>
                <a:gd name="T56" fmla="*/ 51 w 117"/>
                <a:gd name="T57" fmla="*/ 17 h 85"/>
                <a:gd name="T58" fmla="*/ 106 w 117"/>
                <a:gd name="T59" fmla="*/ 56 h 85"/>
                <a:gd name="T60" fmla="*/ 65 w 117"/>
                <a:gd name="T61" fmla="*/ 66 h 85"/>
                <a:gd name="T62" fmla="*/ 77 w 117"/>
                <a:gd name="T63" fmla="*/ 5 h 85"/>
                <a:gd name="T64" fmla="*/ 106 w 117"/>
                <a:gd name="T65" fmla="*/ 56 h 85"/>
                <a:gd name="T66" fmla="*/ 6 w 117"/>
                <a:gd name="T67" fmla="*/ 28 h 85"/>
                <a:gd name="T68" fmla="*/ 16 w 117"/>
                <a:gd name="T69" fmla="*/ 78 h 85"/>
                <a:gd name="T70" fmla="*/ 37 w 117"/>
                <a:gd name="T71" fmla="*/ 69 h 85"/>
                <a:gd name="T72" fmla="*/ 62 w 117"/>
                <a:gd name="T73" fmla="*/ 72 h 85"/>
                <a:gd name="T74" fmla="*/ 63 w 117"/>
                <a:gd name="T75" fmla="*/ 72 h 85"/>
                <a:gd name="T76" fmla="*/ 63 w 117"/>
                <a:gd name="T77" fmla="*/ 72 h 85"/>
                <a:gd name="T78" fmla="*/ 63 w 117"/>
                <a:gd name="T79" fmla="*/ 72 h 85"/>
                <a:gd name="T80" fmla="*/ 63 w 117"/>
                <a:gd name="T81" fmla="*/ 72 h 85"/>
                <a:gd name="T82" fmla="*/ 64 w 117"/>
                <a:gd name="T83" fmla="*/ 72 h 85"/>
                <a:gd name="T84" fmla="*/ 64 w 117"/>
                <a:gd name="T85" fmla="*/ 72 h 85"/>
                <a:gd name="T86" fmla="*/ 64 w 117"/>
                <a:gd name="T87" fmla="*/ 71 h 85"/>
                <a:gd name="T88" fmla="*/ 64 w 117"/>
                <a:gd name="T89" fmla="*/ 71 h 85"/>
                <a:gd name="T90" fmla="*/ 65 w 117"/>
                <a:gd name="T91" fmla="*/ 71 h 85"/>
                <a:gd name="T92" fmla="*/ 87 w 117"/>
                <a:gd name="T93" fmla="*/ 60 h 85"/>
                <a:gd name="T94" fmla="*/ 110 w 117"/>
                <a:gd name="T95" fmla="*/ 60 h 85"/>
                <a:gd name="T96" fmla="*/ 102 w 117"/>
                <a:gd name="T97" fmla="*/ 10 h 85"/>
                <a:gd name="T98" fmla="*/ 114 w 117"/>
                <a:gd name="T99" fmla="*/ 57 h 85"/>
                <a:gd name="T100" fmla="*/ 105 w 117"/>
                <a:gd name="T101" fmla="*/ 65 h 85"/>
                <a:gd name="T102" fmla="*/ 68 w 117"/>
                <a:gd name="T103" fmla="*/ 74 h 85"/>
                <a:gd name="T104" fmla="*/ 39 w 117"/>
                <a:gd name="T105" fmla="*/ 73 h 85"/>
                <a:gd name="T106" fmla="*/ 16 w 117"/>
                <a:gd name="T107" fmla="*/ 81 h 85"/>
                <a:gd name="T108" fmla="*/ 4 w 117"/>
                <a:gd name="T109"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 h="85">
                  <a:moveTo>
                    <a:pt x="95" y="20"/>
                  </a:moveTo>
                  <a:cubicBezTo>
                    <a:pt x="95" y="19"/>
                    <a:pt x="94" y="18"/>
                    <a:pt x="93" y="17"/>
                  </a:cubicBezTo>
                  <a:cubicBezTo>
                    <a:pt x="89" y="17"/>
                    <a:pt x="84" y="17"/>
                    <a:pt x="79" y="18"/>
                  </a:cubicBezTo>
                  <a:cubicBezTo>
                    <a:pt x="74" y="19"/>
                    <a:pt x="69" y="21"/>
                    <a:pt x="64" y="23"/>
                  </a:cubicBezTo>
                  <a:cubicBezTo>
                    <a:pt x="63" y="24"/>
                    <a:pt x="63" y="25"/>
                    <a:pt x="64" y="26"/>
                  </a:cubicBezTo>
                  <a:cubicBezTo>
                    <a:pt x="64" y="27"/>
                    <a:pt x="65" y="28"/>
                    <a:pt x="66" y="27"/>
                  </a:cubicBezTo>
                  <a:cubicBezTo>
                    <a:pt x="71" y="25"/>
                    <a:pt x="75" y="23"/>
                    <a:pt x="80" y="22"/>
                  </a:cubicBezTo>
                  <a:cubicBezTo>
                    <a:pt x="84" y="21"/>
                    <a:pt x="89" y="21"/>
                    <a:pt x="93" y="22"/>
                  </a:cubicBezTo>
                  <a:cubicBezTo>
                    <a:pt x="94" y="22"/>
                    <a:pt x="95" y="21"/>
                    <a:pt x="95" y="20"/>
                  </a:cubicBezTo>
                  <a:close/>
                  <a:moveTo>
                    <a:pt x="97" y="30"/>
                  </a:moveTo>
                  <a:cubicBezTo>
                    <a:pt x="97" y="29"/>
                    <a:pt x="96" y="28"/>
                    <a:pt x="95" y="27"/>
                  </a:cubicBezTo>
                  <a:cubicBezTo>
                    <a:pt x="91" y="27"/>
                    <a:pt x="86" y="27"/>
                    <a:pt x="81" y="28"/>
                  </a:cubicBezTo>
                  <a:cubicBezTo>
                    <a:pt x="76" y="29"/>
                    <a:pt x="71" y="31"/>
                    <a:pt x="66" y="34"/>
                  </a:cubicBezTo>
                  <a:cubicBezTo>
                    <a:pt x="65" y="34"/>
                    <a:pt x="65" y="35"/>
                    <a:pt x="65" y="36"/>
                  </a:cubicBezTo>
                  <a:cubicBezTo>
                    <a:pt x="66" y="37"/>
                    <a:pt x="67" y="38"/>
                    <a:pt x="68" y="37"/>
                  </a:cubicBezTo>
                  <a:cubicBezTo>
                    <a:pt x="72" y="35"/>
                    <a:pt x="77" y="33"/>
                    <a:pt x="82" y="32"/>
                  </a:cubicBezTo>
                  <a:cubicBezTo>
                    <a:pt x="86" y="31"/>
                    <a:pt x="90" y="31"/>
                    <a:pt x="95" y="32"/>
                  </a:cubicBezTo>
                  <a:cubicBezTo>
                    <a:pt x="96" y="32"/>
                    <a:pt x="97" y="31"/>
                    <a:pt x="97" y="30"/>
                  </a:cubicBezTo>
                  <a:close/>
                  <a:moveTo>
                    <a:pt x="84" y="42"/>
                  </a:moveTo>
                  <a:cubicBezTo>
                    <a:pt x="88" y="41"/>
                    <a:pt x="92" y="41"/>
                    <a:pt x="97" y="42"/>
                  </a:cubicBezTo>
                  <a:cubicBezTo>
                    <a:pt x="98" y="42"/>
                    <a:pt x="99" y="41"/>
                    <a:pt x="99" y="40"/>
                  </a:cubicBezTo>
                  <a:cubicBezTo>
                    <a:pt x="99" y="39"/>
                    <a:pt x="98" y="38"/>
                    <a:pt x="97" y="38"/>
                  </a:cubicBezTo>
                  <a:cubicBezTo>
                    <a:pt x="92" y="37"/>
                    <a:pt x="88" y="37"/>
                    <a:pt x="83" y="38"/>
                  </a:cubicBezTo>
                  <a:cubicBezTo>
                    <a:pt x="78" y="39"/>
                    <a:pt x="73" y="41"/>
                    <a:pt x="68" y="44"/>
                  </a:cubicBezTo>
                  <a:cubicBezTo>
                    <a:pt x="67" y="44"/>
                    <a:pt x="67" y="45"/>
                    <a:pt x="67" y="46"/>
                  </a:cubicBezTo>
                  <a:cubicBezTo>
                    <a:pt x="68" y="47"/>
                    <a:pt x="69" y="48"/>
                    <a:pt x="70" y="47"/>
                  </a:cubicBezTo>
                  <a:cubicBezTo>
                    <a:pt x="70" y="47"/>
                    <a:pt x="70" y="47"/>
                    <a:pt x="70" y="47"/>
                  </a:cubicBezTo>
                  <a:cubicBezTo>
                    <a:pt x="74" y="45"/>
                    <a:pt x="79" y="43"/>
                    <a:pt x="84" y="42"/>
                  </a:cubicBezTo>
                  <a:close/>
                  <a:moveTo>
                    <a:pt x="1" y="35"/>
                  </a:moveTo>
                  <a:cubicBezTo>
                    <a:pt x="9" y="77"/>
                    <a:pt x="9" y="77"/>
                    <a:pt x="9" y="77"/>
                  </a:cubicBezTo>
                  <a:cubicBezTo>
                    <a:pt x="10" y="80"/>
                    <a:pt x="12" y="83"/>
                    <a:pt x="15" y="84"/>
                  </a:cubicBezTo>
                  <a:cubicBezTo>
                    <a:pt x="18" y="85"/>
                    <a:pt x="22" y="85"/>
                    <a:pt x="25" y="83"/>
                  </a:cubicBezTo>
                  <a:cubicBezTo>
                    <a:pt x="29" y="79"/>
                    <a:pt x="34" y="77"/>
                    <a:pt x="40" y="76"/>
                  </a:cubicBezTo>
                  <a:cubicBezTo>
                    <a:pt x="46" y="74"/>
                    <a:pt x="53" y="75"/>
                    <a:pt x="60" y="78"/>
                  </a:cubicBezTo>
                  <a:cubicBezTo>
                    <a:pt x="63" y="79"/>
                    <a:pt x="67" y="79"/>
                    <a:pt x="70" y="76"/>
                  </a:cubicBezTo>
                  <a:cubicBezTo>
                    <a:pt x="75" y="71"/>
                    <a:pt x="81" y="68"/>
                    <a:pt x="88" y="67"/>
                  </a:cubicBezTo>
                  <a:cubicBezTo>
                    <a:pt x="93" y="66"/>
                    <a:pt x="99" y="66"/>
                    <a:pt x="104" y="68"/>
                  </a:cubicBezTo>
                  <a:cubicBezTo>
                    <a:pt x="108" y="69"/>
                    <a:pt x="111" y="68"/>
                    <a:pt x="114" y="66"/>
                  </a:cubicBezTo>
                  <a:cubicBezTo>
                    <a:pt x="116" y="63"/>
                    <a:pt x="117" y="60"/>
                    <a:pt x="117" y="56"/>
                  </a:cubicBezTo>
                  <a:cubicBezTo>
                    <a:pt x="109" y="14"/>
                    <a:pt x="109" y="14"/>
                    <a:pt x="109" y="14"/>
                  </a:cubicBezTo>
                  <a:cubicBezTo>
                    <a:pt x="108" y="11"/>
                    <a:pt x="106" y="8"/>
                    <a:pt x="102" y="7"/>
                  </a:cubicBezTo>
                  <a:cubicBezTo>
                    <a:pt x="102" y="7"/>
                    <a:pt x="101" y="7"/>
                    <a:pt x="101" y="7"/>
                  </a:cubicBezTo>
                  <a:cubicBezTo>
                    <a:pt x="100" y="4"/>
                    <a:pt x="100" y="4"/>
                    <a:pt x="100" y="4"/>
                  </a:cubicBezTo>
                  <a:cubicBezTo>
                    <a:pt x="100" y="3"/>
                    <a:pt x="100" y="3"/>
                    <a:pt x="99" y="3"/>
                  </a:cubicBezTo>
                  <a:cubicBezTo>
                    <a:pt x="92" y="0"/>
                    <a:pt x="84" y="0"/>
                    <a:pt x="76" y="1"/>
                  </a:cubicBezTo>
                  <a:cubicBezTo>
                    <a:pt x="67" y="3"/>
                    <a:pt x="59" y="7"/>
                    <a:pt x="53" y="13"/>
                  </a:cubicBezTo>
                  <a:cubicBezTo>
                    <a:pt x="44" y="10"/>
                    <a:pt x="35" y="9"/>
                    <a:pt x="27" y="10"/>
                  </a:cubicBezTo>
                  <a:cubicBezTo>
                    <a:pt x="19" y="12"/>
                    <a:pt x="12" y="15"/>
                    <a:pt x="6" y="20"/>
                  </a:cubicBezTo>
                  <a:cubicBezTo>
                    <a:pt x="5" y="20"/>
                    <a:pt x="5" y="21"/>
                    <a:pt x="5" y="22"/>
                  </a:cubicBezTo>
                  <a:cubicBezTo>
                    <a:pt x="5" y="25"/>
                    <a:pt x="5" y="25"/>
                    <a:pt x="5" y="25"/>
                  </a:cubicBezTo>
                  <a:cubicBezTo>
                    <a:pt x="5" y="25"/>
                    <a:pt x="5" y="25"/>
                    <a:pt x="5" y="25"/>
                  </a:cubicBezTo>
                  <a:cubicBezTo>
                    <a:pt x="2" y="27"/>
                    <a:pt x="0" y="31"/>
                    <a:pt x="1" y="35"/>
                  </a:cubicBezTo>
                  <a:close/>
                  <a:moveTo>
                    <a:pt x="61" y="66"/>
                  </a:moveTo>
                  <a:cubicBezTo>
                    <a:pt x="53" y="64"/>
                    <a:pt x="45" y="63"/>
                    <a:pt x="37" y="65"/>
                  </a:cubicBezTo>
                  <a:cubicBezTo>
                    <a:pt x="30" y="66"/>
                    <a:pt x="24" y="69"/>
                    <a:pt x="18" y="72"/>
                  </a:cubicBezTo>
                  <a:cubicBezTo>
                    <a:pt x="9" y="22"/>
                    <a:pt x="9" y="22"/>
                    <a:pt x="9" y="22"/>
                  </a:cubicBezTo>
                  <a:cubicBezTo>
                    <a:pt x="14" y="18"/>
                    <a:pt x="21" y="16"/>
                    <a:pt x="27" y="15"/>
                  </a:cubicBezTo>
                  <a:cubicBezTo>
                    <a:pt x="35" y="13"/>
                    <a:pt x="44" y="14"/>
                    <a:pt x="51" y="17"/>
                  </a:cubicBezTo>
                  <a:lnTo>
                    <a:pt x="61" y="66"/>
                  </a:lnTo>
                  <a:close/>
                  <a:moveTo>
                    <a:pt x="106" y="56"/>
                  </a:moveTo>
                  <a:cubicBezTo>
                    <a:pt x="100" y="54"/>
                    <a:pt x="93" y="54"/>
                    <a:pt x="86" y="55"/>
                  </a:cubicBezTo>
                  <a:cubicBezTo>
                    <a:pt x="78" y="57"/>
                    <a:pt x="71" y="60"/>
                    <a:pt x="65" y="66"/>
                  </a:cubicBezTo>
                  <a:cubicBezTo>
                    <a:pt x="55" y="16"/>
                    <a:pt x="55" y="16"/>
                    <a:pt x="55" y="16"/>
                  </a:cubicBezTo>
                  <a:cubicBezTo>
                    <a:pt x="61" y="10"/>
                    <a:pt x="69" y="7"/>
                    <a:pt x="77" y="5"/>
                  </a:cubicBezTo>
                  <a:cubicBezTo>
                    <a:pt x="83" y="4"/>
                    <a:pt x="90" y="4"/>
                    <a:pt x="97" y="6"/>
                  </a:cubicBezTo>
                  <a:lnTo>
                    <a:pt x="106" y="56"/>
                  </a:lnTo>
                  <a:close/>
                  <a:moveTo>
                    <a:pt x="4" y="34"/>
                  </a:moveTo>
                  <a:cubicBezTo>
                    <a:pt x="4" y="32"/>
                    <a:pt x="4" y="29"/>
                    <a:pt x="6" y="28"/>
                  </a:cubicBezTo>
                  <a:cubicBezTo>
                    <a:pt x="15" y="76"/>
                    <a:pt x="15" y="76"/>
                    <a:pt x="15" y="76"/>
                  </a:cubicBezTo>
                  <a:cubicBezTo>
                    <a:pt x="15" y="77"/>
                    <a:pt x="16" y="78"/>
                    <a:pt x="16" y="78"/>
                  </a:cubicBezTo>
                  <a:cubicBezTo>
                    <a:pt x="17" y="78"/>
                    <a:pt x="18" y="78"/>
                    <a:pt x="18" y="77"/>
                  </a:cubicBezTo>
                  <a:cubicBezTo>
                    <a:pt x="24" y="73"/>
                    <a:pt x="30" y="70"/>
                    <a:pt x="37" y="69"/>
                  </a:cubicBezTo>
                  <a:cubicBezTo>
                    <a:pt x="46" y="67"/>
                    <a:pt x="54" y="68"/>
                    <a:pt x="62" y="71"/>
                  </a:cubicBezTo>
                  <a:cubicBezTo>
                    <a:pt x="62" y="71"/>
                    <a:pt x="62" y="72"/>
                    <a:pt x="62" y="72"/>
                  </a:cubicBezTo>
                  <a:cubicBezTo>
                    <a:pt x="63" y="72"/>
                    <a:pt x="63" y="72"/>
                    <a:pt x="63" y="72"/>
                  </a:cubicBezTo>
                  <a:cubicBezTo>
                    <a:pt x="63" y="72"/>
                    <a:pt x="63" y="72"/>
                    <a:pt x="63" y="72"/>
                  </a:cubicBezTo>
                  <a:cubicBezTo>
                    <a:pt x="63" y="72"/>
                    <a:pt x="63" y="72"/>
                    <a:pt x="63" y="72"/>
                  </a:cubicBezTo>
                  <a:cubicBezTo>
                    <a:pt x="63" y="72"/>
                    <a:pt x="63" y="72"/>
                    <a:pt x="63" y="72"/>
                  </a:cubicBezTo>
                  <a:cubicBezTo>
                    <a:pt x="63" y="72"/>
                    <a:pt x="63" y="72"/>
                    <a:pt x="63" y="72"/>
                  </a:cubicBezTo>
                  <a:cubicBezTo>
                    <a:pt x="63" y="72"/>
                    <a:pt x="63" y="72"/>
                    <a:pt x="63" y="72"/>
                  </a:cubicBezTo>
                  <a:cubicBezTo>
                    <a:pt x="63" y="72"/>
                    <a:pt x="63" y="72"/>
                    <a:pt x="63" y="72"/>
                  </a:cubicBezTo>
                  <a:cubicBezTo>
                    <a:pt x="63" y="72"/>
                    <a:pt x="63" y="72"/>
                    <a:pt x="63" y="72"/>
                  </a:cubicBezTo>
                  <a:cubicBezTo>
                    <a:pt x="63" y="72"/>
                    <a:pt x="64" y="72"/>
                    <a:pt x="64" y="72"/>
                  </a:cubicBezTo>
                  <a:cubicBezTo>
                    <a:pt x="64" y="72"/>
                    <a:pt x="64" y="72"/>
                    <a:pt x="64" y="72"/>
                  </a:cubicBezTo>
                  <a:cubicBezTo>
                    <a:pt x="64" y="72"/>
                    <a:pt x="64" y="72"/>
                    <a:pt x="64" y="72"/>
                  </a:cubicBezTo>
                  <a:cubicBezTo>
                    <a:pt x="64" y="72"/>
                    <a:pt x="64" y="72"/>
                    <a:pt x="64" y="72"/>
                  </a:cubicBezTo>
                  <a:cubicBezTo>
                    <a:pt x="64" y="71"/>
                    <a:pt x="64" y="71"/>
                    <a:pt x="64" y="71"/>
                  </a:cubicBezTo>
                  <a:cubicBezTo>
                    <a:pt x="64" y="71"/>
                    <a:pt x="64" y="71"/>
                    <a:pt x="64" y="71"/>
                  </a:cubicBezTo>
                  <a:cubicBezTo>
                    <a:pt x="64" y="71"/>
                    <a:pt x="64" y="71"/>
                    <a:pt x="64" y="71"/>
                  </a:cubicBezTo>
                  <a:cubicBezTo>
                    <a:pt x="64" y="71"/>
                    <a:pt x="64" y="71"/>
                    <a:pt x="64" y="71"/>
                  </a:cubicBezTo>
                  <a:cubicBezTo>
                    <a:pt x="64" y="71"/>
                    <a:pt x="64" y="71"/>
                    <a:pt x="64" y="71"/>
                  </a:cubicBezTo>
                  <a:cubicBezTo>
                    <a:pt x="65" y="71"/>
                    <a:pt x="65" y="71"/>
                    <a:pt x="65" y="71"/>
                  </a:cubicBezTo>
                  <a:cubicBezTo>
                    <a:pt x="65" y="71"/>
                    <a:pt x="65" y="71"/>
                    <a:pt x="65" y="71"/>
                  </a:cubicBezTo>
                  <a:cubicBezTo>
                    <a:pt x="71" y="65"/>
                    <a:pt x="79" y="61"/>
                    <a:pt x="87" y="60"/>
                  </a:cubicBezTo>
                  <a:cubicBezTo>
                    <a:pt x="94" y="58"/>
                    <a:pt x="101" y="59"/>
                    <a:pt x="108" y="61"/>
                  </a:cubicBezTo>
                  <a:cubicBezTo>
                    <a:pt x="109" y="61"/>
                    <a:pt x="109" y="61"/>
                    <a:pt x="110" y="60"/>
                  </a:cubicBezTo>
                  <a:cubicBezTo>
                    <a:pt x="110" y="60"/>
                    <a:pt x="111" y="59"/>
                    <a:pt x="111" y="58"/>
                  </a:cubicBezTo>
                  <a:cubicBezTo>
                    <a:pt x="102" y="10"/>
                    <a:pt x="102" y="10"/>
                    <a:pt x="102" y="10"/>
                  </a:cubicBezTo>
                  <a:cubicBezTo>
                    <a:pt x="104" y="10"/>
                    <a:pt x="106" y="13"/>
                    <a:pt x="106" y="15"/>
                  </a:cubicBezTo>
                  <a:cubicBezTo>
                    <a:pt x="114" y="57"/>
                    <a:pt x="114" y="57"/>
                    <a:pt x="114" y="57"/>
                  </a:cubicBezTo>
                  <a:cubicBezTo>
                    <a:pt x="114" y="59"/>
                    <a:pt x="113" y="62"/>
                    <a:pt x="112" y="64"/>
                  </a:cubicBezTo>
                  <a:cubicBezTo>
                    <a:pt x="110" y="65"/>
                    <a:pt x="107" y="66"/>
                    <a:pt x="105" y="65"/>
                  </a:cubicBezTo>
                  <a:cubicBezTo>
                    <a:pt x="99" y="63"/>
                    <a:pt x="93" y="63"/>
                    <a:pt x="87" y="64"/>
                  </a:cubicBezTo>
                  <a:cubicBezTo>
                    <a:pt x="80" y="65"/>
                    <a:pt x="73" y="69"/>
                    <a:pt x="68" y="74"/>
                  </a:cubicBezTo>
                  <a:cubicBezTo>
                    <a:pt x="66" y="76"/>
                    <a:pt x="63" y="76"/>
                    <a:pt x="61" y="75"/>
                  </a:cubicBezTo>
                  <a:cubicBezTo>
                    <a:pt x="54" y="72"/>
                    <a:pt x="46" y="71"/>
                    <a:pt x="39" y="73"/>
                  </a:cubicBezTo>
                  <a:cubicBezTo>
                    <a:pt x="33" y="74"/>
                    <a:pt x="28" y="76"/>
                    <a:pt x="23" y="80"/>
                  </a:cubicBezTo>
                  <a:cubicBezTo>
                    <a:pt x="21" y="82"/>
                    <a:pt x="18" y="82"/>
                    <a:pt x="16" y="81"/>
                  </a:cubicBezTo>
                  <a:cubicBezTo>
                    <a:pt x="14" y="80"/>
                    <a:pt x="12" y="78"/>
                    <a:pt x="12" y="76"/>
                  </a:cubicBezTo>
                  <a:lnTo>
                    <a:pt x="4" y="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6" name="Freeform 24">
              <a:extLst>
                <a:ext uri="{FF2B5EF4-FFF2-40B4-BE49-F238E27FC236}">
                  <a16:creationId xmlns:a16="http://schemas.microsoft.com/office/drawing/2014/main" id="{080C7BF0-3D50-F1CE-E43B-1AE22E43B53A}"/>
                </a:ext>
              </a:extLst>
            </p:cNvPr>
            <p:cNvSpPr>
              <a:spLocks noEditPoints="1"/>
            </p:cNvSpPr>
            <p:nvPr/>
          </p:nvSpPr>
          <p:spPr bwMode="auto">
            <a:xfrm>
              <a:off x="8175931" y="1767789"/>
              <a:ext cx="549280" cy="607578"/>
            </a:xfrm>
            <a:custGeom>
              <a:avLst/>
              <a:gdLst>
                <a:gd name="T0" fmla="*/ 20 w 102"/>
                <a:gd name="T1" fmla="*/ 87 h 104"/>
                <a:gd name="T2" fmla="*/ 12 w 102"/>
                <a:gd name="T3" fmla="*/ 68 h 104"/>
                <a:gd name="T4" fmla="*/ 2 w 102"/>
                <a:gd name="T5" fmla="*/ 75 h 104"/>
                <a:gd name="T6" fmla="*/ 19 w 102"/>
                <a:gd name="T7" fmla="*/ 88 h 104"/>
                <a:gd name="T8" fmla="*/ 2 w 102"/>
                <a:gd name="T9" fmla="*/ 80 h 104"/>
                <a:gd name="T10" fmla="*/ 9 w 102"/>
                <a:gd name="T11" fmla="*/ 90 h 104"/>
                <a:gd name="T12" fmla="*/ 2 w 102"/>
                <a:gd name="T13" fmla="*/ 80 h 104"/>
                <a:gd name="T14" fmla="*/ 19 w 102"/>
                <a:gd name="T15" fmla="*/ 52 h 104"/>
                <a:gd name="T16" fmla="*/ 30 w 102"/>
                <a:gd name="T17" fmla="*/ 80 h 104"/>
                <a:gd name="T18" fmla="*/ 42 w 102"/>
                <a:gd name="T19" fmla="*/ 81 h 104"/>
                <a:gd name="T20" fmla="*/ 32 w 102"/>
                <a:gd name="T21" fmla="*/ 27 h 104"/>
                <a:gd name="T22" fmla="*/ 40 w 102"/>
                <a:gd name="T23" fmla="*/ 80 h 104"/>
                <a:gd name="T24" fmla="*/ 44 w 102"/>
                <a:gd name="T25" fmla="*/ 58 h 104"/>
                <a:gd name="T26" fmla="*/ 42 w 102"/>
                <a:gd name="T27" fmla="*/ 55 h 104"/>
                <a:gd name="T28" fmla="*/ 20 w 102"/>
                <a:gd name="T29" fmla="*/ 53 h 104"/>
                <a:gd name="T30" fmla="*/ 65 w 102"/>
                <a:gd name="T31" fmla="*/ 72 h 104"/>
                <a:gd name="T32" fmla="*/ 34 w 102"/>
                <a:gd name="T33" fmla="*/ 76 h 104"/>
                <a:gd name="T34" fmla="*/ 54 w 102"/>
                <a:gd name="T35" fmla="*/ 67 h 104"/>
                <a:gd name="T36" fmla="*/ 49 w 102"/>
                <a:gd name="T37" fmla="*/ 56 h 104"/>
                <a:gd name="T38" fmla="*/ 45 w 102"/>
                <a:gd name="T39" fmla="*/ 35 h 104"/>
                <a:gd name="T40" fmla="*/ 25 w 102"/>
                <a:gd name="T41" fmla="*/ 64 h 104"/>
                <a:gd name="T42" fmla="*/ 25 w 102"/>
                <a:gd name="T43" fmla="*/ 52 h 104"/>
                <a:gd name="T44" fmla="*/ 44 w 102"/>
                <a:gd name="T45" fmla="*/ 40 h 104"/>
                <a:gd name="T46" fmla="*/ 41 w 102"/>
                <a:gd name="T47" fmla="*/ 44 h 104"/>
                <a:gd name="T48" fmla="*/ 55 w 102"/>
                <a:gd name="T49" fmla="*/ 62 h 104"/>
                <a:gd name="T50" fmla="*/ 13 w 102"/>
                <a:gd name="T51" fmla="*/ 63 h 104"/>
                <a:gd name="T52" fmla="*/ 29 w 102"/>
                <a:gd name="T53" fmla="*/ 84 h 104"/>
                <a:gd name="T54" fmla="*/ 13 w 102"/>
                <a:gd name="T55" fmla="*/ 63 h 104"/>
                <a:gd name="T56" fmla="*/ 99 w 102"/>
                <a:gd name="T57" fmla="*/ 43 h 104"/>
                <a:gd name="T58" fmla="*/ 86 w 102"/>
                <a:gd name="T59" fmla="*/ 50 h 104"/>
                <a:gd name="T60" fmla="*/ 48 w 102"/>
                <a:gd name="T61" fmla="*/ 16 h 104"/>
                <a:gd name="T62" fmla="*/ 41 w 102"/>
                <a:gd name="T63" fmla="*/ 3 h 104"/>
                <a:gd name="T64" fmla="*/ 98 w 102"/>
                <a:gd name="T65" fmla="*/ 73 h 104"/>
                <a:gd name="T66" fmla="*/ 81 w 102"/>
                <a:gd name="T67" fmla="*/ 65 h 104"/>
                <a:gd name="T68" fmla="*/ 98 w 102"/>
                <a:gd name="T69" fmla="*/ 73 h 104"/>
                <a:gd name="T70" fmla="*/ 71 w 102"/>
                <a:gd name="T71" fmla="*/ 4 h 104"/>
                <a:gd name="T72" fmla="*/ 63 w 102"/>
                <a:gd name="T73" fmla="*/ 21 h 104"/>
                <a:gd name="T74" fmla="*/ 91 w 102"/>
                <a:gd name="T75" fmla="*/ 24 h 104"/>
                <a:gd name="T76" fmla="*/ 77 w 102"/>
                <a:gd name="T77" fmla="*/ 28 h 104"/>
                <a:gd name="T78" fmla="*/ 2 w 102"/>
                <a:gd name="T79" fmla="*/ 31 h 104"/>
                <a:gd name="T80" fmla="*/ 19 w 102"/>
                <a:gd name="T81" fmla="*/ 39 h 104"/>
                <a:gd name="T82" fmla="*/ 2 w 102"/>
                <a:gd name="T83" fmla="*/ 31 h 104"/>
                <a:gd name="T84" fmla="*/ 26 w 102"/>
                <a:gd name="T85" fmla="*/ 25 h 104"/>
                <a:gd name="T86" fmla="*/ 22 w 102"/>
                <a:gd name="T87" fmla="*/ 11 h 104"/>
                <a:gd name="T88" fmla="*/ 52 w 102"/>
                <a:gd name="T89" fmla="*/ 88 h 104"/>
                <a:gd name="T90" fmla="*/ 59 w 102"/>
                <a:gd name="T91" fmla="*/ 101 h 104"/>
                <a:gd name="T92" fmla="*/ 69 w 102"/>
                <a:gd name="T93" fmla="*/ 82 h 104"/>
                <a:gd name="T94" fmla="*/ 82 w 102"/>
                <a:gd name="T95" fmla="*/ 90 h 104"/>
                <a:gd name="T96" fmla="*/ 69 w 102"/>
                <a:gd name="T9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104">
                  <a:moveTo>
                    <a:pt x="8" y="67"/>
                  </a:moveTo>
                  <a:cubicBezTo>
                    <a:pt x="7" y="68"/>
                    <a:pt x="7" y="70"/>
                    <a:pt x="8" y="71"/>
                  </a:cubicBezTo>
                  <a:cubicBezTo>
                    <a:pt x="20" y="87"/>
                    <a:pt x="20" y="87"/>
                    <a:pt x="20" y="87"/>
                  </a:cubicBezTo>
                  <a:cubicBezTo>
                    <a:pt x="21" y="88"/>
                    <a:pt x="22" y="89"/>
                    <a:pt x="24" y="88"/>
                  </a:cubicBezTo>
                  <a:cubicBezTo>
                    <a:pt x="25" y="87"/>
                    <a:pt x="25" y="85"/>
                    <a:pt x="24" y="84"/>
                  </a:cubicBezTo>
                  <a:cubicBezTo>
                    <a:pt x="12" y="68"/>
                    <a:pt x="12" y="68"/>
                    <a:pt x="12" y="68"/>
                  </a:cubicBezTo>
                  <a:cubicBezTo>
                    <a:pt x="11" y="67"/>
                    <a:pt x="9" y="66"/>
                    <a:pt x="8" y="67"/>
                  </a:cubicBezTo>
                  <a:close/>
                  <a:moveTo>
                    <a:pt x="3" y="71"/>
                  </a:moveTo>
                  <a:cubicBezTo>
                    <a:pt x="2" y="72"/>
                    <a:pt x="2" y="74"/>
                    <a:pt x="2" y="75"/>
                  </a:cubicBezTo>
                  <a:cubicBezTo>
                    <a:pt x="15" y="91"/>
                    <a:pt x="15" y="91"/>
                    <a:pt x="15" y="91"/>
                  </a:cubicBezTo>
                  <a:cubicBezTo>
                    <a:pt x="16" y="92"/>
                    <a:pt x="17" y="93"/>
                    <a:pt x="18" y="92"/>
                  </a:cubicBezTo>
                  <a:cubicBezTo>
                    <a:pt x="20" y="91"/>
                    <a:pt x="20" y="89"/>
                    <a:pt x="19" y="88"/>
                  </a:cubicBezTo>
                  <a:cubicBezTo>
                    <a:pt x="7" y="72"/>
                    <a:pt x="7" y="72"/>
                    <a:pt x="7" y="72"/>
                  </a:cubicBezTo>
                  <a:cubicBezTo>
                    <a:pt x="6" y="70"/>
                    <a:pt x="4" y="70"/>
                    <a:pt x="3" y="71"/>
                  </a:cubicBezTo>
                  <a:close/>
                  <a:moveTo>
                    <a:pt x="2" y="80"/>
                  </a:moveTo>
                  <a:cubicBezTo>
                    <a:pt x="1" y="81"/>
                    <a:pt x="0" y="83"/>
                    <a:pt x="1" y="84"/>
                  </a:cubicBezTo>
                  <a:cubicBezTo>
                    <a:pt x="6" y="90"/>
                    <a:pt x="6" y="90"/>
                    <a:pt x="6" y="90"/>
                  </a:cubicBezTo>
                  <a:cubicBezTo>
                    <a:pt x="7" y="91"/>
                    <a:pt x="8" y="91"/>
                    <a:pt x="9" y="90"/>
                  </a:cubicBezTo>
                  <a:cubicBezTo>
                    <a:pt x="11" y="89"/>
                    <a:pt x="11" y="88"/>
                    <a:pt x="10" y="87"/>
                  </a:cubicBezTo>
                  <a:cubicBezTo>
                    <a:pt x="6" y="81"/>
                    <a:pt x="6" y="81"/>
                    <a:pt x="6" y="81"/>
                  </a:cubicBezTo>
                  <a:cubicBezTo>
                    <a:pt x="5" y="80"/>
                    <a:pt x="3" y="79"/>
                    <a:pt x="2" y="80"/>
                  </a:cubicBezTo>
                  <a:close/>
                  <a:moveTo>
                    <a:pt x="32" y="27"/>
                  </a:moveTo>
                  <a:cubicBezTo>
                    <a:pt x="24" y="33"/>
                    <a:pt x="20" y="42"/>
                    <a:pt x="19" y="52"/>
                  </a:cubicBezTo>
                  <a:cubicBezTo>
                    <a:pt x="19" y="52"/>
                    <a:pt x="19" y="52"/>
                    <a:pt x="19" y="52"/>
                  </a:cubicBezTo>
                  <a:cubicBezTo>
                    <a:pt x="19" y="55"/>
                    <a:pt x="19" y="58"/>
                    <a:pt x="17" y="60"/>
                  </a:cubicBezTo>
                  <a:cubicBezTo>
                    <a:pt x="17" y="61"/>
                    <a:pt x="17" y="62"/>
                    <a:pt x="18" y="63"/>
                  </a:cubicBezTo>
                  <a:cubicBezTo>
                    <a:pt x="30" y="80"/>
                    <a:pt x="30" y="80"/>
                    <a:pt x="30" y="80"/>
                  </a:cubicBezTo>
                  <a:cubicBezTo>
                    <a:pt x="31" y="81"/>
                    <a:pt x="32" y="81"/>
                    <a:pt x="33" y="81"/>
                  </a:cubicBezTo>
                  <a:cubicBezTo>
                    <a:pt x="36" y="80"/>
                    <a:pt x="39" y="81"/>
                    <a:pt x="42" y="81"/>
                  </a:cubicBezTo>
                  <a:cubicBezTo>
                    <a:pt x="42" y="81"/>
                    <a:pt x="42" y="81"/>
                    <a:pt x="42" y="81"/>
                  </a:cubicBezTo>
                  <a:cubicBezTo>
                    <a:pt x="51" y="84"/>
                    <a:pt x="61" y="82"/>
                    <a:pt x="68" y="76"/>
                  </a:cubicBezTo>
                  <a:cubicBezTo>
                    <a:pt x="82" y="66"/>
                    <a:pt x="85" y="47"/>
                    <a:pt x="75" y="34"/>
                  </a:cubicBezTo>
                  <a:cubicBezTo>
                    <a:pt x="64" y="20"/>
                    <a:pt x="45" y="17"/>
                    <a:pt x="32" y="27"/>
                  </a:cubicBezTo>
                  <a:close/>
                  <a:moveTo>
                    <a:pt x="40" y="80"/>
                  </a:moveTo>
                  <a:cubicBezTo>
                    <a:pt x="40" y="80"/>
                    <a:pt x="40" y="80"/>
                    <a:pt x="40" y="80"/>
                  </a:cubicBezTo>
                  <a:cubicBezTo>
                    <a:pt x="40" y="80"/>
                    <a:pt x="40" y="80"/>
                    <a:pt x="40" y="80"/>
                  </a:cubicBezTo>
                  <a:close/>
                  <a:moveTo>
                    <a:pt x="42" y="55"/>
                  </a:moveTo>
                  <a:cubicBezTo>
                    <a:pt x="42" y="56"/>
                    <a:pt x="43" y="56"/>
                    <a:pt x="43" y="57"/>
                  </a:cubicBezTo>
                  <a:cubicBezTo>
                    <a:pt x="44" y="57"/>
                    <a:pt x="44" y="58"/>
                    <a:pt x="44" y="58"/>
                  </a:cubicBezTo>
                  <a:cubicBezTo>
                    <a:pt x="37" y="62"/>
                    <a:pt x="30" y="67"/>
                    <a:pt x="28" y="68"/>
                  </a:cubicBezTo>
                  <a:cubicBezTo>
                    <a:pt x="28" y="68"/>
                    <a:pt x="28" y="68"/>
                    <a:pt x="28" y="68"/>
                  </a:cubicBezTo>
                  <a:cubicBezTo>
                    <a:pt x="30" y="66"/>
                    <a:pt x="37" y="61"/>
                    <a:pt x="42" y="55"/>
                  </a:cubicBezTo>
                  <a:close/>
                  <a:moveTo>
                    <a:pt x="20" y="53"/>
                  </a:moveTo>
                  <a:cubicBezTo>
                    <a:pt x="20" y="53"/>
                    <a:pt x="20" y="54"/>
                    <a:pt x="20" y="54"/>
                  </a:cubicBezTo>
                  <a:cubicBezTo>
                    <a:pt x="20" y="54"/>
                    <a:pt x="20" y="53"/>
                    <a:pt x="20" y="53"/>
                  </a:cubicBezTo>
                  <a:close/>
                  <a:moveTo>
                    <a:pt x="35" y="32"/>
                  </a:moveTo>
                  <a:cubicBezTo>
                    <a:pt x="46" y="23"/>
                    <a:pt x="62" y="26"/>
                    <a:pt x="70" y="37"/>
                  </a:cubicBezTo>
                  <a:cubicBezTo>
                    <a:pt x="79" y="48"/>
                    <a:pt x="76" y="64"/>
                    <a:pt x="65" y="72"/>
                  </a:cubicBezTo>
                  <a:cubicBezTo>
                    <a:pt x="59" y="77"/>
                    <a:pt x="51" y="78"/>
                    <a:pt x="43" y="76"/>
                  </a:cubicBezTo>
                  <a:cubicBezTo>
                    <a:pt x="43" y="76"/>
                    <a:pt x="43" y="76"/>
                    <a:pt x="43" y="76"/>
                  </a:cubicBezTo>
                  <a:cubicBezTo>
                    <a:pt x="40" y="75"/>
                    <a:pt x="37" y="75"/>
                    <a:pt x="34" y="76"/>
                  </a:cubicBezTo>
                  <a:cubicBezTo>
                    <a:pt x="31" y="72"/>
                    <a:pt x="31" y="72"/>
                    <a:pt x="31" y="72"/>
                  </a:cubicBezTo>
                  <a:cubicBezTo>
                    <a:pt x="36" y="68"/>
                    <a:pt x="42" y="65"/>
                    <a:pt x="47" y="62"/>
                  </a:cubicBezTo>
                  <a:cubicBezTo>
                    <a:pt x="49" y="64"/>
                    <a:pt x="51" y="66"/>
                    <a:pt x="54" y="67"/>
                  </a:cubicBezTo>
                  <a:cubicBezTo>
                    <a:pt x="59" y="68"/>
                    <a:pt x="63" y="65"/>
                    <a:pt x="64" y="61"/>
                  </a:cubicBezTo>
                  <a:cubicBezTo>
                    <a:pt x="65" y="58"/>
                    <a:pt x="63" y="55"/>
                    <a:pt x="60" y="54"/>
                  </a:cubicBezTo>
                  <a:cubicBezTo>
                    <a:pt x="57" y="54"/>
                    <a:pt x="53" y="55"/>
                    <a:pt x="49" y="56"/>
                  </a:cubicBezTo>
                  <a:cubicBezTo>
                    <a:pt x="49" y="56"/>
                    <a:pt x="45" y="52"/>
                    <a:pt x="45" y="51"/>
                  </a:cubicBezTo>
                  <a:cubicBezTo>
                    <a:pt x="48" y="48"/>
                    <a:pt x="50" y="44"/>
                    <a:pt x="50" y="42"/>
                  </a:cubicBezTo>
                  <a:cubicBezTo>
                    <a:pt x="50" y="38"/>
                    <a:pt x="48" y="36"/>
                    <a:pt x="45" y="35"/>
                  </a:cubicBezTo>
                  <a:cubicBezTo>
                    <a:pt x="41" y="35"/>
                    <a:pt x="37" y="38"/>
                    <a:pt x="37" y="44"/>
                  </a:cubicBezTo>
                  <a:cubicBezTo>
                    <a:pt x="36" y="46"/>
                    <a:pt x="38" y="49"/>
                    <a:pt x="39" y="51"/>
                  </a:cubicBezTo>
                  <a:cubicBezTo>
                    <a:pt x="35" y="56"/>
                    <a:pt x="30" y="60"/>
                    <a:pt x="25" y="64"/>
                  </a:cubicBezTo>
                  <a:cubicBezTo>
                    <a:pt x="23" y="61"/>
                    <a:pt x="23" y="61"/>
                    <a:pt x="23" y="61"/>
                  </a:cubicBezTo>
                  <a:cubicBezTo>
                    <a:pt x="24" y="58"/>
                    <a:pt x="25" y="55"/>
                    <a:pt x="25" y="52"/>
                  </a:cubicBezTo>
                  <a:cubicBezTo>
                    <a:pt x="25" y="52"/>
                    <a:pt x="25" y="52"/>
                    <a:pt x="25" y="52"/>
                  </a:cubicBezTo>
                  <a:cubicBezTo>
                    <a:pt x="25" y="44"/>
                    <a:pt x="28" y="36"/>
                    <a:pt x="35" y="32"/>
                  </a:cubicBezTo>
                  <a:close/>
                  <a:moveTo>
                    <a:pt x="41" y="44"/>
                  </a:moveTo>
                  <a:cubicBezTo>
                    <a:pt x="42" y="41"/>
                    <a:pt x="43" y="40"/>
                    <a:pt x="44" y="40"/>
                  </a:cubicBezTo>
                  <a:cubicBezTo>
                    <a:pt x="45" y="40"/>
                    <a:pt x="45" y="41"/>
                    <a:pt x="45" y="41"/>
                  </a:cubicBezTo>
                  <a:cubicBezTo>
                    <a:pt x="45" y="43"/>
                    <a:pt x="44" y="45"/>
                    <a:pt x="42" y="47"/>
                  </a:cubicBezTo>
                  <a:cubicBezTo>
                    <a:pt x="42" y="46"/>
                    <a:pt x="41" y="45"/>
                    <a:pt x="41" y="44"/>
                  </a:cubicBezTo>
                  <a:close/>
                  <a:moveTo>
                    <a:pt x="58" y="59"/>
                  </a:moveTo>
                  <a:cubicBezTo>
                    <a:pt x="59" y="59"/>
                    <a:pt x="59" y="60"/>
                    <a:pt x="59" y="60"/>
                  </a:cubicBezTo>
                  <a:cubicBezTo>
                    <a:pt x="59" y="61"/>
                    <a:pt x="58" y="63"/>
                    <a:pt x="55" y="62"/>
                  </a:cubicBezTo>
                  <a:cubicBezTo>
                    <a:pt x="54" y="62"/>
                    <a:pt x="53" y="61"/>
                    <a:pt x="52" y="60"/>
                  </a:cubicBezTo>
                  <a:cubicBezTo>
                    <a:pt x="55" y="59"/>
                    <a:pt x="57" y="59"/>
                    <a:pt x="58" y="59"/>
                  </a:cubicBezTo>
                  <a:close/>
                  <a:moveTo>
                    <a:pt x="13" y="63"/>
                  </a:moveTo>
                  <a:cubicBezTo>
                    <a:pt x="12" y="64"/>
                    <a:pt x="12" y="66"/>
                    <a:pt x="13" y="67"/>
                  </a:cubicBezTo>
                  <a:cubicBezTo>
                    <a:pt x="25" y="83"/>
                    <a:pt x="25" y="83"/>
                    <a:pt x="25" y="83"/>
                  </a:cubicBezTo>
                  <a:cubicBezTo>
                    <a:pt x="26" y="85"/>
                    <a:pt x="27" y="85"/>
                    <a:pt x="29" y="84"/>
                  </a:cubicBezTo>
                  <a:cubicBezTo>
                    <a:pt x="30" y="83"/>
                    <a:pt x="30" y="81"/>
                    <a:pt x="29" y="80"/>
                  </a:cubicBezTo>
                  <a:cubicBezTo>
                    <a:pt x="17" y="64"/>
                    <a:pt x="17" y="64"/>
                    <a:pt x="17" y="64"/>
                  </a:cubicBezTo>
                  <a:cubicBezTo>
                    <a:pt x="16" y="63"/>
                    <a:pt x="14" y="63"/>
                    <a:pt x="13" y="63"/>
                  </a:cubicBezTo>
                  <a:close/>
                  <a:moveTo>
                    <a:pt x="100" y="49"/>
                  </a:moveTo>
                  <a:cubicBezTo>
                    <a:pt x="101" y="49"/>
                    <a:pt x="102" y="47"/>
                    <a:pt x="102" y="46"/>
                  </a:cubicBezTo>
                  <a:cubicBezTo>
                    <a:pt x="102" y="44"/>
                    <a:pt x="101" y="43"/>
                    <a:pt x="99" y="43"/>
                  </a:cubicBezTo>
                  <a:cubicBezTo>
                    <a:pt x="85" y="45"/>
                    <a:pt x="85" y="45"/>
                    <a:pt x="85" y="45"/>
                  </a:cubicBezTo>
                  <a:cubicBezTo>
                    <a:pt x="84" y="45"/>
                    <a:pt x="83" y="47"/>
                    <a:pt x="83" y="48"/>
                  </a:cubicBezTo>
                  <a:cubicBezTo>
                    <a:pt x="83" y="49"/>
                    <a:pt x="85" y="51"/>
                    <a:pt x="86" y="50"/>
                  </a:cubicBezTo>
                  <a:lnTo>
                    <a:pt x="100" y="49"/>
                  </a:lnTo>
                  <a:close/>
                  <a:moveTo>
                    <a:pt x="46" y="19"/>
                  </a:moveTo>
                  <a:cubicBezTo>
                    <a:pt x="47" y="19"/>
                    <a:pt x="49" y="17"/>
                    <a:pt x="48" y="16"/>
                  </a:cubicBezTo>
                  <a:cubicBezTo>
                    <a:pt x="47" y="2"/>
                    <a:pt x="47" y="2"/>
                    <a:pt x="47" y="2"/>
                  </a:cubicBezTo>
                  <a:cubicBezTo>
                    <a:pt x="47" y="1"/>
                    <a:pt x="45" y="0"/>
                    <a:pt x="44" y="0"/>
                  </a:cubicBezTo>
                  <a:cubicBezTo>
                    <a:pt x="42" y="0"/>
                    <a:pt x="41" y="1"/>
                    <a:pt x="41" y="3"/>
                  </a:cubicBezTo>
                  <a:cubicBezTo>
                    <a:pt x="43" y="17"/>
                    <a:pt x="43" y="17"/>
                    <a:pt x="43" y="17"/>
                  </a:cubicBezTo>
                  <a:cubicBezTo>
                    <a:pt x="43" y="18"/>
                    <a:pt x="45" y="19"/>
                    <a:pt x="46" y="19"/>
                  </a:cubicBezTo>
                  <a:close/>
                  <a:moveTo>
                    <a:pt x="98" y="73"/>
                  </a:moveTo>
                  <a:cubicBezTo>
                    <a:pt x="99" y="71"/>
                    <a:pt x="98" y="70"/>
                    <a:pt x="97" y="69"/>
                  </a:cubicBezTo>
                  <a:cubicBezTo>
                    <a:pt x="84" y="64"/>
                    <a:pt x="84" y="64"/>
                    <a:pt x="84" y="64"/>
                  </a:cubicBezTo>
                  <a:cubicBezTo>
                    <a:pt x="83" y="63"/>
                    <a:pt x="81" y="64"/>
                    <a:pt x="81" y="65"/>
                  </a:cubicBezTo>
                  <a:cubicBezTo>
                    <a:pt x="80" y="66"/>
                    <a:pt x="81" y="68"/>
                    <a:pt x="82" y="69"/>
                  </a:cubicBezTo>
                  <a:cubicBezTo>
                    <a:pt x="95" y="74"/>
                    <a:pt x="95" y="74"/>
                    <a:pt x="95" y="74"/>
                  </a:cubicBezTo>
                  <a:cubicBezTo>
                    <a:pt x="96" y="75"/>
                    <a:pt x="98" y="74"/>
                    <a:pt x="98" y="73"/>
                  </a:cubicBezTo>
                  <a:close/>
                  <a:moveTo>
                    <a:pt x="67" y="20"/>
                  </a:moveTo>
                  <a:cubicBezTo>
                    <a:pt x="72" y="7"/>
                    <a:pt x="72" y="7"/>
                    <a:pt x="72" y="7"/>
                  </a:cubicBezTo>
                  <a:cubicBezTo>
                    <a:pt x="73" y="6"/>
                    <a:pt x="72" y="4"/>
                    <a:pt x="71" y="4"/>
                  </a:cubicBezTo>
                  <a:cubicBezTo>
                    <a:pt x="69" y="3"/>
                    <a:pt x="68" y="4"/>
                    <a:pt x="67" y="5"/>
                  </a:cubicBezTo>
                  <a:cubicBezTo>
                    <a:pt x="62" y="18"/>
                    <a:pt x="62" y="18"/>
                    <a:pt x="62" y="18"/>
                  </a:cubicBezTo>
                  <a:cubicBezTo>
                    <a:pt x="61" y="19"/>
                    <a:pt x="62" y="21"/>
                    <a:pt x="63" y="21"/>
                  </a:cubicBezTo>
                  <a:cubicBezTo>
                    <a:pt x="64" y="22"/>
                    <a:pt x="66" y="21"/>
                    <a:pt x="67" y="20"/>
                  </a:cubicBezTo>
                  <a:close/>
                  <a:moveTo>
                    <a:pt x="80" y="33"/>
                  </a:moveTo>
                  <a:cubicBezTo>
                    <a:pt x="91" y="24"/>
                    <a:pt x="91" y="24"/>
                    <a:pt x="91" y="24"/>
                  </a:cubicBezTo>
                  <a:cubicBezTo>
                    <a:pt x="93" y="23"/>
                    <a:pt x="93" y="22"/>
                    <a:pt x="92" y="21"/>
                  </a:cubicBezTo>
                  <a:cubicBezTo>
                    <a:pt x="91" y="19"/>
                    <a:pt x="89" y="19"/>
                    <a:pt x="88" y="20"/>
                  </a:cubicBezTo>
                  <a:cubicBezTo>
                    <a:pt x="77" y="28"/>
                    <a:pt x="77" y="28"/>
                    <a:pt x="77" y="28"/>
                  </a:cubicBezTo>
                  <a:cubicBezTo>
                    <a:pt x="76" y="29"/>
                    <a:pt x="76" y="31"/>
                    <a:pt x="77" y="32"/>
                  </a:cubicBezTo>
                  <a:cubicBezTo>
                    <a:pt x="78" y="33"/>
                    <a:pt x="79" y="33"/>
                    <a:pt x="80" y="33"/>
                  </a:cubicBezTo>
                  <a:close/>
                  <a:moveTo>
                    <a:pt x="2" y="31"/>
                  </a:moveTo>
                  <a:cubicBezTo>
                    <a:pt x="1" y="33"/>
                    <a:pt x="2" y="34"/>
                    <a:pt x="3" y="35"/>
                  </a:cubicBezTo>
                  <a:cubicBezTo>
                    <a:pt x="16" y="40"/>
                    <a:pt x="16" y="40"/>
                    <a:pt x="16" y="40"/>
                  </a:cubicBezTo>
                  <a:cubicBezTo>
                    <a:pt x="17" y="41"/>
                    <a:pt x="19" y="40"/>
                    <a:pt x="19" y="39"/>
                  </a:cubicBezTo>
                  <a:cubicBezTo>
                    <a:pt x="20" y="37"/>
                    <a:pt x="19" y="36"/>
                    <a:pt x="18" y="35"/>
                  </a:cubicBezTo>
                  <a:cubicBezTo>
                    <a:pt x="5" y="30"/>
                    <a:pt x="5" y="30"/>
                    <a:pt x="5" y="30"/>
                  </a:cubicBezTo>
                  <a:cubicBezTo>
                    <a:pt x="4" y="29"/>
                    <a:pt x="2" y="30"/>
                    <a:pt x="2" y="31"/>
                  </a:cubicBezTo>
                  <a:close/>
                  <a:moveTo>
                    <a:pt x="19" y="10"/>
                  </a:moveTo>
                  <a:cubicBezTo>
                    <a:pt x="17" y="11"/>
                    <a:pt x="17" y="13"/>
                    <a:pt x="18" y="14"/>
                  </a:cubicBezTo>
                  <a:cubicBezTo>
                    <a:pt x="26" y="25"/>
                    <a:pt x="26" y="25"/>
                    <a:pt x="26" y="25"/>
                  </a:cubicBezTo>
                  <a:cubicBezTo>
                    <a:pt x="27" y="26"/>
                    <a:pt x="29" y="26"/>
                    <a:pt x="30" y="25"/>
                  </a:cubicBezTo>
                  <a:cubicBezTo>
                    <a:pt x="31" y="24"/>
                    <a:pt x="31" y="23"/>
                    <a:pt x="31" y="22"/>
                  </a:cubicBezTo>
                  <a:cubicBezTo>
                    <a:pt x="22" y="11"/>
                    <a:pt x="22" y="11"/>
                    <a:pt x="22" y="11"/>
                  </a:cubicBezTo>
                  <a:cubicBezTo>
                    <a:pt x="21" y="9"/>
                    <a:pt x="20" y="9"/>
                    <a:pt x="19" y="10"/>
                  </a:cubicBezTo>
                  <a:close/>
                  <a:moveTo>
                    <a:pt x="54" y="85"/>
                  </a:moveTo>
                  <a:cubicBezTo>
                    <a:pt x="53" y="85"/>
                    <a:pt x="51" y="87"/>
                    <a:pt x="52" y="88"/>
                  </a:cubicBezTo>
                  <a:cubicBezTo>
                    <a:pt x="53" y="102"/>
                    <a:pt x="53" y="102"/>
                    <a:pt x="53" y="102"/>
                  </a:cubicBezTo>
                  <a:cubicBezTo>
                    <a:pt x="53" y="103"/>
                    <a:pt x="55" y="104"/>
                    <a:pt x="56" y="104"/>
                  </a:cubicBezTo>
                  <a:cubicBezTo>
                    <a:pt x="58" y="104"/>
                    <a:pt x="59" y="103"/>
                    <a:pt x="59" y="101"/>
                  </a:cubicBezTo>
                  <a:cubicBezTo>
                    <a:pt x="57" y="87"/>
                    <a:pt x="57" y="87"/>
                    <a:pt x="57" y="87"/>
                  </a:cubicBezTo>
                  <a:cubicBezTo>
                    <a:pt x="57" y="86"/>
                    <a:pt x="55" y="85"/>
                    <a:pt x="54" y="85"/>
                  </a:cubicBezTo>
                  <a:close/>
                  <a:moveTo>
                    <a:pt x="69" y="82"/>
                  </a:moveTo>
                  <a:cubicBezTo>
                    <a:pt x="78" y="93"/>
                    <a:pt x="78" y="93"/>
                    <a:pt x="78" y="93"/>
                  </a:cubicBezTo>
                  <a:cubicBezTo>
                    <a:pt x="79" y="95"/>
                    <a:pt x="80" y="95"/>
                    <a:pt x="81" y="94"/>
                  </a:cubicBezTo>
                  <a:cubicBezTo>
                    <a:pt x="83" y="93"/>
                    <a:pt x="83" y="91"/>
                    <a:pt x="82" y="90"/>
                  </a:cubicBezTo>
                  <a:cubicBezTo>
                    <a:pt x="74" y="79"/>
                    <a:pt x="74" y="79"/>
                    <a:pt x="74" y="79"/>
                  </a:cubicBezTo>
                  <a:cubicBezTo>
                    <a:pt x="73" y="78"/>
                    <a:pt x="71" y="78"/>
                    <a:pt x="70" y="79"/>
                  </a:cubicBezTo>
                  <a:cubicBezTo>
                    <a:pt x="69" y="80"/>
                    <a:pt x="69" y="81"/>
                    <a:pt x="69" y="8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27" name="TextBox 25">
              <a:extLst>
                <a:ext uri="{FF2B5EF4-FFF2-40B4-BE49-F238E27FC236}">
                  <a16:creationId xmlns:a16="http://schemas.microsoft.com/office/drawing/2014/main" id="{3D305457-B120-7B6F-5946-94ED1780DE21}"/>
                </a:ext>
              </a:extLst>
            </p:cNvPr>
            <p:cNvSpPr txBox="1"/>
            <p:nvPr/>
          </p:nvSpPr>
          <p:spPr>
            <a:xfrm>
              <a:off x="5211028" y="2098463"/>
              <a:ext cx="1647426" cy="307776"/>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sp>
          <p:nvSpPr>
            <p:cNvPr id="28" name="TextBox 26">
              <a:extLst>
                <a:ext uri="{FF2B5EF4-FFF2-40B4-BE49-F238E27FC236}">
                  <a16:creationId xmlns:a16="http://schemas.microsoft.com/office/drawing/2014/main" id="{E80ED71A-D53E-4639-75E4-65E58DD9F09C}"/>
                </a:ext>
              </a:extLst>
            </p:cNvPr>
            <p:cNvSpPr txBox="1"/>
            <p:nvPr/>
          </p:nvSpPr>
          <p:spPr>
            <a:xfrm>
              <a:off x="7044852" y="1264740"/>
              <a:ext cx="1495173" cy="523220"/>
            </a:xfrm>
            <a:prstGeom prst="rect">
              <a:avLst/>
            </a:prstGeom>
            <a:noFill/>
          </p:spPr>
          <p:txBody>
            <a:bodyPr wrap="square" rtlCol="0">
              <a:spAutoFit/>
            </a:bodyPr>
            <a:lstStyle/>
            <a:p>
              <a:pPr lvl="0" algn="ctr" defTabSz="1218987">
                <a:defRPr/>
              </a:pPr>
              <a:r>
                <a:rPr lang="bg-BG" sz="1400" kern="0" dirty="0">
                  <a:solidFill>
                    <a:schemeClr val="bg1"/>
                  </a:solidFill>
                  <a:latin typeface="Arial Narrow" panose="020B0606020202030204" pitchFamily="34" charset="0"/>
                  <a:cs typeface="Arial" panose="020B0604020202020204" pitchFamily="34" charset="0"/>
                </a:rPr>
                <a:t>Обхват на проучването:</a:t>
              </a:r>
              <a:endParaRPr lang="en-US" sz="1400" kern="0" dirty="0">
                <a:solidFill>
                  <a:schemeClr val="bg1"/>
                </a:solidFill>
                <a:latin typeface="Arial Narrow" panose="020B0606020202030204" pitchFamily="34" charset="0"/>
                <a:cs typeface="Arial" panose="020B0604020202020204" pitchFamily="34" charset="0"/>
              </a:endParaRPr>
            </a:p>
          </p:txBody>
        </p:sp>
        <p:sp>
          <p:nvSpPr>
            <p:cNvPr id="29" name="TextBox 27">
              <a:extLst>
                <a:ext uri="{FF2B5EF4-FFF2-40B4-BE49-F238E27FC236}">
                  <a16:creationId xmlns:a16="http://schemas.microsoft.com/office/drawing/2014/main" id="{13880397-7AAF-2DBA-DB47-F826F18D23FF}"/>
                </a:ext>
              </a:extLst>
            </p:cNvPr>
            <p:cNvSpPr txBox="1"/>
            <p:nvPr/>
          </p:nvSpPr>
          <p:spPr>
            <a:xfrm>
              <a:off x="9100967" y="1319086"/>
              <a:ext cx="1675008" cy="307776"/>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Обем на</a:t>
              </a:r>
              <a:r>
                <a:rPr kumimoji="0" lang="bg-BG" sz="1400" b="0" i="0" u="none" strike="noStrike" kern="0" cap="none" spc="0" normalizeH="0" noProof="0" dirty="0">
                  <a:ln>
                    <a:noFill/>
                  </a:ln>
                  <a:solidFill>
                    <a:schemeClr val="bg1"/>
                  </a:solidFill>
                  <a:effectLst/>
                  <a:uLnTx/>
                  <a:uFillTx/>
                  <a:latin typeface="Arial Narrow" panose="020B0606020202030204" pitchFamily="34" charset="0"/>
                  <a:cs typeface="Arial" panose="020B0604020202020204" pitchFamily="34" charset="0"/>
                </a:rPr>
                <a:t> извадката:</a:t>
              </a:r>
              <a:endParaRPr kumimoji="0" lang="en-US"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sp>
          <p:nvSpPr>
            <p:cNvPr id="30" name="TextBox 28">
              <a:extLst>
                <a:ext uri="{FF2B5EF4-FFF2-40B4-BE49-F238E27FC236}">
                  <a16:creationId xmlns:a16="http://schemas.microsoft.com/office/drawing/2014/main" id="{E664DAAD-C0A2-8BB0-09CE-3CC4A3802CCB}"/>
                </a:ext>
              </a:extLst>
            </p:cNvPr>
            <p:cNvSpPr txBox="1"/>
            <p:nvPr/>
          </p:nvSpPr>
          <p:spPr>
            <a:xfrm>
              <a:off x="3060182" y="3958907"/>
              <a:ext cx="1791143" cy="523220"/>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Период на провеждане:</a:t>
              </a:r>
              <a:endParaRPr kumimoji="0" lang="en-US"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sp>
          <p:nvSpPr>
            <p:cNvPr id="31" name="TextBox 29">
              <a:extLst>
                <a:ext uri="{FF2B5EF4-FFF2-40B4-BE49-F238E27FC236}">
                  <a16:creationId xmlns:a16="http://schemas.microsoft.com/office/drawing/2014/main" id="{838853F2-9C23-19FC-3571-1586F5FB4A03}"/>
                </a:ext>
              </a:extLst>
            </p:cNvPr>
            <p:cNvSpPr txBox="1"/>
            <p:nvPr/>
          </p:nvSpPr>
          <p:spPr>
            <a:xfrm>
              <a:off x="5036970" y="3958907"/>
              <a:ext cx="1353279" cy="307776"/>
            </a:xfrm>
            <a:prstGeom prst="rect">
              <a:avLst/>
            </a:prstGeom>
            <a:noFill/>
          </p:spPr>
          <p:txBody>
            <a:bodyPr wrap="square" rtlCol="0">
              <a:spAutoFit/>
            </a:bodyPr>
            <a:lstStyle/>
            <a:p>
              <a:pPr lvl="0" algn="ctr" defTabSz="1218987">
                <a:defRPr/>
              </a:pPr>
              <a:r>
                <a:rPr lang="bg-BG" sz="1400" kern="0" dirty="0">
                  <a:solidFill>
                    <a:schemeClr val="bg1"/>
                  </a:solidFill>
                  <a:latin typeface="Arial Narrow" panose="020B0606020202030204" pitchFamily="34" charset="0"/>
                  <a:cs typeface="Arial" panose="020B0604020202020204" pitchFamily="34" charset="0"/>
                </a:rPr>
                <a:t>Методология:</a:t>
              </a:r>
              <a:endParaRPr lang="en-US" sz="1400" kern="0" dirty="0">
                <a:solidFill>
                  <a:schemeClr val="bg1"/>
                </a:solidFill>
                <a:latin typeface="Arial Narrow" panose="020B0606020202030204" pitchFamily="34" charset="0"/>
                <a:cs typeface="Arial" panose="020B0604020202020204" pitchFamily="34" charset="0"/>
              </a:endParaRPr>
            </a:p>
          </p:txBody>
        </p:sp>
        <p:sp>
          <p:nvSpPr>
            <p:cNvPr id="32" name="TextBox 30">
              <a:extLst>
                <a:ext uri="{FF2B5EF4-FFF2-40B4-BE49-F238E27FC236}">
                  <a16:creationId xmlns:a16="http://schemas.microsoft.com/office/drawing/2014/main" id="{14981021-BA0C-A806-ABBA-09695F3DA29A}"/>
                </a:ext>
              </a:extLst>
            </p:cNvPr>
            <p:cNvSpPr txBox="1"/>
            <p:nvPr/>
          </p:nvSpPr>
          <p:spPr>
            <a:xfrm>
              <a:off x="7056952" y="3955308"/>
              <a:ext cx="1938505" cy="523220"/>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Метод на формиране на извадката:</a:t>
              </a:r>
              <a:endParaRPr kumimoji="0" lang="en-US"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sp>
          <p:nvSpPr>
            <p:cNvPr id="33" name="TextBox 31">
              <a:extLst>
                <a:ext uri="{FF2B5EF4-FFF2-40B4-BE49-F238E27FC236}">
                  <a16:creationId xmlns:a16="http://schemas.microsoft.com/office/drawing/2014/main" id="{7406E4BB-CCB5-E1F4-9FD6-13C6352C1EC5}"/>
                </a:ext>
              </a:extLst>
            </p:cNvPr>
            <p:cNvSpPr txBox="1"/>
            <p:nvPr/>
          </p:nvSpPr>
          <p:spPr>
            <a:xfrm>
              <a:off x="9100968" y="3958907"/>
              <a:ext cx="1808462" cy="523220"/>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bg-BG"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rPr>
                <a:t>Метод на набиране на информацията:</a:t>
              </a:r>
              <a:endParaRPr kumimoji="0" lang="en-US" sz="1400" b="0" i="0" u="none" strike="noStrike" kern="0" cap="none" spc="0" normalizeH="0" baseline="0" noProof="0" dirty="0">
                <a:ln>
                  <a:noFill/>
                </a:ln>
                <a:solidFill>
                  <a:schemeClr val="bg1"/>
                </a:solidFill>
                <a:effectLst/>
                <a:uLnTx/>
                <a:uFillTx/>
                <a:latin typeface="Arial Narrow" panose="020B0606020202030204" pitchFamily="34" charset="0"/>
                <a:cs typeface="Arial" panose="020B0604020202020204" pitchFamily="34" charset="0"/>
              </a:endParaRPr>
            </a:p>
          </p:txBody>
        </p:sp>
        <p:grpSp>
          <p:nvGrpSpPr>
            <p:cNvPr id="34" name="Group 32">
              <a:extLst>
                <a:ext uri="{FF2B5EF4-FFF2-40B4-BE49-F238E27FC236}">
                  <a16:creationId xmlns:a16="http://schemas.microsoft.com/office/drawing/2014/main" id="{0D003384-06C6-C0DF-804F-01C154B9F39C}"/>
                </a:ext>
              </a:extLst>
            </p:cNvPr>
            <p:cNvGrpSpPr/>
            <p:nvPr/>
          </p:nvGrpSpPr>
          <p:grpSpPr>
            <a:xfrm>
              <a:off x="2994003" y="1925201"/>
              <a:ext cx="1779886" cy="1220063"/>
              <a:chOff x="1367820" y="1815146"/>
              <a:chExt cx="8996932" cy="4544019"/>
            </a:xfrm>
          </p:grpSpPr>
          <p:sp>
            <p:nvSpPr>
              <p:cNvPr id="55" name="Freeform 12">
                <a:extLst>
                  <a:ext uri="{FF2B5EF4-FFF2-40B4-BE49-F238E27FC236}">
                    <a16:creationId xmlns:a16="http://schemas.microsoft.com/office/drawing/2014/main" id="{54CB06B9-BCDB-A041-C9A8-266236E36967}"/>
                  </a:ext>
                </a:extLst>
              </p:cNvPr>
              <p:cNvSpPr>
                <a:spLocks noEditPoints="1"/>
              </p:cNvSpPr>
              <p:nvPr/>
            </p:nvSpPr>
            <p:spPr bwMode="auto">
              <a:xfrm>
                <a:off x="8732476" y="3359942"/>
                <a:ext cx="1513566" cy="1512643"/>
              </a:xfrm>
              <a:custGeom>
                <a:avLst/>
                <a:gdLst>
                  <a:gd name="T0" fmla="*/ 2980 w 6560"/>
                  <a:gd name="T1" fmla="*/ 1459 h 6556"/>
                  <a:gd name="T2" fmla="*/ 2561 w 6560"/>
                  <a:gd name="T3" fmla="*/ 1579 h 6556"/>
                  <a:gd name="T4" fmla="*/ 2190 w 6560"/>
                  <a:gd name="T5" fmla="*/ 1790 h 6556"/>
                  <a:gd name="T6" fmla="*/ 1879 w 6560"/>
                  <a:gd name="T7" fmla="*/ 2079 h 6556"/>
                  <a:gd name="T8" fmla="*/ 1642 w 6560"/>
                  <a:gd name="T9" fmla="*/ 2432 h 6556"/>
                  <a:gd name="T10" fmla="*/ 1488 w 6560"/>
                  <a:gd name="T11" fmla="*/ 2835 h 6556"/>
                  <a:gd name="T12" fmla="*/ 1434 w 6560"/>
                  <a:gd name="T13" fmla="*/ 3279 h 6556"/>
                  <a:gd name="T14" fmla="*/ 1488 w 6560"/>
                  <a:gd name="T15" fmla="*/ 3722 h 6556"/>
                  <a:gd name="T16" fmla="*/ 1642 w 6560"/>
                  <a:gd name="T17" fmla="*/ 4126 h 6556"/>
                  <a:gd name="T18" fmla="*/ 1879 w 6560"/>
                  <a:gd name="T19" fmla="*/ 4477 h 6556"/>
                  <a:gd name="T20" fmla="*/ 2190 w 6560"/>
                  <a:gd name="T21" fmla="*/ 4766 h 6556"/>
                  <a:gd name="T22" fmla="*/ 2561 w 6560"/>
                  <a:gd name="T23" fmla="*/ 4977 h 6556"/>
                  <a:gd name="T24" fmla="*/ 2980 w 6560"/>
                  <a:gd name="T25" fmla="*/ 5097 h 6556"/>
                  <a:gd name="T26" fmla="*/ 3431 w 6560"/>
                  <a:gd name="T27" fmla="*/ 5115 h 6556"/>
                  <a:gd name="T28" fmla="*/ 3863 w 6560"/>
                  <a:gd name="T29" fmla="*/ 5027 h 6556"/>
                  <a:gd name="T30" fmla="*/ 4252 w 6560"/>
                  <a:gd name="T31" fmla="*/ 4846 h 6556"/>
                  <a:gd name="T32" fmla="*/ 4583 w 6560"/>
                  <a:gd name="T33" fmla="*/ 4583 h 6556"/>
                  <a:gd name="T34" fmla="*/ 4849 w 6560"/>
                  <a:gd name="T35" fmla="*/ 4250 h 6556"/>
                  <a:gd name="T36" fmla="*/ 5030 w 6560"/>
                  <a:gd name="T37" fmla="*/ 3861 h 6556"/>
                  <a:gd name="T38" fmla="*/ 5118 w 6560"/>
                  <a:gd name="T39" fmla="*/ 3429 h 6556"/>
                  <a:gd name="T40" fmla="*/ 5100 w 6560"/>
                  <a:gd name="T41" fmla="*/ 2980 h 6556"/>
                  <a:gd name="T42" fmla="*/ 4980 w 6560"/>
                  <a:gd name="T43" fmla="*/ 2561 h 6556"/>
                  <a:gd name="T44" fmla="*/ 4769 w 6560"/>
                  <a:gd name="T45" fmla="*/ 2189 h 6556"/>
                  <a:gd name="T46" fmla="*/ 4480 w 6560"/>
                  <a:gd name="T47" fmla="*/ 1878 h 6556"/>
                  <a:gd name="T48" fmla="*/ 4127 w 6560"/>
                  <a:gd name="T49" fmla="*/ 1640 h 6556"/>
                  <a:gd name="T50" fmla="*/ 3724 w 6560"/>
                  <a:gd name="T51" fmla="*/ 1489 h 6556"/>
                  <a:gd name="T52" fmla="*/ 3279 w 6560"/>
                  <a:gd name="T53" fmla="*/ 1435 h 6556"/>
                  <a:gd name="T54" fmla="*/ 3690 w 6560"/>
                  <a:gd name="T55" fmla="*/ 650 h 6556"/>
                  <a:gd name="T56" fmla="*/ 4107 w 6560"/>
                  <a:gd name="T57" fmla="*/ 749 h 6556"/>
                  <a:gd name="T58" fmla="*/ 5276 w 6560"/>
                  <a:gd name="T59" fmla="*/ 644 h 6556"/>
                  <a:gd name="T60" fmla="*/ 5164 w 6560"/>
                  <a:gd name="T61" fmla="*/ 1395 h 6556"/>
                  <a:gd name="T62" fmla="*/ 5916 w 6560"/>
                  <a:gd name="T63" fmla="*/ 1284 h 6556"/>
                  <a:gd name="T64" fmla="*/ 5810 w 6560"/>
                  <a:gd name="T65" fmla="*/ 2452 h 6556"/>
                  <a:gd name="T66" fmla="*/ 5910 w 6560"/>
                  <a:gd name="T67" fmla="*/ 2868 h 6556"/>
                  <a:gd name="T68" fmla="*/ 5910 w 6560"/>
                  <a:gd name="T69" fmla="*/ 3688 h 6556"/>
                  <a:gd name="T70" fmla="*/ 5812 w 6560"/>
                  <a:gd name="T71" fmla="*/ 4104 h 6556"/>
                  <a:gd name="T72" fmla="*/ 5916 w 6560"/>
                  <a:gd name="T73" fmla="*/ 5272 h 6556"/>
                  <a:gd name="T74" fmla="*/ 5164 w 6560"/>
                  <a:gd name="T75" fmla="*/ 5161 h 6556"/>
                  <a:gd name="T76" fmla="*/ 5276 w 6560"/>
                  <a:gd name="T77" fmla="*/ 5912 h 6556"/>
                  <a:gd name="T78" fmla="*/ 4107 w 6560"/>
                  <a:gd name="T79" fmla="*/ 5809 h 6556"/>
                  <a:gd name="T80" fmla="*/ 3690 w 6560"/>
                  <a:gd name="T81" fmla="*/ 5906 h 6556"/>
                  <a:gd name="T82" fmla="*/ 2870 w 6560"/>
                  <a:gd name="T83" fmla="*/ 5906 h 6556"/>
                  <a:gd name="T84" fmla="*/ 2453 w 6560"/>
                  <a:gd name="T85" fmla="*/ 5809 h 6556"/>
                  <a:gd name="T86" fmla="*/ 1284 w 6560"/>
                  <a:gd name="T87" fmla="*/ 5912 h 6556"/>
                  <a:gd name="T88" fmla="*/ 1396 w 6560"/>
                  <a:gd name="T89" fmla="*/ 5161 h 6556"/>
                  <a:gd name="T90" fmla="*/ 644 w 6560"/>
                  <a:gd name="T91" fmla="*/ 5272 h 6556"/>
                  <a:gd name="T92" fmla="*/ 750 w 6560"/>
                  <a:gd name="T93" fmla="*/ 4104 h 6556"/>
                  <a:gd name="T94" fmla="*/ 650 w 6560"/>
                  <a:gd name="T95" fmla="*/ 3688 h 6556"/>
                  <a:gd name="T96" fmla="*/ 650 w 6560"/>
                  <a:gd name="T97" fmla="*/ 2868 h 6556"/>
                  <a:gd name="T98" fmla="*/ 750 w 6560"/>
                  <a:gd name="T99" fmla="*/ 2452 h 6556"/>
                  <a:gd name="T100" fmla="*/ 644 w 6560"/>
                  <a:gd name="T101" fmla="*/ 1284 h 6556"/>
                  <a:gd name="T102" fmla="*/ 1396 w 6560"/>
                  <a:gd name="T103" fmla="*/ 1395 h 6556"/>
                  <a:gd name="T104" fmla="*/ 1284 w 6560"/>
                  <a:gd name="T105" fmla="*/ 644 h 6556"/>
                  <a:gd name="T106" fmla="*/ 2453 w 6560"/>
                  <a:gd name="T107" fmla="*/ 749 h 6556"/>
                  <a:gd name="T108" fmla="*/ 2870 w 6560"/>
                  <a:gd name="T109" fmla="*/ 65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60" h="6556">
                    <a:moveTo>
                      <a:pt x="3279" y="1435"/>
                    </a:moveTo>
                    <a:lnTo>
                      <a:pt x="3129" y="1441"/>
                    </a:lnTo>
                    <a:lnTo>
                      <a:pt x="2980" y="1459"/>
                    </a:lnTo>
                    <a:lnTo>
                      <a:pt x="2836" y="1489"/>
                    </a:lnTo>
                    <a:lnTo>
                      <a:pt x="2697" y="1529"/>
                    </a:lnTo>
                    <a:lnTo>
                      <a:pt x="2561" y="1579"/>
                    </a:lnTo>
                    <a:lnTo>
                      <a:pt x="2431" y="1640"/>
                    </a:lnTo>
                    <a:lnTo>
                      <a:pt x="2308" y="1710"/>
                    </a:lnTo>
                    <a:lnTo>
                      <a:pt x="2190" y="1790"/>
                    </a:lnTo>
                    <a:lnTo>
                      <a:pt x="2080" y="1878"/>
                    </a:lnTo>
                    <a:lnTo>
                      <a:pt x="1975" y="1975"/>
                    </a:lnTo>
                    <a:lnTo>
                      <a:pt x="1879" y="2079"/>
                    </a:lnTo>
                    <a:lnTo>
                      <a:pt x="1791" y="2189"/>
                    </a:lnTo>
                    <a:lnTo>
                      <a:pt x="1711" y="2306"/>
                    </a:lnTo>
                    <a:lnTo>
                      <a:pt x="1642" y="2432"/>
                    </a:lnTo>
                    <a:lnTo>
                      <a:pt x="1580" y="2561"/>
                    </a:lnTo>
                    <a:lnTo>
                      <a:pt x="1530" y="2695"/>
                    </a:lnTo>
                    <a:lnTo>
                      <a:pt x="1488" y="2835"/>
                    </a:lnTo>
                    <a:lnTo>
                      <a:pt x="1460" y="2980"/>
                    </a:lnTo>
                    <a:lnTo>
                      <a:pt x="1442" y="3128"/>
                    </a:lnTo>
                    <a:lnTo>
                      <a:pt x="1434" y="3279"/>
                    </a:lnTo>
                    <a:lnTo>
                      <a:pt x="1442" y="3429"/>
                    </a:lnTo>
                    <a:lnTo>
                      <a:pt x="1460" y="3578"/>
                    </a:lnTo>
                    <a:lnTo>
                      <a:pt x="1488" y="3722"/>
                    </a:lnTo>
                    <a:lnTo>
                      <a:pt x="1530" y="3861"/>
                    </a:lnTo>
                    <a:lnTo>
                      <a:pt x="1580" y="3997"/>
                    </a:lnTo>
                    <a:lnTo>
                      <a:pt x="1642" y="4126"/>
                    </a:lnTo>
                    <a:lnTo>
                      <a:pt x="1711" y="4250"/>
                    </a:lnTo>
                    <a:lnTo>
                      <a:pt x="1791" y="4367"/>
                    </a:lnTo>
                    <a:lnTo>
                      <a:pt x="1879" y="4477"/>
                    </a:lnTo>
                    <a:lnTo>
                      <a:pt x="1975" y="4583"/>
                    </a:lnTo>
                    <a:lnTo>
                      <a:pt x="2080" y="4678"/>
                    </a:lnTo>
                    <a:lnTo>
                      <a:pt x="2190" y="4766"/>
                    </a:lnTo>
                    <a:lnTo>
                      <a:pt x="2308" y="4846"/>
                    </a:lnTo>
                    <a:lnTo>
                      <a:pt x="2431" y="4916"/>
                    </a:lnTo>
                    <a:lnTo>
                      <a:pt x="2561" y="4977"/>
                    </a:lnTo>
                    <a:lnTo>
                      <a:pt x="2697" y="5027"/>
                    </a:lnTo>
                    <a:lnTo>
                      <a:pt x="2836" y="5069"/>
                    </a:lnTo>
                    <a:lnTo>
                      <a:pt x="2980" y="5097"/>
                    </a:lnTo>
                    <a:lnTo>
                      <a:pt x="3129" y="5115"/>
                    </a:lnTo>
                    <a:lnTo>
                      <a:pt x="3279" y="5123"/>
                    </a:lnTo>
                    <a:lnTo>
                      <a:pt x="3431" y="5115"/>
                    </a:lnTo>
                    <a:lnTo>
                      <a:pt x="3578" y="5097"/>
                    </a:lnTo>
                    <a:lnTo>
                      <a:pt x="3724" y="5069"/>
                    </a:lnTo>
                    <a:lnTo>
                      <a:pt x="3863" y="5027"/>
                    </a:lnTo>
                    <a:lnTo>
                      <a:pt x="3997" y="4977"/>
                    </a:lnTo>
                    <a:lnTo>
                      <a:pt x="4127" y="4916"/>
                    </a:lnTo>
                    <a:lnTo>
                      <a:pt x="4252" y="4846"/>
                    </a:lnTo>
                    <a:lnTo>
                      <a:pt x="4370" y="4766"/>
                    </a:lnTo>
                    <a:lnTo>
                      <a:pt x="4480" y="4678"/>
                    </a:lnTo>
                    <a:lnTo>
                      <a:pt x="4583" y="4583"/>
                    </a:lnTo>
                    <a:lnTo>
                      <a:pt x="4681" y="4477"/>
                    </a:lnTo>
                    <a:lnTo>
                      <a:pt x="4769" y="4367"/>
                    </a:lnTo>
                    <a:lnTo>
                      <a:pt x="4849" y="4250"/>
                    </a:lnTo>
                    <a:lnTo>
                      <a:pt x="4919" y="4126"/>
                    </a:lnTo>
                    <a:lnTo>
                      <a:pt x="4980" y="3997"/>
                    </a:lnTo>
                    <a:lnTo>
                      <a:pt x="5030" y="3861"/>
                    </a:lnTo>
                    <a:lnTo>
                      <a:pt x="5070" y="3722"/>
                    </a:lnTo>
                    <a:lnTo>
                      <a:pt x="5100" y="3578"/>
                    </a:lnTo>
                    <a:lnTo>
                      <a:pt x="5118" y="3429"/>
                    </a:lnTo>
                    <a:lnTo>
                      <a:pt x="5124" y="3279"/>
                    </a:lnTo>
                    <a:lnTo>
                      <a:pt x="5118" y="3128"/>
                    </a:lnTo>
                    <a:lnTo>
                      <a:pt x="5100" y="2980"/>
                    </a:lnTo>
                    <a:lnTo>
                      <a:pt x="5070" y="2835"/>
                    </a:lnTo>
                    <a:lnTo>
                      <a:pt x="5030" y="2695"/>
                    </a:lnTo>
                    <a:lnTo>
                      <a:pt x="4980" y="2561"/>
                    </a:lnTo>
                    <a:lnTo>
                      <a:pt x="4919" y="2432"/>
                    </a:lnTo>
                    <a:lnTo>
                      <a:pt x="4849" y="2306"/>
                    </a:lnTo>
                    <a:lnTo>
                      <a:pt x="4769" y="2189"/>
                    </a:lnTo>
                    <a:lnTo>
                      <a:pt x="4681" y="2079"/>
                    </a:lnTo>
                    <a:lnTo>
                      <a:pt x="4583" y="1975"/>
                    </a:lnTo>
                    <a:lnTo>
                      <a:pt x="4480" y="1878"/>
                    </a:lnTo>
                    <a:lnTo>
                      <a:pt x="4370" y="1790"/>
                    </a:lnTo>
                    <a:lnTo>
                      <a:pt x="4252" y="1710"/>
                    </a:lnTo>
                    <a:lnTo>
                      <a:pt x="4127" y="1640"/>
                    </a:lnTo>
                    <a:lnTo>
                      <a:pt x="3997" y="1579"/>
                    </a:lnTo>
                    <a:lnTo>
                      <a:pt x="3863" y="1529"/>
                    </a:lnTo>
                    <a:lnTo>
                      <a:pt x="3724" y="1489"/>
                    </a:lnTo>
                    <a:lnTo>
                      <a:pt x="3578" y="1459"/>
                    </a:lnTo>
                    <a:lnTo>
                      <a:pt x="3431" y="1441"/>
                    </a:lnTo>
                    <a:lnTo>
                      <a:pt x="3279" y="1435"/>
                    </a:lnTo>
                    <a:close/>
                    <a:moveTo>
                      <a:pt x="2870" y="0"/>
                    </a:moveTo>
                    <a:lnTo>
                      <a:pt x="3690" y="0"/>
                    </a:lnTo>
                    <a:lnTo>
                      <a:pt x="3690" y="650"/>
                    </a:lnTo>
                    <a:lnTo>
                      <a:pt x="3831" y="676"/>
                    </a:lnTo>
                    <a:lnTo>
                      <a:pt x="3971" y="708"/>
                    </a:lnTo>
                    <a:lnTo>
                      <a:pt x="4107" y="749"/>
                    </a:lnTo>
                    <a:lnTo>
                      <a:pt x="4240" y="795"/>
                    </a:lnTo>
                    <a:lnTo>
                      <a:pt x="4565" y="235"/>
                    </a:lnTo>
                    <a:lnTo>
                      <a:pt x="5276" y="644"/>
                    </a:lnTo>
                    <a:lnTo>
                      <a:pt x="4950" y="1206"/>
                    </a:lnTo>
                    <a:lnTo>
                      <a:pt x="5060" y="1298"/>
                    </a:lnTo>
                    <a:lnTo>
                      <a:pt x="5164" y="1395"/>
                    </a:lnTo>
                    <a:lnTo>
                      <a:pt x="5262" y="1499"/>
                    </a:lnTo>
                    <a:lnTo>
                      <a:pt x="5355" y="1609"/>
                    </a:lnTo>
                    <a:lnTo>
                      <a:pt x="5916" y="1284"/>
                    </a:lnTo>
                    <a:lnTo>
                      <a:pt x="6325" y="1993"/>
                    </a:lnTo>
                    <a:lnTo>
                      <a:pt x="5764" y="2318"/>
                    </a:lnTo>
                    <a:lnTo>
                      <a:pt x="5810" y="2452"/>
                    </a:lnTo>
                    <a:lnTo>
                      <a:pt x="5852" y="2587"/>
                    </a:lnTo>
                    <a:lnTo>
                      <a:pt x="5884" y="2727"/>
                    </a:lnTo>
                    <a:lnTo>
                      <a:pt x="5910" y="2868"/>
                    </a:lnTo>
                    <a:lnTo>
                      <a:pt x="6560" y="2868"/>
                    </a:lnTo>
                    <a:lnTo>
                      <a:pt x="6560" y="3688"/>
                    </a:lnTo>
                    <a:lnTo>
                      <a:pt x="5910" y="3688"/>
                    </a:lnTo>
                    <a:lnTo>
                      <a:pt x="5884" y="3829"/>
                    </a:lnTo>
                    <a:lnTo>
                      <a:pt x="5852" y="3969"/>
                    </a:lnTo>
                    <a:lnTo>
                      <a:pt x="5812" y="4104"/>
                    </a:lnTo>
                    <a:lnTo>
                      <a:pt x="5764" y="4238"/>
                    </a:lnTo>
                    <a:lnTo>
                      <a:pt x="6325" y="4563"/>
                    </a:lnTo>
                    <a:lnTo>
                      <a:pt x="5916" y="5272"/>
                    </a:lnTo>
                    <a:lnTo>
                      <a:pt x="5355" y="4947"/>
                    </a:lnTo>
                    <a:lnTo>
                      <a:pt x="5262" y="5057"/>
                    </a:lnTo>
                    <a:lnTo>
                      <a:pt x="5164" y="5161"/>
                    </a:lnTo>
                    <a:lnTo>
                      <a:pt x="5060" y="5258"/>
                    </a:lnTo>
                    <a:lnTo>
                      <a:pt x="4950" y="5352"/>
                    </a:lnTo>
                    <a:lnTo>
                      <a:pt x="5276" y="5912"/>
                    </a:lnTo>
                    <a:lnTo>
                      <a:pt x="4565" y="6321"/>
                    </a:lnTo>
                    <a:lnTo>
                      <a:pt x="4240" y="5761"/>
                    </a:lnTo>
                    <a:lnTo>
                      <a:pt x="4107" y="5809"/>
                    </a:lnTo>
                    <a:lnTo>
                      <a:pt x="3971" y="5848"/>
                    </a:lnTo>
                    <a:lnTo>
                      <a:pt x="3831" y="5880"/>
                    </a:lnTo>
                    <a:lnTo>
                      <a:pt x="3690" y="5906"/>
                    </a:lnTo>
                    <a:lnTo>
                      <a:pt x="3690" y="6556"/>
                    </a:lnTo>
                    <a:lnTo>
                      <a:pt x="2870" y="6556"/>
                    </a:lnTo>
                    <a:lnTo>
                      <a:pt x="2870" y="5906"/>
                    </a:lnTo>
                    <a:lnTo>
                      <a:pt x="2729" y="5880"/>
                    </a:lnTo>
                    <a:lnTo>
                      <a:pt x="2589" y="5848"/>
                    </a:lnTo>
                    <a:lnTo>
                      <a:pt x="2453" y="5809"/>
                    </a:lnTo>
                    <a:lnTo>
                      <a:pt x="2320" y="5761"/>
                    </a:lnTo>
                    <a:lnTo>
                      <a:pt x="1995" y="6321"/>
                    </a:lnTo>
                    <a:lnTo>
                      <a:pt x="1284" y="5912"/>
                    </a:lnTo>
                    <a:lnTo>
                      <a:pt x="1610" y="5352"/>
                    </a:lnTo>
                    <a:lnTo>
                      <a:pt x="1500" y="5258"/>
                    </a:lnTo>
                    <a:lnTo>
                      <a:pt x="1396" y="5161"/>
                    </a:lnTo>
                    <a:lnTo>
                      <a:pt x="1298" y="5057"/>
                    </a:lnTo>
                    <a:lnTo>
                      <a:pt x="1207" y="4947"/>
                    </a:lnTo>
                    <a:lnTo>
                      <a:pt x="644" y="5272"/>
                    </a:lnTo>
                    <a:lnTo>
                      <a:pt x="235" y="4563"/>
                    </a:lnTo>
                    <a:lnTo>
                      <a:pt x="796" y="4238"/>
                    </a:lnTo>
                    <a:lnTo>
                      <a:pt x="750" y="4104"/>
                    </a:lnTo>
                    <a:lnTo>
                      <a:pt x="708" y="3969"/>
                    </a:lnTo>
                    <a:lnTo>
                      <a:pt x="676" y="3829"/>
                    </a:lnTo>
                    <a:lnTo>
                      <a:pt x="650" y="3688"/>
                    </a:lnTo>
                    <a:lnTo>
                      <a:pt x="0" y="3688"/>
                    </a:lnTo>
                    <a:lnTo>
                      <a:pt x="0" y="2868"/>
                    </a:lnTo>
                    <a:lnTo>
                      <a:pt x="650" y="2868"/>
                    </a:lnTo>
                    <a:lnTo>
                      <a:pt x="676" y="2727"/>
                    </a:lnTo>
                    <a:lnTo>
                      <a:pt x="708" y="2587"/>
                    </a:lnTo>
                    <a:lnTo>
                      <a:pt x="750" y="2452"/>
                    </a:lnTo>
                    <a:lnTo>
                      <a:pt x="796" y="2318"/>
                    </a:lnTo>
                    <a:lnTo>
                      <a:pt x="235" y="1993"/>
                    </a:lnTo>
                    <a:lnTo>
                      <a:pt x="644" y="1284"/>
                    </a:lnTo>
                    <a:lnTo>
                      <a:pt x="1207" y="1609"/>
                    </a:lnTo>
                    <a:lnTo>
                      <a:pt x="1298" y="1499"/>
                    </a:lnTo>
                    <a:lnTo>
                      <a:pt x="1396" y="1395"/>
                    </a:lnTo>
                    <a:lnTo>
                      <a:pt x="1500" y="1298"/>
                    </a:lnTo>
                    <a:lnTo>
                      <a:pt x="1610" y="1206"/>
                    </a:lnTo>
                    <a:lnTo>
                      <a:pt x="1284" y="644"/>
                    </a:lnTo>
                    <a:lnTo>
                      <a:pt x="1995" y="235"/>
                    </a:lnTo>
                    <a:lnTo>
                      <a:pt x="2320" y="795"/>
                    </a:lnTo>
                    <a:lnTo>
                      <a:pt x="2453" y="749"/>
                    </a:lnTo>
                    <a:lnTo>
                      <a:pt x="2589" y="708"/>
                    </a:lnTo>
                    <a:lnTo>
                      <a:pt x="2729" y="676"/>
                    </a:lnTo>
                    <a:lnTo>
                      <a:pt x="2870" y="650"/>
                    </a:lnTo>
                    <a:lnTo>
                      <a:pt x="28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56" name="Freeform 17">
                <a:extLst>
                  <a:ext uri="{FF2B5EF4-FFF2-40B4-BE49-F238E27FC236}">
                    <a16:creationId xmlns:a16="http://schemas.microsoft.com/office/drawing/2014/main" id="{D9C1AC5C-E2BF-F5C8-B677-FCBD7E3BFDF3}"/>
                  </a:ext>
                </a:extLst>
              </p:cNvPr>
              <p:cNvSpPr>
                <a:spLocks noEditPoints="1"/>
              </p:cNvSpPr>
              <p:nvPr/>
            </p:nvSpPr>
            <p:spPr bwMode="auto">
              <a:xfrm>
                <a:off x="5877355" y="1815146"/>
                <a:ext cx="2105164" cy="2072968"/>
              </a:xfrm>
              <a:custGeom>
                <a:avLst/>
                <a:gdLst>
                  <a:gd name="T0" fmla="*/ 1617 w 3401"/>
                  <a:gd name="T1" fmla="*/ 970 h 3349"/>
                  <a:gd name="T2" fmla="*/ 1460 w 3401"/>
                  <a:gd name="T3" fmla="*/ 1007 h 3349"/>
                  <a:gd name="T4" fmla="*/ 1318 w 3401"/>
                  <a:gd name="T5" fmla="*/ 1076 h 3349"/>
                  <a:gd name="T6" fmla="*/ 1196 w 3401"/>
                  <a:gd name="T7" fmla="*/ 1173 h 3349"/>
                  <a:gd name="T8" fmla="*/ 1098 w 3401"/>
                  <a:gd name="T9" fmla="*/ 1296 h 3349"/>
                  <a:gd name="T10" fmla="*/ 1028 w 3401"/>
                  <a:gd name="T11" fmla="*/ 1437 h 3349"/>
                  <a:gd name="T12" fmla="*/ 992 w 3401"/>
                  <a:gd name="T13" fmla="*/ 1596 h 3349"/>
                  <a:gd name="T14" fmla="*/ 992 w 3401"/>
                  <a:gd name="T15" fmla="*/ 1760 h 3349"/>
                  <a:gd name="T16" fmla="*/ 1028 w 3401"/>
                  <a:gd name="T17" fmla="*/ 1918 h 3349"/>
                  <a:gd name="T18" fmla="*/ 1098 w 3401"/>
                  <a:gd name="T19" fmla="*/ 2060 h 3349"/>
                  <a:gd name="T20" fmla="*/ 1196 w 3401"/>
                  <a:gd name="T21" fmla="*/ 2182 h 3349"/>
                  <a:gd name="T22" fmla="*/ 1318 w 3401"/>
                  <a:gd name="T23" fmla="*/ 2280 h 3349"/>
                  <a:gd name="T24" fmla="*/ 1460 w 3401"/>
                  <a:gd name="T25" fmla="*/ 2348 h 3349"/>
                  <a:gd name="T26" fmla="*/ 1617 w 3401"/>
                  <a:gd name="T27" fmla="*/ 2386 h 3349"/>
                  <a:gd name="T28" fmla="*/ 1783 w 3401"/>
                  <a:gd name="T29" fmla="*/ 2386 h 3349"/>
                  <a:gd name="T30" fmla="*/ 1941 w 3401"/>
                  <a:gd name="T31" fmla="*/ 2348 h 3349"/>
                  <a:gd name="T32" fmla="*/ 2083 w 3401"/>
                  <a:gd name="T33" fmla="*/ 2280 h 3349"/>
                  <a:gd name="T34" fmla="*/ 2205 w 3401"/>
                  <a:gd name="T35" fmla="*/ 2182 h 3349"/>
                  <a:gd name="T36" fmla="*/ 2303 w 3401"/>
                  <a:gd name="T37" fmla="*/ 2060 h 3349"/>
                  <a:gd name="T38" fmla="*/ 2371 w 3401"/>
                  <a:gd name="T39" fmla="*/ 1918 h 3349"/>
                  <a:gd name="T40" fmla="*/ 2409 w 3401"/>
                  <a:gd name="T41" fmla="*/ 1760 h 3349"/>
                  <a:gd name="T42" fmla="*/ 2409 w 3401"/>
                  <a:gd name="T43" fmla="*/ 1596 h 3349"/>
                  <a:gd name="T44" fmla="*/ 2371 w 3401"/>
                  <a:gd name="T45" fmla="*/ 1437 h 3349"/>
                  <a:gd name="T46" fmla="*/ 2303 w 3401"/>
                  <a:gd name="T47" fmla="*/ 1296 h 3349"/>
                  <a:gd name="T48" fmla="*/ 2205 w 3401"/>
                  <a:gd name="T49" fmla="*/ 1173 h 3349"/>
                  <a:gd name="T50" fmla="*/ 2083 w 3401"/>
                  <a:gd name="T51" fmla="*/ 1076 h 3349"/>
                  <a:gd name="T52" fmla="*/ 1941 w 3401"/>
                  <a:gd name="T53" fmla="*/ 1007 h 3349"/>
                  <a:gd name="T54" fmla="*/ 1783 w 3401"/>
                  <a:gd name="T55" fmla="*/ 970 h 3349"/>
                  <a:gd name="T56" fmla="*/ 1421 w 3401"/>
                  <a:gd name="T57" fmla="*/ 0 h 3349"/>
                  <a:gd name="T58" fmla="*/ 1980 w 3401"/>
                  <a:gd name="T59" fmla="*/ 354 h 3349"/>
                  <a:gd name="T60" fmla="*/ 2164 w 3401"/>
                  <a:gd name="T61" fmla="*/ 406 h 3349"/>
                  <a:gd name="T62" fmla="*/ 2337 w 3401"/>
                  <a:gd name="T63" fmla="*/ 484 h 3349"/>
                  <a:gd name="T64" fmla="*/ 2992 w 3401"/>
                  <a:gd name="T65" fmla="*/ 572 h 3349"/>
                  <a:gd name="T66" fmla="*/ 2821 w 3401"/>
                  <a:gd name="T67" fmla="*/ 921 h 3349"/>
                  <a:gd name="T68" fmla="*/ 2917 w 3401"/>
                  <a:gd name="T69" fmla="*/ 1085 h 3349"/>
                  <a:gd name="T70" fmla="*/ 3303 w 3401"/>
                  <a:gd name="T71" fmla="*/ 1112 h 3349"/>
                  <a:gd name="T72" fmla="*/ 3052 w 3401"/>
                  <a:gd name="T73" fmla="*/ 1723 h 3349"/>
                  <a:gd name="T74" fmla="*/ 3033 w 3401"/>
                  <a:gd name="T75" fmla="*/ 1915 h 3349"/>
                  <a:gd name="T76" fmla="*/ 2987 w 3401"/>
                  <a:gd name="T77" fmla="*/ 2097 h 3349"/>
                  <a:gd name="T78" fmla="*/ 3013 w 3401"/>
                  <a:gd name="T79" fmla="*/ 2757 h 3349"/>
                  <a:gd name="T80" fmla="*/ 2640 w 3401"/>
                  <a:gd name="T81" fmla="*/ 2650 h 3349"/>
                  <a:gd name="T82" fmla="*/ 2495 w 3401"/>
                  <a:gd name="T83" fmla="*/ 2772 h 3349"/>
                  <a:gd name="T84" fmla="*/ 2536 w 3401"/>
                  <a:gd name="T85" fmla="*/ 3158 h 3349"/>
                  <a:gd name="T86" fmla="*/ 1890 w 3401"/>
                  <a:gd name="T87" fmla="*/ 3018 h 3349"/>
                  <a:gd name="T88" fmla="*/ 1700 w 3401"/>
                  <a:gd name="T89" fmla="*/ 3031 h 3349"/>
                  <a:gd name="T90" fmla="*/ 1509 w 3401"/>
                  <a:gd name="T91" fmla="*/ 3018 h 3349"/>
                  <a:gd name="T92" fmla="*/ 864 w 3401"/>
                  <a:gd name="T93" fmla="*/ 3158 h 3349"/>
                  <a:gd name="T94" fmla="*/ 906 w 3401"/>
                  <a:gd name="T95" fmla="*/ 2772 h 3349"/>
                  <a:gd name="T96" fmla="*/ 759 w 3401"/>
                  <a:gd name="T97" fmla="*/ 2650 h 3349"/>
                  <a:gd name="T98" fmla="*/ 388 w 3401"/>
                  <a:gd name="T99" fmla="*/ 2757 h 3349"/>
                  <a:gd name="T100" fmla="*/ 414 w 3401"/>
                  <a:gd name="T101" fmla="*/ 2097 h 3349"/>
                  <a:gd name="T102" fmla="*/ 368 w 3401"/>
                  <a:gd name="T103" fmla="*/ 1915 h 3349"/>
                  <a:gd name="T104" fmla="*/ 349 w 3401"/>
                  <a:gd name="T105" fmla="*/ 1723 h 3349"/>
                  <a:gd name="T106" fmla="*/ 96 w 3401"/>
                  <a:gd name="T107" fmla="*/ 1112 h 3349"/>
                  <a:gd name="T108" fmla="*/ 484 w 3401"/>
                  <a:gd name="T109" fmla="*/ 1085 h 3349"/>
                  <a:gd name="T110" fmla="*/ 580 w 3401"/>
                  <a:gd name="T111" fmla="*/ 921 h 3349"/>
                  <a:gd name="T112" fmla="*/ 409 w 3401"/>
                  <a:gd name="T113" fmla="*/ 572 h 3349"/>
                  <a:gd name="T114" fmla="*/ 1062 w 3401"/>
                  <a:gd name="T115" fmla="*/ 484 h 3349"/>
                  <a:gd name="T116" fmla="*/ 1237 w 3401"/>
                  <a:gd name="T117" fmla="*/ 406 h 3349"/>
                  <a:gd name="T118" fmla="*/ 1421 w 3401"/>
                  <a:gd name="T119" fmla="*/ 354 h 3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01" h="3349">
                    <a:moveTo>
                      <a:pt x="1700" y="965"/>
                    </a:moveTo>
                    <a:lnTo>
                      <a:pt x="1617" y="970"/>
                    </a:lnTo>
                    <a:lnTo>
                      <a:pt x="1537" y="984"/>
                    </a:lnTo>
                    <a:lnTo>
                      <a:pt x="1460" y="1007"/>
                    </a:lnTo>
                    <a:lnTo>
                      <a:pt x="1387" y="1038"/>
                    </a:lnTo>
                    <a:lnTo>
                      <a:pt x="1318" y="1076"/>
                    </a:lnTo>
                    <a:lnTo>
                      <a:pt x="1255" y="1121"/>
                    </a:lnTo>
                    <a:lnTo>
                      <a:pt x="1196" y="1173"/>
                    </a:lnTo>
                    <a:lnTo>
                      <a:pt x="1144" y="1232"/>
                    </a:lnTo>
                    <a:lnTo>
                      <a:pt x="1098" y="1296"/>
                    </a:lnTo>
                    <a:lnTo>
                      <a:pt x="1059" y="1364"/>
                    </a:lnTo>
                    <a:lnTo>
                      <a:pt x="1028" y="1437"/>
                    </a:lnTo>
                    <a:lnTo>
                      <a:pt x="1005" y="1514"/>
                    </a:lnTo>
                    <a:lnTo>
                      <a:pt x="992" y="1596"/>
                    </a:lnTo>
                    <a:lnTo>
                      <a:pt x="988" y="1677"/>
                    </a:lnTo>
                    <a:lnTo>
                      <a:pt x="992" y="1760"/>
                    </a:lnTo>
                    <a:lnTo>
                      <a:pt x="1005" y="1842"/>
                    </a:lnTo>
                    <a:lnTo>
                      <a:pt x="1028" y="1918"/>
                    </a:lnTo>
                    <a:lnTo>
                      <a:pt x="1059" y="1991"/>
                    </a:lnTo>
                    <a:lnTo>
                      <a:pt x="1098" y="2060"/>
                    </a:lnTo>
                    <a:lnTo>
                      <a:pt x="1144" y="2123"/>
                    </a:lnTo>
                    <a:lnTo>
                      <a:pt x="1196" y="2182"/>
                    </a:lnTo>
                    <a:lnTo>
                      <a:pt x="1255" y="2234"/>
                    </a:lnTo>
                    <a:lnTo>
                      <a:pt x="1318" y="2280"/>
                    </a:lnTo>
                    <a:lnTo>
                      <a:pt x="1387" y="2317"/>
                    </a:lnTo>
                    <a:lnTo>
                      <a:pt x="1460" y="2348"/>
                    </a:lnTo>
                    <a:lnTo>
                      <a:pt x="1537" y="2371"/>
                    </a:lnTo>
                    <a:lnTo>
                      <a:pt x="1617" y="2386"/>
                    </a:lnTo>
                    <a:lnTo>
                      <a:pt x="1700" y="2391"/>
                    </a:lnTo>
                    <a:lnTo>
                      <a:pt x="1783" y="2386"/>
                    </a:lnTo>
                    <a:lnTo>
                      <a:pt x="1864" y="2371"/>
                    </a:lnTo>
                    <a:lnTo>
                      <a:pt x="1941" y="2348"/>
                    </a:lnTo>
                    <a:lnTo>
                      <a:pt x="2014" y="2317"/>
                    </a:lnTo>
                    <a:lnTo>
                      <a:pt x="2083" y="2280"/>
                    </a:lnTo>
                    <a:lnTo>
                      <a:pt x="2146" y="2234"/>
                    </a:lnTo>
                    <a:lnTo>
                      <a:pt x="2205" y="2182"/>
                    </a:lnTo>
                    <a:lnTo>
                      <a:pt x="2257" y="2123"/>
                    </a:lnTo>
                    <a:lnTo>
                      <a:pt x="2303" y="2060"/>
                    </a:lnTo>
                    <a:lnTo>
                      <a:pt x="2340" y="1991"/>
                    </a:lnTo>
                    <a:lnTo>
                      <a:pt x="2371" y="1918"/>
                    </a:lnTo>
                    <a:lnTo>
                      <a:pt x="2394" y="1842"/>
                    </a:lnTo>
                    <a:lnTo>
                      <a:pt x="2409" y="1760"/>
                    </a:lnTo>
                    <a:lnTo>
                      <a:pt x="2413" y="1677"/>
                    </a:lnTo>
                    <a:lnTo>
                      <a:pt x="2409" y="1596"/>
                    </a:lnTo>
                    <a:lnTo>
                      <a:pt x="2394" y="1514"/>
                    </a:lnTo>
                    <a:lnTo>
                      <a:pt x="2371" y="1437"/>
                    </a:lnTo>
                    <a:lnTo>
                      <a:pt x="2340" y="1364"/>
                    </a:lnTo>
                    <a:lnTo>
                      <a:pt x="2303" y="1296"/>
                    </a:lnTo>
                    <a:lnTo>
                      <a:pt x="2257" y="1232"/>
                    </a:lnTo>
                    <a:lnTo>
                      <a:pt x="2205" y="1173"/>
                    </a:lnTo>
                    <a:lnTo>
                      <a:pt x="2146" y="1121"/>
                    </a:lnTo>
                    <a:lnTo>
                      <a:pt x="2083" y="1076"/>
                    </a:lnTo>
                    <a:lnTo>
                      <a:pt x="2014" y="1038"/>
                    </a:lnTo>
                    <a:lnTo>
                      <a:pt x="1941" y="1007"/>
                    </a:lnTo>
                    <a:lnTo>
                      <a:pt x="1864" y="984"/>
                    </a:lnTo>
                    <a:lnTo>
                      <a:pt x="1783" y="970"/>
                    </a:lnTo>
                    <a:lnTo>
                      <a:pt x="1700" y="965"/>
                    </a:lnTo>
                    <a:close/>
                    <a:moveTo>
                      <a:pt x="1421" y="0"/>
                    </a:moveTo>
                    <a:lnTo>
                      <a:pt x="1980" y="0"/>
                    </a:lnTo>
                    <a:lnTo>
                      <a:pt x="1980" y="354"/>
                    </a:lnTo>
                    <a:lnTo>
                      <a:pt x="2073" y="377"/>
                    </a:lnTo>
                    <a:lnTo>
                      <a:pt x="2164" y="406"/>
                    </a:lnTo>
                    <a:lnTo>
                      <a:pt x="2252" y="442"/>
                    </a:lnTo>
                    <a:lnTo>
                      <a:pt x="2337" y="484"/>
                    </a:lnTo>
                    <a:lnTo>
                      <a:pt x="2565" y="214"/>
                    </a:lnTo>
                    <a:lnTo>
                      <a:pt x="2992" y="572"/>
                    </a:lnTo>
                    <a:lnTo>
                      <a:pt x="2765" y="843"/>
                    </a:lnTo>
                    <a:lnTo>
                      <a:pt x="2821" y="921"/>
                    </a:lnTo>
                    <a:lnTo>
                      <a:pt x="2871" y="1001"/>
                    </a:lnTo>
                    <a:lnTo>
                      <a:pt x="2917" y="1085"/>
                    </a:lnTo>
                    <a:lnTo>
                      <a:pt x="2956" y="1173"/>
                    </a:lnTo>
                    <a:lnTo>
                      <a:pt x="3303" y="1112"/>
                    </a:lnTo>
                    <a:lnTo>
                      <a:pt x="3401" y="1661"/>
                    </a:lnTo>
                    <a:lnTo>
                      <a:pt x="3052" y="1723"/>
                    </a:lnTo>
                    <a:lnTo>
                      <a:pt x="3046" y="1820"/>
                    </a:lnTo>
                    <a:lnTo>
                      <a:pt x="3033" y="1915"/>
                    </a:lnTo>
                    <a:lnTo>
                      <a:pt x="3013" y="2008"/>
                    </a:lnTo>
                    <a:lnTo>
                      <a:pt x="2987" y="2097"/>
                    </a:lnTo>
                    <a:lnTo>
                      <a:pt x="3292" y="2275"/>
                    </a:lnTo>
                    <a:lnTo>
                      <a:pt x="3013" y="2757"/>
                    </a:lnTo>
                    <a:lnTo>
                      <a:pt x="2707" y="2581"/>
                    </a:lnTo>
                    <a:lnTo>
                      <a:pt x="2640" y="2650"/>
                    </a:lnTo>
                    <a:lnTo>
                      <a:pt x="2570" y="2713"/>
                    </a:lnTo>
                    <a:lnTo>
                      <a:pt x="2495" y="2772"/>
                    </a:lnTo>
                    <a:lnTo>
                      <a:pt x="2415" y="2826"/>
                    </a:lnTo>
                    <a:lnTo>
                      <a:pt x="2536" y="3158"/>
                    </a:lnTo>
                    <a:lnTo>
                      <a:pt x="2011" y="3349"/>
                    </a:lnTo>
                    <a:lnTo>
                      <a:pt x="1890" y="3018"/>
                    </a:lnTo>
                    <a:lnTo>
                      <a:pt x="1796" y="3028"/>
                    </a:lnTo>
                    <a:lnTo>
                      <a:pt x="1700" y="3031"/>
                    </a:lnTo>
                    <a:lnTo>
                      <a:pt x="1604" y="3028"/>
                    </a:lnTo>
                    <a:lnTo>
                      <a:pt x="1509" y="3018"/>
                    </a:lnTo>
                    <a:lnTo>
                      <a:pt x="1388" y="3349"/>
                    </a:lnTo>
                    <a:lnTo>
                      <a:pt x="864" y="3158"/>
                    </a:lnTo>
                    <a:lnTo>
                      <a:pt x="986" y="2826"/>
                    </a:lnTo>
                    <a:lnTo>
                      <a:pt x="906" y="2772"/>
                    </a:lnTo>
                    <a:lnTo>
                      <a:pt x="831" y="2713"/>
                    </a:lnTo>
                    <a:lnTo>
                      <a:pt x="759" y="2650"/>
                    </a:lnTo>
                    <a:lnTo>
                      <a:pt x="694" y="2581"/>
                    </a:lnTo>
                    <a:lnTo>
                      <a:pt x="388" y="2757"/>
                    </a:lnTo>
                    <a:lnTo>
                      <a:pt x="108" y="2275"/>
                    </a:lnTo>
                    <a:lnTo>
                      <a:pt x="414" y="2097"/>
                    </a:lnTo>
                    <a:lnTo>
                      <a:pt x="388" y="2008"/>
                    </a:lnTo>
                    <a:lnTo>
                      <a:pt x="368" y="1915"/>
                    </a:lnTo>
                    <a:lnTo>
                      <a:pt x="355" y="1820"/>
                    </a:lnTo>
                    <a:lnTo>
                      <a:pt x="349" y="1723"/>
                    </a:lnTo>
                    <a:lnTo>
                      <a:pt x="0" y="1661"/>
                    </a:lnTo>
                    <a:lnTo>
                      <a:pt x="96" y="1112"/>
                    </a:lnTo>
                    <a:lnTo>
                      <a:pt x="445" y="1173"/>
                    </a:lnTo>
                    <a:lnTo>
                      <a:pt x="484" y="1085"/>
                    </a:lnTo>
                    <a:lnTo>
                      <a:pt x="530" y="1001"/>
                    </a:lnTo>
                    <a:lnTo>
                      <a:pt x="580" y="921"/>
                    </a:lnTo>
                    <a:lnTo>
                      <a:pt x="636" y="843"/>
                    </a:lnTo>
                    <a:lnTo>
                      <a:pt x="409" y="572"/>
                    </a:lnTo>
                    <a:lnTo>
                      <a:pt x="836" y="214"/>
                    </a:lnTo>
                    <a:lnTo>
                      <a:pt x="1062" y="484"/>
                    </a:lnTo>
                    <a:lnTo>
                      <a:pt x="1149" y="442"/>
                    </a:lnTo>
                    <a:lnTo>
                      <a:pt x="1237" y="406"/>
                    </a:lnTo>
                    <a:lnTo>
                      <a:pt x="1328" y="377"/>
                    </a:lnTo>
                    <a:lnTo>
                      <a:pt x="1421" y="354"/>
                    </a:lnTo>
                    <a:lnTo>
                      <a:pt x="142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57" name="Freeform 18">
                <a:extLst>
                  <a:ext uri="{FF2B5EF4-FFF2-40B4-BE49-F238E27FC236}">
                    <a16:creationId xmlns:a16="http://schemas.microsoft.com/office/drawing/2014/main" id="{75CC70C5-C938-F5A0-28FD-0956BD38607C}"/>
                  </a:ext>
                </a:extLst>
              </p:cNvPr>
              <p:cNvSpPr>
                <a:spLocks noEditPoints="1"/>
              </p:cNvSpPr>
              <p:nvPr/>
            </p:nvSpPr>
            <p:spPr bwMode="auto">
              <a:xfrm>
                <a:off x="7331922" y="3330222"/>
                <a:ext cx="1492190" cy="1507050"/>
              </a:xfrm>
              <a:custGeom>
                <a:avLst/>
                <a:gdLst>
                  <a:gd name="T0" fmla="*/ 1136 w 2411"/>
                  <a:gd name="T1" fmla="*/ 712 h 2433"/>
                  <a:gd name="T2" fmla="*/ 1004 w 2411"/>
                  <a:gd name="T3" fmla="*/ 748 h 2433"/>
                  <a:gd name="T4" fmla="*/ 892 w 2411"/>
                  <a:gd name="T5" fmla="*/ 816 h 2433"/>
                  <a:gd name="T6" fmla="*/ 801 w 2411"/>
                  <a:gd name="T7" fmla="*/ 909 h 2433"/>
                  <a:gd name="T8" fmla="*/ 735 w 2411"/>
                  <a:gd name="T9" fmla="*/ 1023 h 2433"/>
                  <a:gd name="T10" fmla="*/ 701 w 2411"/>
                  <a:gd name="T11" fmla="*/ 1150 h 2433"/>
                  <a:gd name="T12" fmla="*/ 701 w 2411"/>
                  <a:gd name="T13" fmla="*/ 1287 h 2433"/>
                  <a:gd name="T14" fmla="*/ 739 w 2411"/>
                  <a:gd name="T15" fmla="*/ 1419 h 2433"/>
                  <a:gd name="T16" fmla="*/ 806 w 2411"/>
                  <a:gd name="T17" fmla="*/ 1533 h 2433"/>
                  <a:gd name="T18" fmla="*/ 900 w 2411"/>
                  <a:gd name="T19" fmla="*/ 1624 h 2433"/>
                  <a:gd name="T20" fmla="*/ 1012 w 2411"/>
                  <a:gd name="T21" fmla="*/ 1688 h 2433"/>
                  <a:gd name="T22" fmla="*/ 1141 w 2411"/>
                  <a:gd name="T23" fmla="*/ 1722 h 2433"/>
                  <a:gd name="T24" fmla="*/ 1278 w 2411"/>
                  <a:gd name="T25" fmla="*/ 1722 h 2433"/>
                  <a:gd name="T26" fmla="*/ 1408 w 2411"/>
                  <a:gd name="T27" fmla="*/ 1685 h 2433"/>
                  <a:gd name="T28" fmla="*/ 1523 w 2411"/>
                  <a:gd name="T29" fmla="*/ 1618 h 2433"/>
                  <a:gd name="T30" fmla="*/ 1614 w 2411"/>
                  <a:gd name="T31" fmla="*/ 1525 h 2433"/>
                  <a:gd name="T32" fmla="*/ 1679 w 2411"/>
                  <a:gd name="T33" fmla="*/ 1411 h 2433"/>
                  <a:gd name="T34" fmla="*/ 1713 w 2411"/>
                  <a:gd name="T35" fmla="*/ 1284 h 2433"/>
                  <a:gd name="T36" fmla="*/ 1713 w 2411"/>
                  <a:gd name="T37" fmla="*/ 1147 h 2433"/>
                  <a:gd name="T38" fmla="*/ 1676 w 2411"/>
                  <a:gd name="T39" fmla="*/ 1015 h 2433"/>
                  <a:gd name="T40" fmla="*/ 1607 w 2411"/>
                  <a:gd name="T41" fmla="*/ 901 h 2433"/>
                  <a:gd name="T42" fmla="*/ 1514 w 2411"/>
                  <a:gd name="T43" fmla="*/ 810 h 2433"/>
                  <a:gd name="T44" fmla="*/ 1400 w 2411"/>
                  <a:gd name="T45" fmla="*/ 745 h 2433"/>
                  <a:gd name="T46" fmla="*/ 1273 w 2411"/>
                  <a:gd name="T47" fmla="*/ 710 h 2433"/>
                  <a:gd name="T48" fmla="*/ 1239 w 2411"/>
                  <a:gd name="T49" fmla="*/ 0 h 2433"/>
                  <a:gd name="T50" fmla="*/ 1366 w 2411"/>
                  <a:gd name="T51" fmla="*/ 261 h 2433"/>
                  <a:gd name="T52" fmla="*/ 1540 w 2411"/>
                  <a:gd name="T53" fmla="*/ 308 h 2433"/>
                  <a:gd name="T54" fmla="*/ 2013 w 2411"/>
                  <a:gd name="T55" fmla="*/ 306 h 2433"/>
                  <a:gd name="T56" fmla="*/ 1941 w 2411"/>
                  <a:gd name="T57" fmla="*/ 586 h 2433"/>
                  <a:gd name="T58" fmla="*/ 2047 w 2411"/>
                  <a:gd name="T59" fmla="*/ 735 h 2433"/>
                  <a:gd name="T60" fmla="*/ 2411 w 2411"/>
                  <a:gd name="T61" fmla="*/ 1038 h 2433"/>
                  <a:gd name="T62" fmla="*/ 2176 w 2411"/>
                  <a:gd name="T63" fmla="*/ 1207 h 2433"/>
                  <a:gd name="T64" fmla="*/ 2160 w 2411"/>
                  <a:gd name="T65" fmla="*/ 1388 h 2433"/>
                  <a:gd name="T66" fmla="*/ 2244 w 2411"/>
                  <a:gd name="T67" fmla="*/ 1853 h 2433"/>
                  <a:gd name="T68" fmla="*/ 1956 w 2411"/>
                  <a:gd name="T69" fmla="*/ 1831 h 2433"/>
                  <a:gd name="T70" fmla="*/ 1827 w 2411"/>
                  <a:gd name="T71" fmla="*/ 1960 h 2433"/>
                  <a:gd name="T72" fmla="*/ 1593 w 2411"/>
                  <a:gd name="T73" fmla="*/ 2371 h 2433"/>
                  <a:gd name="T74" fmla="*/ 1408 w 2411"/>
                  <a:gd name="T75" fmla="*/ 2164 h 2433"/>
                  <a:gd name="T76" fmla="*/ 1272 w 2411"/>
                  <a:gd name="T77" fmla="*/ 2183 h 2433"/>
                  <a:gd name="T78" fmla="*/ 1151 w 2411"/>
                  <a:gd name="T79" fmla="*/ 2433 h 2433"/>
                  <a:gd name="T80" fmla="*/ 814 w 2411"/>
                  <a:gd name="T81" fmla="*/ 2102 h 2433"/>
                  <a:gd name="T82" fmla="*/ 656 w 2411"/>
                  <a:gd name="T83" fmla="*/ 2012 h 2433"/>
                  <a:gd name="T84" fmla="*/ 383 w 2411"/>
                  <a:gd name="T85" fmla="*/ 2113 h 2433"/>
                  <a:gd name="T86" fmla="*/ 336 w 2411"/>
                  <a:gd name="T87" fmla="*/ 1642 h 2433"/>
                  <a:gd name="T88" fmla="*/ 273 w 2411"/>
                  <a:gd name="T89" fmla="*/ 1473 h 2433"/>
                  <a:gd name="T90" fmla="*/ 0 w 2411"/>
                  <a:gd name="T91" fmla="*/ 1374 h 2433"/>
                  <a:gd name="T92" fmla="*/ 268 w 2411"/>
                  <a:gd name="T93" fmla="*/ 982 h 2433"/>
                  <a:gd name="T94" fmla="*/ 328 w 2411"/>
                  <a:gd name="T95" fmla="*/ 811 h 2433"/>
                  <a:gd name="T96" fmla="*/ 181 w 2411"/>
                  <a:gd name="T97" fmla="*/ 560 h 2433"/>
                  <a:gd name="T98" fmla="*/ 638 w 2411"/>
                  <a:gd name="T99" fmla="*/ 433 h 2433"/>
                  <a:gd name="T100" fmla="*/ 792 w 2411"/>
                  <a:gd name="T101" fmla="*/ 340 h 2433"/>
                  <a:gd name="T102" fmla="*/ 843 w 2411"/>
                  <a:gd name="T103" fmla="*/ 55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2433">
                    <a:moveTo>
                      <a:pt x="1206" y="707"/>
                    </a:moveTo>
                    <a:lnTo>
                      <a:pt x="1136" y="712"/>
                    </a:lnTo>
                    <a:lnTo>
                      <a:pt x="1068" y="725"/>
                    </a:lnTo>
                    <a:lnTo>
                      <a:pt x="1004" y="748"/>
                    </a:lnTo>
                    <a:lnTo>
                      <a:pt x="946" y="779"/>
                    </a:lnTo>
                    <a:lnTo>
                      <a:pt x="892" y="816"/>
                    </a:lnTo>
                    <a:lnTo>
                      <a:pt x="843" y="860"/>
                    </a:lnTo>
                    <a:lnTo>
                      <a:pt x="801" y="909"/>
                    </a:lnTo>
                    <a:lnTo>
                      <a:pt x="763" y="965"/>
                    </a:lnTo>
                    <a:lnTo>
                      <a:pt x="735" y="1023"/>
                    </a:lnTo>
                    <a:lnTo>
                      <a:pt x="714" y="1085"/>
                    </a:lnTo>
                    <a:lnTo>
                      <a:pt x="701" y="1150"/>
                    </a:lnTo>
                    <a:lnTo>
                      <a:pt x="696" y="1219"/>
                    </a:lnTo>
                    <a:lnTo>
                      <a:pt x="701" y="1287"/>
                    </a:lnTo>
                    <a:lnTo>
                      <a:pt x="716" y="1356"/>
                    </a:lnTo>
                    <a:lnTo>
                      <a:pt x="739" y="1419"/>
                    </a:lnTo>
                    <a:lnTo>
                      <a:pt x="768" y="1478"/>
                    </a:lnTo>
                    <a:lnTo>
                      <a:pt x="806" y="1533"/>
                    </a:lnTo>
                    <a:lnTo>
                      <a:pt x="849" y="1582"/>
                    </a:lnTo>
                    <a:lnTo>
                      <a:pt x="900" y="1624"/>
                    </a:lnTo>
                    <a:lnTo>
                      <a:pt x="954" y="1660"/>
                    </a:lnTo>
                    <a:lnTo>
                      <a:pt x="1012" y="1688"/>
                    </a:lnTo>
                    <a:lnTo>
                      <a:pt x="1076" y="1709"/>
                    </a:lnTo>
                    <a:lnTo>
                      <a:pt x="1141" y="1722"/>
                    </a:lnTo>
                    <a:lnTo>
                      <a:pt x="1208" y="1727"/>
                    </a:lnTo>
                    <a:lnTo>
                      <a:pt x="1278" y="1722"/>
                    </a:lnTo>
                    <a:lnTo>
                      <a:pt x="1345" y="1708"/>
                    </a:lnTo>
                    <a:lnTo>
                      <a:pt x="1408" y="1685"/>
                    </a:lnTo>
                    <a:lnTo>
                      <a:pt x="1469" y="1655"/>
                    </a:lnTo>
                    <a:lnTo>
                      <a:pt x="1523" y="1618"/>
                    </a:lnTo>
                    <a:lnTo>
                      <a:pt x="1571" y="1574"/>
                    </a:lnTo>
                    <a:lnTo>
                      <a:pt x="1614" y="1525"/>
                    </a:lnTo>
                    <a:lnTo>
                      <a:pt x="1650" y="1470"/>
                    </a:lnTo>
                    <a:lnTo>
                      <a:pt x="1679" y="1411"/>
                    </a:lnTo>
                    <a:lnTo>
                      <a:pt x="1700" y="1349"/>
                    </a:lnTo>
                    <a:lnTo>
                      <a:pt x="1713" y="1284"/>
                    </a:lnTo>
                    <a:lnTo>
                      <a:pt x="1718" y="1215"/>
                    </a:lnTo>
                    <a:lnTo>
                      <a:pt x="1713" y="1147"/>
                    </a:lnTo>
                    <a:lnTo>
                      <a:pt x="1699" y="1079"/>
                    </a:lnTo>
                    <a:lnTo>
                      <a:pt x="1676" y="1015"/>
                    </a:lnTo>
                    <a:lnTo>
                      <a:pt x="1645" y="955"/>
                    </a:lnTo>
                    <a:lnTo>
                      <a:pt x="1607" y="901"/>
                    </a:lnTo>
                    <a:lnTo>
                      <a:pt x="1563" y="852"/>
                    </a:lnTo>
                    <a:lnTo>
                      <a:pt x="1514" y="810"/>
                    </a:lnTo>
                    <a:lnTo>
                      <a:pt x="1461" y="774"/>
                    </a:lnTo>
                    <a:lnTo>
                      <a:pt x="1400" y="745"/>
                    </a:lnTo>
                    <a:lnTo>
                      <a:pt x="1338" y="723"/>
                    </a:lnTo>
                    <a:lnTo>
                      <a:pt x="1273" y="710"/>
                    </a:lnTo>
                    <a:lnTo>
                      <a:pt x="1206" y="707"/>
                    </a:lnTo>
                    <a:close/>
                    <a:moveTo>
                      <a:pt x="1239" y="0"/>
                    </a:moveTo>
                    <a:lnTo>
                      <a:pt x="1275" y="251"/>
                    </a:lnTo>
                    <a:lnTo>
                      <a:pt x="1366" y="261"/>
                    </a:lnTo>
                    <a:lnTo>
                      <a:pt x="1454" y="280"/>
                    </a:lnTo>
                    <a:lnTo>
                      <a:pt x="1540" y="308"/>
                    </a:lnTo>
                    <a:lnTo>
                      <a:pt x="1676" y="93"/>
                    </a:lnTo>
                    <a:lnTo>
                      <a:pt x="2013" y="306"/>
                    </a:lnTo>
                    <a:lnTo>
                      <a:pt x="1879" y="520"/>
                    </a:lnTo>
                    <a:lnTo>
                      <a:pt x="1941" y="586"/>
                    </a:lnTo>
                    <a:lnTo>
                      <a:pt x="1998" y="658"/>
                    </a:lnTo>
                    <a:lnTo>
                      <a:pt x="2047" y="735"/>
                    </a:lnTo>
                    <a:lnTo>
                      <a:pt x="2288" y="657"/>
                    </a:lnTo>
                    <a:lnTo>
                      <a:pt x="2411" y="1038"/>
                    </a:lnTo>
                    <a:lnTo>
                      <a:pt x="2169" y="1114"/>
                    </a:lnTo>
                    <a:lnTo>
                      <a:pt x="2176" y="1207"/>
                    </a:lnTo>
                    <a:lnTo>
                      <a:pt x="2173" y="1299"/>
                    </a:lnTo>
                    <a:lnTo>
                      <a:pt x="2160" y="1388"/>
                    </a:lnTo>
                    <a:lnTo>
                      <a:pt x="2394" y="1483"/>
                    </a:lnTo>
                    <a:lnTo>
                      <a:pt x="2244" y="1853"/>
                    </a:lnTo>
                    <a:lnTo>
                      <a:pt x="2010" y="1758"/>
                    </a:lnTo>
                    <a:lnTo>
                      <a:pt x="1956" y="1831"/>
                    </a:lnTo>
                    <a:lnTo>
                      <a:pt x="1894" y="1898"/>
                    </a:lnTo>
                    <a:lnTo>
                      <a:pt x="1827" y="1960"/>
                    </a:lnTo>
                    <a:lnTo>
                      <a:pt x="1946" y="2183"/>
                    </a:lnTo>
                    <a:lnTo>
                      <a:pt x="1593" y="2371"/>
                    </a:lnTo>
                    <a:lnTo>
                      <a:pt x="1474" y="2148"/>
                    </a:lnTo>
                    <a:lnTo>
                      <a:pt x="1408" y="2164"/>
                    </a:lnTo>
                    <a:lnTo>
                      <a:pt x="1340" y="2177"/>
                    </a:lnTo>
                    <a:lnTo>
                      <a:pt x="1272" y="2183"/>
                    </a:lnTo>
                    <a:lnTo>
                      <a:pt x="1205" y="2185"/>
                    </a:lnTo>
                    <a:lnTo>
                      <a:pt x="1151" y="2433"/>
                    </a:lnTo>
                    <a:lnTo>
                      <a:pt x="760" y="2350"/>
                    </a:lnTo>
                    <a:lnTo>
                      <a:pt x="814" y="2102"/>
                    </a:lnTo>
                    <a:lnTo>
                      <a:pt x="732" y="2061"/>
                    </a:lnTo>
                    <a:lnTo>
                      <a:pt x="656" y="2012"/>
                    </a:lnTo>
                    <a:lnTo>
                      <a:pt x="582" y="1957"/>
                    </a:lnTo>
                    <a:lnTo>
                      <a:pt x="383" y="2113"/>
                    </a:lnTo>
                    <a:lnTo>
                      <a:pt x="137" y="1797"/>
                    </a:lnTo>
                    <a:lnTo>
                      <a:pt x="336" y="1642"/>
                    </a:lnTo>
                    <a:lnTo>
                      <a:pt x="300" y="1559"/>
                    </a:lnTo>
                    <a:lnTo>
                      <a:pt x="273" y="1473"/>
                    </a:lnTo>
                    <a:lnTo>
                      <a:pt x="253" y="1382"/>
                    </a:lnTo>
                    <a:lnTo>
                      <a:pt x="0" y="1374"/>
                    </a:lnTo>
                    <a:lnTo>
                      <a:pt x="14" y="974"/>
                    </a:lnTo>
                    <a:lnTo>
                      <a:pt x="268" y="982"/>
                    </a:lnTo>
                    <a:lnTo>
                      <a:pt x="294" y="896"/>
                    </a:lnTo>
                    <a:lnTo>
                      <a:pt x="328" y="811"/>
                    </a:lnTo>
                    <a:lnTo>
                      <a:pt x="370" y="730"/>
                    </a:lnTo>
                    <a:lnTo>
                      <a:pt x="181" y="560"/>
                    </a:lnTo>
                    <a:lnTo>
                      <a:pt x="450" y="264"/>
                    </a:lnTo>
                    <a:lnTo>
                      <a:pt x="638" y="433"/>
                    </a:lnTo>
                    <a:lnTo>
                      <a:pt x="713" y="384"/>
                    </a:lnTo>
                    <a:lnTo>
                      <a:pt x="792" y="340"/>
                    </a:lnTo>
                    <a:lnTo>
                      <a:pt x="879" y="306"/>
                    </a:lnTo>
                    <a:lnTo>
                      <a:pt x="843" y="55"/>
                    </a:lnTo>
                    <a:lnTo>
                      <a:pt x="1239"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58" name="Freeform 19">
                <a:extLst>
                  <a:ext uri="{FF2B5EF4-FFF2-40B4-BE49-F238E27FC236}">
                    <a16:creationId xmlns:a16="http://schemas.microsoft.com/office/drawing/2014/main" id="{56748FE0-A22A-4B8E-08DB-24377AA6B31B}"/>
                  </a:ext>
                </a:extLst>
              </p:cNvPr>
              <p:cNvSpPr>
                <a:spLocks noEditPoints="1"/>
              </p:cNvSpPr>
              <p:nvPr/>
            </p:nvSpPr>
            <p:spPr bwMode="auto">
              <a:xfrm>
                <a:off x="8707586" y="2383490"/>
                <a:ext cx="1029103" cy="1041021"/>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59" name="Freeform 29">
                <a:extLst>
                  <a:ext uri="{FF2B5EF4-FFF2-40B4-BE49-F238E27FC236}">
                    <a16:creationId xmlns:a16="http://schemas.microsoft.com/office/drawing/2014/main" id="{44F82E83-1849-3109-C272-F3434302B046}"/>
                  </a:ext>
                </a:extLst>
              </p:cNvPr>
              <p:cNvSpPr>
                <a:spLocks noEditPoints="1"/>
              </p:cNvSpPr>
              <p:nvPr/>
            </p:nvSpPr>
            <p:spPr bwMode="auto">
              <a:xfrm>
                <a:off x="4466251" y="2826864"/>
                <a:ext cx="1701520" cy="1699718"/>
              </a:xfrm>
              <a:custGeom>
                <a:avLst/>
                <a:gdLst>
                  <a:gd name="T0" fmla="*/ 1684 w 3778"/>
                  <a:gd name="T1" fmla="*/ 1504 h 3775"/>
                  <a:gd name="T2" fmla="*/ 1503 w 3778"/>
                  <a:gd name="T3" fmla="*/ 1683 h 3775"/>
                  <a:gd name="T4" fmla="*/ 1456 w 3778"/>
                  <a:gd name="T5" fmla="*/ 1943 h 3775"/>
                  <a:gd name="T6" fmla="*/ 1563 w 3778"/>
                  <a:gd name="T7" fmla="*/ 2177 h 3775"/>
                  <a:gd name="T8" fmla="*/ 1781 w 3778"/>
                  <a:gd name="T9" fmla="*/ 2311 h 3775"/>
                  <a:gd name="T10" fmla="*/ 2046 w 3778"/>
                  <a:gd name="T11" fmla="*/ 2294 h 3775"/>
                  <a:gd name="T12" fmla="*/ 2247 w 3778"/>
                  <a:gd name="T13" fmla="*/ 2137 h 3775"/>
                  <a:gd name="T14" fmla="*/ 2325 w 3778"/>
                  <a:gd name="T15" fmla="*/ 1888 h 3775"/>
                  <a:gd name="T16" fmla="*/ 2247 w 3778"/>
                  <a:gd name="T17" fmla="*/ 1639 h 3775"/>
                  <a:gd name="T18" fmla="*/ 2046 w 3778"/>
                  <a:gd name="T19" fmla="*/ 1482 h 3775"/>
                  <a:gd name="T20" fmla="*/ 1959 w 3778"/>
                  <a:gd name="T21" fmla="*/ 1166 h 3775"/>
                  <a:gd name="T22" fmla="*/ 2274 w 3778"/>
                  <a:gd name="T23" fmla="*/ 1273 h 3775"/>
                  <a:gd name="T24" fmla="*/ 2504 w 3778"/>
                  <a:gd name="T25" fmla="*/ 1502 h 3775"/>
                  <a:gd name="T26" fmla="*/ 2611 w 3778"/>
                  <a:gd name="T27" fmla="*/ 1817 h 3775"/>
                  <a:gd name="T28" fmla="*/ 2564 w 3778"/>
                  <a:gd name="T29" fmla="*/ 2155 h 3775"/>
                  <a:gd name="T30" fmla="*/ 2379 w 3778"/>
                  <a:gd name="T31" fmla="*/ 2424 h 3775"/>
                  <a:gd name="T32" fmla="*/ 2092 w 3778"/>
                  <a:gd name="T33" fmla="*/ 2585 h 3775"/>
                  <a:gd name="T34" fmla="*/ 1751 w 3778"/>
                  <a:gd name="T35" fmla="*/ 2600 h 3775"/>
                  <a:gd name="T36" fmla="*/ 1449 w 3778"/>
                  <a:gd name="T37" fmla="*/ 2466 h 3775"/>
                  <a:gd name="T38" fmla="*/ 1240 w 3778"/>
                  <a:gd name="T39" fmla="*/ 2215 h 3775"/>
                  <a:gd name="T40" fmla="*/ 1162 w 3778"/>
                  <a:gd name="T41" fmla="*/ 1888 h 3775"/>
                  <a:gd name="T42" fmla="*/ 1240 w 3778"/>
                  <a:gd name="T43" fmla="*/ 1560 h 3775"/>
                  <a:gd name="T44" fmla="*/ 1449 w 3778"/>
                  <a:gd name="T45" fmla="*/ 1311 h 3775"/>
                  <a:gd name="T46" fmla="*/ 1751 w 3778"/>
                  <a:gd name="T47" fmla="*/ 1175 h 3775"/>
                  <a:gd name="T48" fmla="*/ 1709 w 3778"/>
                  <a:gd name="T49" fmla="*/ 740 h 3775"/>
                  <a:gd name="T50" fmla="*/ 1302 w 3778"/>
                  <a:gd name="T51" fmla="*/ 885 h 3775"/>
                  <a:gd name="T52" fmla="*/ 981 w 3778"/>
                  <a:gd name="T53" fmla="*/ 1161 h 3775"/>
                  <a:gd name="T54" fmla="*/ 780 w 3778"/>
                  <a:gd name="T55" fmla="*/ 1537 h 3775"/>
                  <a:gd name="T56" fmla="*/ 729 w 3778"/>
                  <a:gd name="T57" fmla="*/ 1978 h 3775"/>
                  <a:gd name="T58" fmla="*/ 844 w 3778"/>
                  <a:gd name="T59" fmla="*/ 2399 h 3775"/>
                  <a:gd name="T60" fmla="*/ 1097 w 3778"/>
                  <a:gd name="T61" fmla="*/ 2738 h 3775"/>
                  <a:gd name="T62" fmla="*/ 1456 w 3778"/>
                  <a:gd name="T63" fmla="*/ 2966 h 3775"/>
                  <a:gd name="T64" fmla="*/ 1889 w 3778"/>
                  <a:gd name="T65" fmla="*/ 3050 h 3775"/>
                  <a:gd name="T66" fmla="*/ 2321 w 3778"/>
                  <a:gd name="T67" fmla="*/ 2966 h 3775"/>
                  <a:gd name="T68" fmla="*/ 2680 w 3778"/>
                  <a:gd name="T69" fmla="*/ 2738 h 3775"/>
                  <a:gd name="T70" fmla="*/ 2932 w 3778"/>
                  <a:gd name="T71" fmla="*/ 2399 h 3775"/>
                  <a:gd name="T72" fmla="*/ 3047 w 3778"/>
                  <a:gd name="T73" fmla="*/ 1978 h 3775"/>
                  <a:gd name="T74" fmla="*/ 2997 w 3778"/>
                  <a:gd name="T75" fmla="*/ 1537 h 3775"/>
                  <a:gd name="T76" fmla="*/ 2795 w 3778"/>
                  <a:gd name="T77" fmla="*/ 1161 h 3775"/>
                  <a:gd name="T78" fmla="*/ 2476 w 3778"/>
                  <a:gd name="T79" fmla="*/ 885 h 3775"/>
                  <a:gd name="T80" fmla="*/ 2068 w 3778"/>
                  <a:gd name="T81" fmla="*/ 740 h 3775"/>
                  <a:gd name="T82" fmla="*/ 2193 w 3778"/>
                  <a:gd name="T83" fmla="*/ 450 h 3775"/>
                  <a:gd name="T84" fmla="*/ 2500 w 3778"/>
                  <a:gd name="T85" fmla="*/ 573 h 3775"/>
                  <a:gd name="T86" fmla="*/ 3151 w 3778"/>
                  <a:gd name="T87" fmla="*/ 437 h 3775"/>
                  <a:gd name="T88" fmla="*/ 3171 w 3778"/>
                  <a:gd name="T89" fmla="*/ 1212 h 3775"/>
                  <a:gd name="T90" fmla="*/ 3315 w 3778"/>
                  <a:gd name="T91" fmla="*/ 1620 h 3775"/>
                  <a:gd name="T92" fmla="*/ 3315 w 3778"/>
                  <a:gd name="T93" fmla="*/ 2159 h 3775"/>
                  <a:gd name="T94" fmla="*/ 3174 w 3778"/>
                  <a:gd name="T95" fmla="*/ 2558 h 3775"/>
                  <a:gd name="T96" fmla="*/ 3142 w 3778"/>
                  <a:gd name="T97" fmla="*/ 3338 h 3775"/>
                  <a:gd name="T98" fmla="*/ 2485 w 3778"/>
                  <a:gd name="T99" fmla="*/ 3208 h 3775"/>
                  <a:gd name="T100" fmla="*/ 2181 w 3778"/>
                  <a:gd name="T101" fmla="*/ 3337 h 3775"/>
                  <a:gd name="T102" fmla="*/ 1523 w 3778"/>
                  <a:gd name="T103" fmla="*/ 3292 h 3775"/>
                  <a:gd name="T104" fmla="*/ 1145 w 3778"/>
                  <a:gd name="T105" fmla="*/ 3130 h 3775"/>
                  <a:gd name="T106" fmla="*/ 650 w 3778"/>
                  <a:gd name="T107" fmla="*/ 2708 h 3775"/>
                  <a:gd name="T108" fmla="*/ 535 w 3778"/>
                  <a:gd name="T109" fmla="*/ 2407 h 3775"/>
                  <a:gd name="T110" fmla="*/ 0 w 3778"/>
                  <a:gd name="T111" fmla="*/ 2027 h 3775"/>
                  <a:gd name="T112" fmla="*/ 508 w 3778"/>
                  <a:gd name="T113" fmla="*/ 1439 h 3775"/>
                  <a:gd name="T114" fmla="*/ 697 w 3778"/>
                  <a:gd name="T115" fmla="*/ 1063 h 3775"/>
                  <a:gd name="T116" fmla="*/ 1066 w 3778"/>
                  <a:gd name="T117" fmla="*/ 696 h 3775"/>
                  <a:gd name="T118" fmla="*/ 1434 w 3778"/>
                  <a:gd name="T119" fmla="*/ 509 h 3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78" h="3775">
                    <a:moveTo>
                      <a:pt x="1889" y="1452"/>
                    </a:moveTo>
                    <a:lnTo>
                      <a:pt x="1834" y="1455"/>
                    </a:lnTo>
                    <a:lnTo>
                      <a:pt x="1781" y="1466"/>
                    </a:lnTo>
                    <a:lnTo>
                      <a:pt x="1731" y="1482"/>
                    </a:lnTo>
                    <a:lnTo>
                      <a:pt x="1684" y="1504"/>
                    </a:lnTo>
                    <a:lnTo>
                      <a:pt x="1639" y="1530"/>
                    </a:lnTo>
                    <a:lnTo>
                      <a:pt x="1599" y="1562"/>
                    </a:lnTo>
                    <a:lnTo>
                      <a:pt x="1563" y="1599"/>
                    </a:lnTo>
                    <a:lnTo>
                      <a:pt x="1531" y="1639"/>
                    </a:lnTo>
                    <a:lnTo>
                      <a:pt x="1503" y="1683"/>
                    </a:lnTo>
                    <a:lnTo>
                      <a:pt x="1482" y="1730"/>
                    </a:lnTo>
                    <a:lnTo>
                      <a:pt x="1466" y="1781"/>
                    </a:lnTo>
                    <a:lnTo>
                      <a:pt x="1456" y="1834"/>
                    </a:lnTo>
                    <a:lnTo>
                      <a:pt x="1453" y="1888"/>
                    </a:lnTo>
                    <a:lnTo>
                      <a:pt x="1456" y="1943"/>
                    </a:lnTo>
                    <a:lnTo>
                      <a:pt x="1466" y="1996"/>
                    </a:lnTo>
                    <a:lnTo>
                      <a:pt x="1482" y="2045"/>
                    </a:lnTo>
                    <a:lnTo>
                      <a:pt x="1503" y="2092"/>
                    </a:lnTo>
                    <a:lnTo>
                      <a:pt x="1531" y="2137"/>
                    </a:lnTo>
                    <a:lnTo>
                      <a:pt x="1563" y="2177"/>
                    </a:lnTo>
                    <a:lnTo>
                      <a:pt x="1599" y="2214"/>
                    </a:lnTo>
                    <a:lnTo>
                      <a:pt x="1639" y="2245"/>
                    </a:lnTo>
                    <a:lnTo>
                      <a:pt x="1684" y="2273"/>
                    </a:lnTo>
                    <a:lnTo>
                      <a:pt x="1731" y="2294"/>
                    </a:lnTo>
                    <a:lnTo>
                      <a:pt x="1781" y="2311"/>
                    </a:lnTo>
                    <a:lnTo>
                      <a:pt x="1834" y="2320"/>
                    </a:lnTo>
                    <a:lnTo>
                      <a:pt x="1889" y="2323"/>
                    </a:lnTo>
                    <a:lnTo>
                      <a:pt x="1943" y="2320"/>
                    </a:lnTo>
                    <a:lnTo>
                      <a:pt x="1996" y="2311"/>
                    </a:lnTo>
                    <a:lnTo>
                      <a:pt x="2046" y="2294"/>
                    </a:lnTo>
                    <a:lnTo>
                      <a:pt x="2094" y="2273"/>
                    </a:lnTo>
                    <a:lnTo>
                      <a:pt x="2137" y="2245"/>
                    </a:lnTo>
                    <a:lnTo>
                      <a:pt x="2178" y="2214"/>
                    </a:lnTo>
                    <a:lnTo>
                      <a:pt x="2214" y="2177"/>
                    </a:lnTo>
                    <a:lnTo>
                      <a:pt x="2247" y="2137"/>
                    </a:lnTo>
                    <a:lnTo>
                      <a:pt x="2273" y="2092"/>
                    </a:lnTo>
                    <a:lnTo>
                      <a:pt x="2295" y="2045"/>
                    </a:lnTo>
                    <a:lnTo>
                      <a:pt x="2311" y="1996"/>
                    </a:lnTo>
                    <a:lnTo>
                      <a:pt x="2321" y="1943"/>
                    </a:lnTo>
                    <a:lnTo>
                      <a:pt x="2325" y="1888"/>
                    </a:lnTo>
                    <a:lnTo>
                      <a:pt x="2321" y="1834"/>
                    </a:lnTo>
                    <a:lnTo>
                      <a:pt x="2311" y="1781"/>
                    </a:lnTo>
                    <a:lnTo>
                      <a:pt x="2295" y="1730"/>
                    </a:lnTo>
                    <a:lnTo>
                      <a:pt x="2273" y="1683"/>
                    </a:lnTo>
                    <a:lnTo>
                      <a:pt x="2247" y="1639"/>
                    </a:lnTo>
                    <a:lnTo>
                      <a:pt x="2214" y="1599"/>
                    </a:lnTo>
                    <a:lnTo>
                      <a:pt x="2178" y="1562"/>
                    </a:lnTo>
                    <a:lnTo>
                      <a:pt x="2137" y="1530"/>
                    </a:lnTo>
                    <a:lnTo>
                      <a:pt x="2094" y="1504"/>
                    </a:lnTo>
                    <a:lnTo>
                      <a:pt x="2046" y="1482"/>
                    </a:lnTo>
                    <a:lnTo>
                      <a:pt x="1996" y="1466"/>
                    </a:lnTo>
                    <a:lnTo>
                      <a:pt x="1943" y="1455"/>
                    </a:lnTo>
                    <a:lnTo>
                      <a:pt x="1889" y="1452"/>
                    </a:lnTo>
                    <a:close/>
                    <a:moveTo>
                      <a:pt x="1889" y="1162"/>
                    </a:moveTo>
                    <a:lnTo>
                      <a:pt x="1959" y="1166"/>
                    </a:lnTo>
                    <a:lnTo>
                      <a:pt x="2027" y="1175"/>
                    </a:lnTo>
                    <a:lnTo>
                      <a:pt x="2092" y="1191"/>
                    </a:lnTo>
                    <a:lnTo>
                      <a:pt x="2156" y="1213"/>
                    </a:lnTo>
                    <a:lnTo>
                      <a:pt x="2217" y="1240"/>
                    </a:lnTo>
                    <a:lnTo>
                      <a:pt x="2274" y="1273"/>
                    </a:lnTo>
                    <a:lnTo>
                      <a:pt x="2328" y="1311"/>
                    </a:lnTo>
                    <a:lnTo>
                      <a:pt x="2379" y="1352"/>
                    </a:lnTo>
                    <a:lnTo>
                      <a:pt x="2425" y="1398"/>
                    </a:lnTo>
                    <a:lnTo>
                      <a:pt x="2467" y="1448"/>
                    </a:lnTo>
                    <a:lnTo>
                      <a:pt x="2504" y="1502"/>
                    </a:lnTo>
                    <a:lnTo>
                      <a:pt x="2536" y="1560"/>
                    </a:lnTo>
                    <a:lnTo>
                      <a:pt x="2564" y="1621"/>
                    </a:lnTo>
                    <a:lnTo>
                      <a:pt x="2586" y="1684"/>
                    </a:lnTo>
                    <a:lnTo>
                      <a:pt x="2602" y="1750"/>
                    </a:lnTo>
                    <a:lnTo>
                      <a:pt x="2611" y="1817"/>
                    </a:lnTo>
                    <a:lnTo>
                      <a:pt x="2615" y="1888"/>
                    </a:lnTo>
                    <a:lnTo>
                      <a:pt x="2611" y="1958"/>
                    </a:lnTo>
                    <a:lnTo>
                      <a:pt x="2602" y="2025"/>
                    </a:lnTo>
                    <a:lnTo>
                      <a:pt x="2586" y="2092"/>
                    </a:lnTo>
                    <a:lnTo>
                      <a:pt x="2564" y="2155"/>
                    </a:lnTo>
                    <a:lnTo>
                      <a:pt x="2536" y="2215"/>
                    </a:lnTo>
                    <a:lnTo>
                      <a:pt x="2504" y="2273"/>
                    </a:lnTo>
                    <a:lnTo>
                      <a:pt x="2467" y="2327"/>
                    </a:lnTo>
                    <a:lnTo>
                      <a:pt x="2425" y="2377"/>
                    </a:lnTo>
                    <a:lnTo>
                      <a:pt x="2379" y="2424"/>
                    </a:lnTo>
                    <a:lnTo>
                      <a:pt x="2328" y="2466"/>
                    </a:lnTo>
                    <a:lnTo>
                      <a:pt x="2274" y="2504"/>
                    </a:lnTo>
                    <a:lnTo>
                      <a:pt x="2217" y="2536"/>
                    </a:lnTo>
                    <a:lnTo>
                      <a:pt x="2156" y="2563"/>
                    </a:lnTo>
                    <a:lnTo>
                      <a:pt x="2092" y="2585"/>
                    </a:lnTo>
                    <a:lnTo>
                      <a:pt x="2027" y="2600"/>
                    </a:lnTo>
                    <a:lnTo>
                      <a:pt x="1959" y="2611"/>
                    </a:lnTo>
                    <a:lnTo>
                      <a:pt x="1889" y="2614"/>
                    </a:lnTo>
                    <a:lnTo>
                      <a:pt x="1819" y="2611"/>
                    </a:lnTo>
                    <a:lnTo>
                      <a:pt x="1751" y="2600"/>
                    </a:lnTo>
                    <a:lnTo>
                      <a:pt x="1684" y="2585"/>
                    </a:lnTo>
                    <a:lnTo>
                      <a:pt x="1621" y="2563"/>
                    </a:lnTo>
                    <a:lnTo>
                      <a:pt x="1561" y="2536"/>
                    </a:lnTo>
                    <a:lnTo>
                      <a:pt x="1503" y="2504"/>
                    </a:lnTo>
                    <a:lnTo>
                      <a:pt x="1449" y="2466"/>
                    </a:lnTo>
                    <a:lnTo>
                      <a:pt x="1399" y="2424"/>
                    </a:lnTo>
                    <a:lnTo>
                      <a:pt x="1353" y="2377"/>
                    </a:lnTo>
                    <a:lnTo>
                      <a:pt x="1310" y="2327"/>
                    </a:lnTo>
                    <a:lnTo>
                      <a:pt x="1272" y="2273"/>
                    </a:lnTo>
                    <a:lnTo>
                      <a:pt x="1240" y="2215"/>
                    </a:lnTo>
                    <a:lnTo>
                      <a:pt x="1212" y="2155"/>
                    </a:lnTo>
                    <a:lnTo>
                      <a:pt x="1191" y="2092"/>
                    </a:lnTo>
                    <a:lnTo>
                      <a:pt x="1176" y="2025"/>
                    </a:lnTo>
                    <a:lnTo>
                      <a:pt x="1165" y="1958"/>
                    </a:lnTo>
                    <a:lnTo>
                      <a:pt x="1162" y="1888"/>
                    </a:lnTo>
                    <a:lnTo>
                      <a:pt x="1165" y="1817"/>
                    </a:lnTo>
                    <a:lnTo>
                      <a:pt x="1176" y="1750"/>
                    </a:lnTo>
                    <a:lnTo>
                      <a:pt x="1191" y="1684"/>
                    </a:lnTo>
                    <a:lnTo>
                      <a:pt x="1212" y="1621"/>
                    </a:lnTo>
                    <a:lnTo>
                      <a:pt x="1240" y="1560"/>
                    </a:lnTo>
                    <a:lnTo>
                      <a:pt x="1272" y="1502"/>
                    </a:lnTo>
                    <a:lnTo>
                      <a:pt x="1310" y="1448"/>
                    </a:lnTo>
                    <a:lnTo>
                      <a:pt x="1353" y="1398"/>
                    </a:lnTo>
                    <a:lnTo>
                      <a:pt x="1399" y="1352"/>
                    </a:lnTo>
                    <a:lnTo>
                      <a:pt x="1449" y="1311"/>
                    </a:lnTo>
                    <a:lnTo>
                      <a:pt x="1503" y="1273"/>
                    </a:lnTo>
                    <a:lnTo>
                      <a:pt x="1561" y="1240"/>
                    </a:lnTo>
                    <a:lnTo>
                      <a:pt x="1621" y="1213"/>
                    </a:lnTo>
                    <a:lnTo>
                      <a:pt x="1684" y="1191"/>
                    </a:lnTo>
                    <a:lnTo>
                      <a:pt x="1751" y="1175"/>
                    </a:lnTo>
                    <a:lnTo>
                      <a:pt x="1819" y="1166"/>
                    </a:lnTo>
                    <a:lnTo>
                      <a:pt x="1889" y="1162"/>
                    </a:lnTo>
                    <a:close/>
                    <a:moveTo>
                      <a:pt x="1889" y="727"/>
                    </a:moveTo>
                    <a:lnTo>
                      <a:pt x="1798" y="730"/>
                    </a:lnTo>
                    <a:lnTo>
                      <a:pt x="1709" y="740"/>
                    </a:lnTo>
                    <a:lnTo>
                      <a:pt x="1622" y="758"/>
                    </a:lnTo>
                    <a:lnTo>
                      <a:pt x="1538" y="781"/>
                    </a:lnTo>
                    <a:lnTo>
                      <a:pt x="1456" y="809"/>
                    </a:lnTo>
                    <a:lnTo>
                      <a:pt x="1377" y="845"/>
                    </a:lnTo>
                    <a:lnTo>
                      <a:pt x="1302" y="885"/>
                    </a:lnTo>
                    <a:lnTo>
                      <a:pt x="1230" y="931"/>
                    </a:lnTo>
                    <a:lnTo>
                      <a:pt x="1162" y="982"/>
                    </a:lnTo>
                    <a:lnTo>
                      <a:pt x="1097" y="1037"/>
                    </a:lnTo>
                    <a:lnTo>
                      <a:pt x="1038" y="1097"/>
                    </a:lnTo>
                    <a:lnTo>
                      <a:pt x="981" y="1161"/>
                    </a:lnTo>
                    <a:lnTo>
                      <a:pt x="931" y="1230"/>
                    </a:lnTo>
                    <a:lnTo>
                      <a:pt x="885" y="1301"/>
                    </a:lnTo>
                    <a:lnTo>
                      <a:pt x="844" y="1377"/>
                    </a:lnTo>
                    <a:lnTo>
                      <a:pt x="810" y="1455"/>
                    </a:lnTo>
                    <a:lnTo>
                      <a:pt x="780" y="1537"/>
                    </a:lnTo>
                    <a:lnTo>
                      <a:pt x="757" y="1622"/>
                    </a:lnTo>
                    <a:lnTo>
                      <a:pt x="740" y="1708"/>
                    </a:lnTo>
                    <a:lnTo>
                      <a:pt x="729" y="1797"/>
                    </a:lnTo>
                    <a:lnTo>
                      <a:pt x="726" y="1888"/>
                    </a:lnTo>
                    <a:lnTo>
                      <a:pt x="729" y="1978"/>
                    </a:lnTo>
                    <a:lnTo>
                      <a:pt x="740" y="2068"/>
                    </a:lnTo>
                    <a:lnTo>
                      <a:pt x="757" y="2154"/>
                    </a:lnTo>
                    <a:lnTo>
                      <a:pt x="780" y="2238"/>
                    </a:lnTo>
                    <a:lnTo>
                      <a:pt x="810" y="2320"/>
                    </a:lnTo>
                    <a:lnTo>
                      <a:pt x="844" y="2399"/>
                    </a:lnTo>
                    <a:lnTo>
                      <a:pt x="885" y="2474"/>
                    </a:lnTo>
                    <a:lnTo>
                      <a:pt x="931" y="2546"/>
                    </a:lnTo>
                    <a:lnTo>
                      <a:pt x="981" y="2614"/>
                    </a:lnTo>
                    <a:lnTo>
                      <a:pt x="1038" y="2678"/>
                    </a:lnTo>
                    <a:lnTo>
                      <a:pt x="1097" y="2738"/>
                    </a:lnTo>
                    <a:lnTo>
                      <a:pt x="1162" y="2794"/>
                    </a:lnTo>
                    <a:lnTo>
                      <a:pt x="1230" y="2845"/>
                    </a:lnTo>
                    <a:lnTo>
                      <a:pt x="1302" y="2891"/>
                    </a:lnTo>
                    <a:lnTo>
                      <a:pt x="1377" y="2931"/>
                    </a:lnTo>
                    <a:lnTo>
                      <a:pt x="1456" y="2966"/>
                    </a:lnTo>
                    <a:lnTo>
                      <a:pt x="1538" y="2996"/>
                    </a:lnTo>
                    <a:lnTo>
                      <a:pt x="1622" y="3019"/>
                    </a:lnTo>
                    <a:lnTo>
                      <a:pt x="1709" y="3036"/>
                    </a:lnTo>
                    <a:lnTo>
                      <a:pt x="1798" y="3046"/>
                    </a:lnTo>
                    <a:lnTo>
                      <a:pt x="1889" y="3050"/>
                    </a:lnTo>
                    <a:lnTo>
                      <a:pt x="1980" y="3046"/>
                    </a:lnTo>
                    <a:lnTo>
                      <a:pt x="2068" y="3036"/>
                    </a:lnTo>
                    <a:lnTo>
                      <a:pt x="2155" y="3019"/>
                    </a:lnTo>
                    <a:lnTo>
                      <a:pt x="2240" y="2996"/>
                    </a:lnTo>
                    <a:lnTo>
                      <a:pt x="2321" y="2966"/>
                    </a:lnTo>
                    <a:lnTo>
                      <a:pt x="2400" y="2931"/>
                    </a:lnTo>
                    <a:lnTo>
                      <a:pt x="2476" y="2891"/>
                    </a:lnTo>
                    <a:lnTo>
                      <a:pt x="2547" y="2845"/>
                    </a:lnTo>
                    <a:lnTo>
                      <a:pt x="2616" y="2794"/>
                    </a:lnTo>
                    <a:lnTo>
                      <a:pt x="2680" y="2738"/>
                    </a:lnTo>
                    <a:lnTo>
                      <a:pt x="2740" y="2678"/>
                    </a:lnTo>
                    <a:lnTo>
                      <a:pt x="2795" y="2614"/>
                    </a:lnTo>
                    <a:lnTo>
                      <a:pt x="2846" y="2546"/>
                    </a:lnTo>
                    <a:lnTo>
                      <a:pt x="2892" y="2474"/>
                    </a:lnTo>
                    <a:lnTo>
                      <a:pt x="2932" y="2399"/>
                    </a:lnTo>
                    <a:lnTo>
                      <a:pt x="2968" y="2320"/>
                    </a:lnTo>
                    <a:lnTo>
                      <a:pt x="2997" y="2238"/>
                    </a:lnTo>
                    <a:lnTo>
                      <a:pt x="3020" y="2154"/>
                    </a:lnTo>
                    <a:lnTo>
                      <a:pt x="3037" y="2068"/>
                    </a:lnTo>
                    <a:lnTo>
                      <a:pt x="3047" y="1978"/>
                    </a:lnTo>
                    <a:lnTo>
                      <a:pt x="3051" y="1888"/>
                    </a:lnTo>
                    <a:lnTo>
                      <a:pt x="3047" y="1797"/>
                    </a:lnTo>
                    <a:lnTo>
                      <a:pt x="3037" y="1708"/>
                    </a:lnTo>
                    <a:lnTo>
                      <a:pt x="3020" y="1622"/>
                    </a:lnTo>
                    <a:lnTo>
                      <a:pt x="2997" y="1537"/>
                    </a:lnTo>
                    <a:lnTo>
                      <a:pt x="2968" y="1455"/>
                    </a:lnTo>
                    <a:lnTo>
                      <a:pt x="2932" y="1377"/>
                    </a:lnTo>
                    <a:lnTo>
                      <a:pt x="2892" y="1301"/>
                    </a:lnTo>
                    <a:lnTo>
                      <a:pt x="2846" y="1230"/>
                    </a:lnTo>
                    <a:lnTo>
                      <a:pt x="2795" y="1161"/>
                    </a:lnTo>
                    <a:lnTo>
                      <a:pt x="2740" y="1097"/>
                    </a:lnTo>
                    <a:lnTo>
                      <a:pt x="2680" y="1037"/>
                    </a:lnTo>
                    <a:lnTo>
                      <a:pt x="2616" y="982"/>
                    </a:lnTo>
                    <a:lnTo>
                      <a:pt x="2547" y="931"/>
                    </a:lnTo>
                    <a:lnTo>
                      <a:pt x="2476" y="885"/>
                    </a:lnTo>
                    <a:lnTo>
                      <a:pt x="2400" y="845"/>
                    </a:lnTo>
                    <a:lnTo>
                      <a:pt x="2321" y="809"/>
                    </a:lnTo>
                    <a:lnTo>
                      <a:pt x="2240" y="781"/>
                    </a:lnTo>
                    <a:lnTo>
                      <a:pt x="2155" y="758"/>
                    </a:lnTo>
                    <a:lnTo>
                      <a:pt x="2068" y="740"/>
                    </a:lnTo>
                    <a:lnTo>
                      <a:pt x="1980" y="730"/>
                    </a:lnTo>
                    <a:lnTo>
                      <a:pt x="1889" y="727"/>
                    </a:lnTo>
                    <a:close/>
                    <a:moveTo>
                      <a:pt x="1743" y="0"/>
                    </a:moveTo>
                    <a:lnTo>
                      <a:pt x="2034" y="0"/>
                    </a:lnTo>
                    <a:lnTo>
                      <a:pt x="2193" y="450"/>
                    </a:lnTo>
                    <a:lnTo>
                      <a:pt x="2183" y="467"/>
                    </a:lnTo>
                    <a:lnTo>
                      <a:pt x="2266" y="486"/>
                    </a:lnTo>
                    <a:lnTo>
                      <a:pt x="2347" y="511"/>
                    </a:lnTo>
                    <a:lnTo>
                      <a:pt x="2425" y="539"/>
                    </a:lnTo>
                    <a:lnTo>
                      <a:pt x="2500" y="573"/>
                    </a:lnTo>
                    <a:lnTo>
                      <a:pt x="2573" y="611"/>
                    </a:lnTo>
                    <a:lnTo>
                      <a:pt x="2645" y="652"/>
                    </a:lnTo>
                    <a:lnTo>
                      <a:pt x="2714" y="697"/>
                    </a:lnTo>
                    <a:lnTo>
                      <a:pt x="2731" y="646"/>
                    </a:lnTo>
                    <a:lnTo>
                      <a:pt x="3151" y="437"/>
                    </a:lnTo>
                    <a:lnTo>
                      <a:pt x="3341" y="627"/>
                    </a:lnTo>
                    <a:lnTo>
                      <a:pt x="3122" y="1053"/>
                    </a:lnTo>
                    <a:lnTo>
                      <a:pt x="3083" y="1066"/>
                    </a:lnTo>
                    <a:lnTo>
                      <a:pt x="3129" y="1137"/>
                    </a:lnTo>
                    <a:lnTo>
                      <a:pt x="3171" y="1212"/>
                    </a:lnTo>
                    <a:lnTo>
                      <a:pt x="3209" y="1289"/>
                    </a:lnTo>
                    <a:lnTo>
                      <a:pt x="3244" y="1368"/>
                    </a:lnTo>
                    <a:lnTo>
                      <a:pt x="3273" y="1450"/>
                    </a:lnTo>
                    <a:lnTo>
                      <a:pt x="3297" y="1534"/>
                    </a:lnTo>
                    <a:lnTo>
                      <a:pt x="3315" y="1620"/>
                    </a:lnTo>
                    <a:lnTo>
                      <a:pt x="3338" y="1608"/>
                    </a:lnTo>
                    <a:lnTo>
                      <a:pt x="3778" y="1755"/>
                    </a:lnTo>
                    <a:lnTo>
                      <a:pt x="3778" y="2020"/>
                    </a:lnTo>
                    <a:lnTo>
                      <a:pt x="3328" y="2166"/>
                    </a:lnTo>
                    <a:lnTo>
                      <a:pt x="3315" y="2159"/>
                    </a:lnTo>
                    <a:lnTo>
                      <a:pt x="3296" y="2243"/>
                    </a:lnTo>
                    <a:lnTo>
                      <a:pt x="3273" y="2324"/>
                    </a:lnTo>
                    <a:lnTo>
                      <a:pt x="3244" y="2405"/>
                    </a:lnTo>
                    <a:lnTo>
                      <a:pt x="3211" y="2482"/>
                    </a:lnTo>
                    <a:lnTo>
                      <a:pt x="3174" y="2558"/>
                    </a:lnTo>
                    <a:lnTo>
                      <a:pt x="3132" y="2630"/>
                    </a:lnTo>
                    <a:lnTo>
                      <a:pt x="3087" y="2700"/>
                    </a:lnTo>
                    <a:lnTo>
                      <a:pt x="3136" y="2715"/>
                    </a:lnTo>
                    <a:lnTo>
                      <a:pt x="3341" y="3139"/>
                    </a:lnTo>
                    <a:lnTo>
                      <a:pt x="3142" y="3338"/>
                    </a:lnTo>
                    <a:lnTo>
                      <a:pt x="2710" y="3125"/>
                    </a:lnTo>
                    <a:lnTo>
                      <a:pt x="2699" y="3088"/>
                    </a:lnTo>
                    <a:lnTo>
                      <a:pt x="2630" y="3131"/>
                    </a:lnTo>
                    <a:lnTo>
                      <a:pt x="2558" y="3171"/>
                    </a:lnTo>
                    <a:lnTo>
                      <a:pt x="2485" y="3208"/>
                    </a:lnTo>
                    <a:lnTo>
                      <a:pt x="2409" y="3240"/>
                    </a:lnTo>
                    <a:lnTo>
                      <a:pt x="2331" y="3269"/>
                    </a:lnTo>
                    <a:lnTo>
                      <a:pt x="2250" y="3292"/>
                    </a:lnTo>
                    <a:lnTo>
                      <a:pt x="2167" y="3312"/>
                    </a:lnTo>
                    <a:lnTo>
                      <a:pt x="2181" y="3337"/>
                    </a:lnTo>
                    <a:lnTo>
                      <a:pt x="2027" y="3775"/>
                    </a:lnTo>
                    <a:lnTo>
                      <a:pt x="1750" y="3775"/>
                    </a:lnTo>
                    <a:lnTo>
                      <a:pt x="1598" y="3325"/>
                    </a:lnTo>
                    <a:lnTo>
                      <a:pt x="1606" y="3311"/>
                    </a:lnTo>
                    <a:lnTo>
                      <a:pt x="1523" y="3292"/>
                    </a:lnTo>
                    <a:lnTo>
                      <a:pt x="1444" y="3268"/>
                    </a:lnTo>
                    <a:lnTo>
                      <a:pt x="1365" y="3240"/>
                    </a:lnTo>
                    <a:lnTo>
                      <a:pt x="1290" y="3207"/>
                    </a:lnTo>
                    <a:lnTo>
                      <a:pt x="1216" y="3170"/>
                    </a:lnTo>
                    <a:lnTo>
                      <a:pt x="1145" y="3130"/>
                    </a:lnTo>
                    <a:lnTo>
                      <a:pt x="1076" y="3085"/>
                    </a:lnTo>
                    <a:lnTo>
                      <a:pt x="1061" y="3135"/>
                    </a:lnTo>
                    <a:lnTo>
                      <a:pt x="636" y="3338"/>
                    </a:lnTo>
                    <a:lnTo>
                      <a:pt x="437" y="3139"/>
                    </a:lnTo>
                    <a:lnTo>
                      <a:pt x="650" y="2708"/>
                    </a:lnTo>
                    <a:lnTo>
                      <a:pt x="688" y="2697"/>
                    </a:lnTo>
                    <a:lnTo>
                      <a:pt x="644" y="2629"/>
                    </a:lnTo>
                    <a:lnTo>
                      <a:pt x="604" y="2557"/>
                    </a:lnTo>
                    <a:lnTo>
                      <a:pt x="567" y="2483"/>
                    </a:lnTo>
                    <a:lnTo>
                      <a:pt x="535" y="2407"/>
                    </a:lnTo>
                    <a:lnTo>
                      <a:pt x="506" y="2329"/>
                    </a:lnTo>
                    <a:lnTo>
                      <a:pt x="483" y="2248"/>
                    </a:lnTo>
                    <a:lnTo>
                      <a:pt x="465" y="2167"/>
                    </a:lnTo>
                    <a:lnTo>
                      <a:pt x="438" y="2179"/>
                    </a:lnTo>
                    <a:lnTo>
                      <a:pt x="0" y="2027"/>
                    </a:lnTo>
                    <a:lnTo>
                      <a:pt x="0" y="1750"/>
                    </a:lnTo>
                    <a:lnTo>
                      <a:pt x="450" y="1597"/>
                    </a:lnTo>
                    <a:lnTo>
                      <a:pt x="465" y="1606"/>
                    </a:lnTo>
                    <a:lnTo>
                      <a:pt x="484" y="1522"/>
                    </a:lnTo>
                    <a:lnTo>
                      <a:pt x="508" y="1439"/>
                    </a:lnTo>
                    <a:lnTo>
                      <a:pt x="538" y="1360"/>
                    </a:lnTo>
                    <a:lnTo>
                      <a:pt x="572" y="1282"/>
                    </a:lnTo>
                    <a:lnTo>
                      <a:pt x="610" y="1207"/>
                    </a:lnTo>
                    <a:lnTo>
                      <a:pt x="652" y="1133"/>
                    </a:lnTo>
                    <a:lnTo>
                      <a:pt x="697" y="1063"/>
                    </a:lnTo>
                    <a:lnTo>
                      <a:pt x="645" y="1047"/>
                    </a:lnTo>
                    <a:lnTo>
                      <a:pt x="437" y="628"/>
                    </a:lnTo>
                    <a:lnTo>
                      <a:pt x="627" y="437"/>
                    </a:lnTo>
                    <a:lnTo>
                      <a:pt x="1054" y="655"/>
                    </a:lnTo>
                    <a:lnTo>
                      <a:pt x="1066" y="696"/>
                    </a:lnTo>
                    <a:lnTo>
                      <a:pt x="1135" y="651"/>
                    </a:lnTo>
                    <a:lnTo>
                      <a:pt x="1207" y="609"/>
                    </a:lnTo>
                    <a:lnTo>
                      <a:pt x="1280" y="571"/>
                    </a:lnTo>
                    <a:lnTo>
                      <a:pt x="1356" y="538"/>
                    </a:lnTo>
                    <a:lnTo>
                      <a:pt x="1434" y="509"/>
                    </a:lnTo>
                    <a:lnTo>
                      <a:pt x="1515" y="485"/>
                    </a:lnTo>
                    <a:lnTo>
                      <a:pt x="1597" y="466"/>
                    </a:lnTo>
                    <a:lnTo>
                      <a:pt x="1583" y="439"/>
                    </a:lnTo>
                    <a:lnTo>
                      <a:pt x="1743"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60" name="Freeform 19">
                <a:extLst>
                  <a:ext uri="{FF2B5EF4-FFF2-40B4-BE49-F238E27FC236}">
                    <a16:creationId xmlns:a16="http://schemas.microsoft.com/office/drawing/2014/main" id="{24C3C8EB-11E9-568C-8B5E-D8BBB6C0776D}"/>
                  </a:ext>
                </a:extLst>
              </p:cNvPr>
              <p:cNvSpPr>
                <a:spLocks noEditPoints="1"/>
              </p:cNvSpPr>
              <p:nvPr/>
            </p:nvSpPr>
            <p:spPr bwMode="auto">
              <a:xfrm>
                <a:off x="4394640" y="3688545"/>
                <a:ext cx="601819" cy="608787"/>
              </a:xfrm>
              <a:custGeom>
                <a:avLst/>
                <a:gdLst>
                  <a:gd name="T0" fmla="*/ 869 w 1902"/>
                  <a:gd name="T1" fmla="*/ 565 h 1921"/>
                  <a:gd name="T2" fmla="*/ 760 w 1902"/>
                  <a:gd name="T3" fmla="*/ 606 h 1921"/>
                  <a:gd name="T4" fmla="*/ 665 w 1902"/>
                  <a:gd name="T5" fmla="*/ 676 h 1921"/>
                  <a:gd name="T6" fmla="*/ 597 w 1902"/>
                  <a:gd name="T7" fmla="*/ 767 h 1921"/>
                  <a:gd name="T8" fmla="*/ 558 w 1902"/>
                  <a:gd name="T9" fmla="*/ 872 h 1921"/>
                  <a:gd name="T10" fmla="*/ 548 w 1902"/>
                  <a:gd name="T11" fmla="*/ 984 h 1921"/>
                  <a:gd name="T12" fmla="*/ 571 w 1902"/>
                  <a:gd name="T13" fmla="*/ 1097 h 1921"/>
                  <a:gd name="T14" fmla="*/ 628 w 1902"/>
                  <a:gd name="T15" fmla="*/ 1203 h 1921"/>
                  <a:gd name="T16" fmla="*/ 709 w 1902"/>
                  <a:gd name="T17" fmla="*/ 1284 h 1921"/>
                  <a:gd name="T18" fmla="*/ 809 w 1902"/>
                  <a:gd name="T19" fmla="*/ 1338 h 1921"/>
                  <a:gd name="T20" fmla="*/ 918 w 1902"/>
                  <a:gd name="T21" fmla="*/ 1362 h 1921"/>
                  <a:gd name="T22" fmla="*/ 1030 w 1902"/>
                  <a:gd name="T23" fmla="*/ 1356 h 1921"/>
                  <a:gd name="T24" fmla="*/ 1141 w 1902"/>
                  <a:gd name="T25" fmla="*/ 1315 h 1921"/>
                  <a:gd name="T26" fmla="*/ 1235 w 1902"/>
                  <a:gd name="T27" fmla="*/ 1245 h 1921"/>
                  <a:gd name="T28" fmla="*/ 1304 w 1902"/>
                  <a:gd name="T29" fmla="*/ 1154 h 1921"/>
                  <a:gd name="T30" fmla="*/ 1343 w 1902"/>
                  <a:gd name="T31" fmla="*/ 1049 h 1921"/>
                  <a:gd name="T32" fmla="*/ 1353 w 1902"/>
                  <a:gd name="T33" fmla="*/ 937 h 1921"/>
                  <a:gd name="T34" fmla="*/ 1330 w 1902"/>
                  <a:gd name="T35" fmla="*/ 824 h 1921"/>
                  <a:gd name="T36" fmla="*/ 1273 w 1902"/>
                  <a:gd name="T37" fmla="*/ 719 h 1921"/>
                  <a:gd name="T38" fmla="*/ 1191 w 1902"/>
                  <a:gd name="T39" fmla="*/ 639 h 1921"/>
                  <a:gd name="T40" fmla="*/ 1092 w 1902"/>
                  <a:gd name="T41" fmla="*/ 583 h 1921"/>
                  <a:gd name="T42" fmla="*/ 983 w 1902"/>
                  <a:gd name="T43" fmla="*/ 559 h 1921"/>
                  <a:gd name="T44" fmla="*/ 988 w 1902"/>
                  <a:gd name="T45" fmla="*/ 0 h 1921"/>
                  <a:gd name="T46" fmla="*/ 1257 w 1902"/>
                  <a:gd name="T47" fmla="*/ 261 h 1921"/>
                  <a:gd name="T48" fmla="*/ 1382 w 1902"/>
                  <a:gd name="T49" fmla="*/ 329 h 1921"/>
                  <a:gd name="T50" fmla="*/ 1596 w 1902"/>
                  <a:gd name="T51" fmla="*/ 249 h 1921"/>
                  <a:gd name="T52" fmla="*/ 1635 w 1902"/>
                  <a:gd name="T53" fmla="*/ 621 h 1921"/>
                  <a:gd name="T54" fmla="*/ 1687 w 1902"/>
                  <a:gd name="T55" fmla="*/ 756 h 1921"/>
                  <a:gd name="T56" fmla="*/ 1902 w 1902"/>
                  <a:gd name="T57" fmla="*/ 831 h 1921"/>
                  <a:gd name="T58" fmla="*/ 1693 w 1902"/>
                  <a:gd name="T59" fmla="*/ 1141 h 1921"/>
                  <a:gd name="T60" fmla="*/ 1646 w 1902"/>
                  <a:gd name="T61" fmla="*/ 1276 h 1921"/>
                  <a:gd name="T62" fmla="*/ 1763 w 1902"/>
                  <a:gd name="T63" fmla="*/ 1473 h 1921"/>
                  <a:gd name="T64" fmla="*/ 1403 w 1902"/>
                  <a:gd name="T65" fmla="*/ 1576 h 1921"/>
                  <a:gd name="T66" fmla="*/ 1312 w 1902"/>
                  <a:gd name="T67" fmla="*/ 1634 h 1921"/>
                  <a:gd name="T68" fmla="*/ 1214 w 1902"/>
                  <a:gd name="T69" fmla="*/ 1678 h 1921"/>
                  <a:gd name="T70" fmla="*/ 931 w 1902"/>
                  <a:gd name="T71" fmla="*/ 1921 h 1921"/>
                  <a:gd name="T72" fmla="*/ 830 w 1902"/>
                  <a:gd name="T73" fmla="*/ 1716 h 1921"/>
                  <a:gd name="T74" fmla="*/ 691 w 1902"/>
                  <a:gd name="T75" fmla="*/ 1680 h 1921"/>
                  <a:gd name="T76" fmla="*/ 318 w 1902"/>
                  <a:gd name="T77" fmla="*/ 1685 h 1921"/>
                  <a:gd name="T78" fmla="*/ 373 w 1902"/>
                  <a:gd name="T79" fmla="*/ 1463 h 1921"/>
                  <a:gd name="T80" fmla="*/ 289 w 1902"/>
                  <a:gd name="T81" fmla="*/ 1346 h 1921"/>
                  <a:gd name="T82" fmla="*/ 0 w 1902"/>
                  <a:gd name="T83" fmla="*/ 1108 h 1921"/>
                  <a:gd name="T84" fmla="*/ 186 w 1902"/>
                  <a:gd name="T85" fmla="*/ 974 h 1921"/>
                  <a:gd name="T86" fmla="*/ 197 w 1902"/>
                  <a:gd name="T87" fmla="*/ 831 h 1921"/>
                  <a:gd name="T88" fmla="*/ 127 w 1902"/>
                  <a:gd name="T89" fmla="*/ 464 h 1921"/>
                  <a:gd name="T90" fmla="*/ 355 w 1902"/>
                  <a:gd name="T91" fmla="*/ 481 h 1921"/>
                  <a:gd name="T92" fmla="*/ 457 w 1902"/>
                  <a:gd name="T93" fmla="*/ 376 h 1921"/>
                  <a:gd name="T94" fmla="*/ 639 w 1902"/>
                  <a:gd name="T95" fmla="*/ 50 h 1921"/>
                  <a:gd name="T96" fmla="*/ 805 w 1902"/>
                  <a:gd name="T97" fmla="*/ 210 h 1921"/>
                  <a:gd name="T98" fmla="*/ 947 w 1902"/>
                  <a:gd name="T99" fmla="*/ 196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1921">
                    <a:moveTo>
                      <a:pt x="926" y="559"/>
                    </a:moveTo>
                    <a:lnTo>
                      <a:pt x="869" y="565"/>
                    </a:lnTo>
                    <a:lnTo>
                      <a:pt x="813" y="582"/>
                    </a:lnTo>
                    <a:lnTo>
                      <a:pt x="760" y="606"/>
                    </a:lnTo>
                    <a:lnTo>
                      <a:pt x="709" y="639"/>
                    </a:lnTo>
                    <a:lnTo>
                      <a:pt x="665" y="676"/>
                    </a:lnTo>
                    <a:lnTo>
                      <a:pt x="628" y="719"/>
                    </a:lnTo>
                    <a:lnTo>
                      <a:pt x="597" y="767"/>
                    </a:lnTo>
                    <a:lnTo>
                      <a:pt x="574" y="818"/>
                    </a:lnTo>
                    <a:lnTo>
                      <a:pt x="558" y="872"/>
                    </a:lnTo>
                    <a:lnTo>
                      <a:pt x="549" y="927"/>
                    </a:lnTo>
                    <a:lnTo>
                      <a:pt x="548" y="984"/>
                    </a:lnTo>
                    <a:lnTo>
                      <a:pt x="556" y="1041"/>
                    </a:lnTo>
                    <a:lnTo>
                      <a:pt x="571" y="1097"/>
                    </a:lnTo>
                    <a:lnTo>
                      <a:pt x="595" y="1152"/>
                    </a:lnTo>
                    <a:lnTo>
                      <a:pt x="628" y="1203"/>
                    </a:lnTo>
                    <a:lnTo>
                      <a:pt x="665" y="1247"/>
                    </a:lnTo>
                    <a:lnTo>
                      <a:pt x="709" y="1284"/>
                    </a:lnTo>
                    <a:lnTo>
                      <a:pt x="756" y="1313"/>
                    </a:lnTo>
                    <a:lnTo>
                      <a:pt x="809" y="1338"/>
                    </a:lnTo>
                    <a:lnTo>
                      <a:pt x="862" y="1354"/>
                    </a:lnTo>
                    <a:lnTo>
                      <a:pt x="918" y="1362"/>
                    </a:lnTo>
                    <a:lnTo>
                      <a:pt x="975" y="1362"/>
                    </a:lnTo>
                    <a:lnTo>
                      <a:pt x="1030" y="1356"/>
                    </a:lnTo>
                    <a:lnTo>
                      <a:pt x="1087" y="1339"/>
                    </a:lnTo>
                    <a:lnTo>
                      <a:pt x="1141" y="1315"/>
                    </a:lnTo>
                    <a:lnTo>
                      <a:pt x="1191" y="1284"/>
                    </a:lnTo>
                    <a:lnTo>
                      <a:pt x="1235" y="1245"/>
                    </a:lnTo>
                    <a:lnTo>
                      <a:pt x="1273" y="1203"/>
                    </a:lnTo>
                    <a:lnTo>
                      <a:pt x="1304" y="1154"/>
                    </a:lnTo>
                    <a:lnTo>
                      <a:pt x="1327" y="1103"/>
                    </a:lnTo>
                    <a:lnTo>
                      <a:pt x="1343" y="1049"/>
                    </a:lnTo>
                    <a:lnTo>
                      <a:pt x="1351" y="994"/>
                    </a:lnTo>
                    <a:lnTo>
                      <a:pt x="1353" y="937"/>
                    </a:lnTo>
                    <a:lnTo>
                      <a:pt x="1345" y="880"/>
                    </a:lnTo>
                    <a:lnTo>
                      <a:pt x="1330" y="824"/>
                    </a:lnTo>
                    <a:lnTo>
                      <a:pt x="1306" y="769"/>
                    </a:lnTo>
                    <a:lnTo>
                      <a:pt x="1273" y="719"/>
                    </a:lnTo>
                    <a:lnTo>
                      <a:pt x="1235" y="675"/>
                    </a:lnTo>
                    <a:lnTo>
                      <a:pt x="1191" y="639"/>
                    </a:lnTo>
                    <a:lnTo>
                      <a:pt x="1144" y="608"/>
                    </a:lnTo>
                    <a:lnTo>
                      <a:pt x="1092" y="583"/>
                    </a:lnTo>
                    <a:lnTo>
                      <a:pt x="1038" y="567"/>
                    </a:lnTo>
                    <a:lnTo>
                      <a:pt x="983" y="559"/>
                    </a:lnTo>
                    <a:lnTo>
                      <a:pt x="926" y="559"/>
                    </a:lnTo>
                    <a:close/>
                    <a:moveTo>
                      <a:pt x="988" y="0"/>
                    </a:moveTo>
                    <a:lnTo>
                      <a:pt x="1297" y="65"/>
                    </a:lnTo>
                    <a:lnTo>
                      <a:pt x="1257" y="261"/>
                    </a:lnTo>
                    <a:lnTo>
                      <a:pt x="1320" y="292"/>
                    </a:lnTo>
                    <a:lnTo>
                      <a:pt x="1382" y="329"/>
                    </a:lnTo>
                    <a:lnTo>
                      <a:pt x="1439" y="373"/>
                    </a:lnTo>
                    <a:lnTo>
                      <a:pt x="1596" y="249"/>
                    </a:lnTo>
                    <a:lnTo>
                      <a:pt x="1791" y="497"/>
                    </a:lnTo>
                    <a:lnTo>
                      <a:pt x="1635" y="621"/>
                    </a:lnTo>
                    <a:lnTo>
                      <a:pt x="1664" y="688"/>
                    </a:lnTo>
                    <a:lnTo>
                      <a:pt x="1687" y="756"/>
                    </a:lnTo>
                    <a:lnTo>
                      <a:pt x="1703" y="824"/>
                    </a:lnTo>
                    <a:lnTo>
                      <a:pt x="1902" y="831"/>
                    </a:lnTo>
                    <a:lnTo>
                      <a:pt x="1892" y="1147"/>
                    </a:lnTo>
                    <a:lnTo>
                      <a:pt x="1693" y="1141"/>
                    </a:lnTo>
                    <a:lnTo>
                      <a:pt x="1672" y="1209"/>
                    </a:lnTo>
                    <a:lnTo>
                      <a:pt x="1646" y="1276"/>
                    </a:lnTo>
                    <a:lnTo>
                      <a:pt x="1614" y="1341"/>
                    </a:lnTo>
                    <a:lnTo>
                      <a:pt x="1763" y="1473"/>
                    </a:lnTo>
                    <a:lnTo>
                      <a:pt x="1553" y="1709"/>
                    </a:lnTo>
                    <a:lnTo>
                      <a:pt x="1403" y="1576"/>
                    </a:lnTo>
                    <a:lnTo>
                      <a:pt x="1359" y="1607"/>
                    </a:lnTo>
                    <a:lnTo>
                      <a:pt x="1312" y="1634"/>
                    </a:lnTo>
                    <a:lnTo>
                      <a:pt x="1263" y="1657"/>
                    </a:lnTo>
                    <a:lnTo>
                      <a:pt x="1214" y="1678"/>
                    </a:lnTo>
                    <a:lnTo>
                      <a:pt x="1244" y="1876"/>
                    </a:lnTo>
                    <a:lnTo>
                      <a:pt x="931" y="1921"/>
                    </a:lnTo>
                    <a:lnTo>
                      <a:pt x="901" y="1724"/>
                    </a:lnTo>
                    <a:lnTo>
                      <a:pt x="830" y="1716"/>
                    </a:lnTo>
                    <a:lnTo>
                      <a:pt x="760" y="1701"/>
                    </a:lnTo>
                    <a:lnTo>
                      <a:pt x="691" y="1680"/>
                    </a:lnTo>
                    <a:lnTo>
                      <a:pt x="587" y="1849"/>
                    </a:lnTo>
                    <a:lnTo>
                      <a:pt x="318" y="1685"/>
                    </a:lnTo>
                    <a:lnTo>
                      <a:pt x="422" y="1514"/>
                    </a:lnTo>
                    <a:lnTo>
                      <a:pt x="373" y="1463"/>
                    </a:lnTo>
                    <a:lnTo>
                      <a:pt x="329" y="1406"/>
                    </a:lnTo>
                    <a:lnTo>
                      <a:pt x="289" y="1346"/>
                    </a:lnTo>
                    <a:lnTo>
                      <a:pt x="100" y="1408"/>
                    </a:lnTo>
                    <a:lnTo>
                      <a:pt x="0" y="1108"/>
                    </a:lnTo>
                    <a:lnTo>
                      <a:pt x="191" y="1046"/>
                    </a:lnTo>
                    <a:lnTo>
                      <a:pt x="186" y="974"/>
                    </a:lnTo>
                    <a:lnTo>
                      <a:pt x="188" y="901"/>
                    </a:lnTo>
                    <a:lnTo>
                      <a:pt x="197" y="831"/>
                    </a:lnTo>
                    <a:lnTo>
                      <a:pt x="12" y="756"/>
                    </a:lnTo>
                    <a:lnTo>
                      <a:pt x="127" y="464"/>
                    </a:lnTo>
                    <a:lnTo>
                      <a:pt x="313" y="538"/>
                    </a:lnTo>
                    <a:lnTo>
                      <a:pt x="355" y="481"/>
                    </a:lnTo>
                    <a:lnTo>
                      <a:pt x="403" y="427"/>
                    </a:lnTo>
                    <a:lnTo>
                      <a:pt x="457" y="376"/>
                    </a:lnTo>
                    <a:lnTo>
                      <a:pt x="362" y="200"/>
                    </a:lnTo>
                    <a:lnTo>
                      <a:pt x="639" y="50"/>
                    </a:lnTo>
                    <a:lnTo>
                      <a:pt x="734" y="226"/>
                    </a:lnTo>
                    <a:lnTo>
                      <a:pt x="805" y="210"/>
                    </a:lnTo>
                    <a:lnTo>
                      <a:pt x="875" y="200"/>
                    </a:lnTo>
                    <a:lnTo>
                      <a:pt x="947" y="196"/>
                    </a:lnTo>
                    <a:lnTo>
                      <a:pt x="988" y="0"/>
                    </a:lnTo>
                    <a:close/>
                  </a:path>
                </a:pathLst>
              </a:custGeom>
              <a:solidFill>
                <a:sysClr val="window" lastClr="FFFFFF">
                  <a:lumMod val="7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grpSp>
            <p:nvGrpSpPr>
              <p:cNvPr id="61" name="Group 55">
                <a:extLst>
                  <a:ext uri="{FF2B5EF4-FFF2-40B4-BE49-F238E27FC236}">
                    <a16:creationId xmlns:a16="http://schemas.microsoft.com/office/drawing/2014/main" id="{CB161D1A-9EBB-3A22-07FE-6CA27B1D5A81}"/>
                  </a:ext>
                </a:extLst>
              </p:cNvPr>
              <p:cNvGrpSpPr/>
              <p:nvPr/>
            </p:nvGrpSpPr>
            <p:grpSpPr>
              <a:xfrm rot="1742241">
                <a:off x="4503324" y="3895991"/>
                <a:ext cx="132313" cy="653839"/>
                <a:chOff x="2585357" y="4267200"/>
                <a:chExt cx="169621" cy="838200"/>
              </a:xfrm>
            </p:grpSpPr>
            <p:sp>
              <p:nvSpPr>
                <p:cNvPr id="88" name="Rounded Rectangle 82">
                  <a:extLst>
                    <a:ext uri="{FF2B5EF4-FFF2-40B4-BE49-F238E27FC236}">
                      <a16:creationId xmlns:a16="http://schemas.microsoft.com/office/drawing/2014/main" id="{AAFC9BE6-42AE-92A7-2059-D8FD8D50DACD}"/>
                    </a:ext>
                  </a:extLst>
                </p:cNvPr>
                <p:cNvSpPr/>
                <p:nvPr/>
              </p:nvSpPr>
              <p:spPr>
                <a:xfrm>
                  <a:off x="2585357" y="4267200"/>
                  <a:ext cx="169621" cy="838200"/>
                </a:xfrm>
                <a:prstGeom prst="roundRect">
                  <a:avLst>
                    <a:gd name="adj" fmla="val 50000"/>
                  </a:avLst>
                </a:prstGeom>
                <a:solidFill>
                  <a:srgbClr val="596273">
                    <a:lumMod val="75000"/>
                  </a:srgb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a typeface="+mn-ea"/>
                    <a:cs typeface="+mn-cs"/>
                  </a:endParaRPr>
                </a:p>
              </p:txBody>
            </p:sp>
            <p:sp>
              <p:nvSpPr>
                <p:cNvPr id="89" name="Oval 83">
                  <a:extLst>
                    <a:ext uri="{FF2B5EF4-FFF2-40B4-BE49-F238E27FC236}">
                      <a16:creationId xmlns:a16="http://schemas.microsoft.com/office/drawing/2014/main" id="{58B23AC9-97A4-6DDC-81A8-F7E0ACFDA4E8}"/>
                    </a:ext>
                  </a:extLst>
                </p:cNvPr>
                <p:cNvSpPr/>
                <p:nvPr/>
              </p:nvSpPr>
              <p:spPr>
                <a:xfrm>
                  <a:off x="2640430" y="4315522"/>
                  <a:ext cx="59474" cy="59474"/>
                </a:xfrm>
                <a:prstGeom prst="ellipse">
                  <a:avLst/>
                </a:prstGeom>
                <a:solidFill>
                  <a:sysClr val="window" lastClr="FFFFFF">
                    <a:lumMod val="50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a typeface="+mn-ea"/>
                    <a:cs typeface="+mn-cs"/>
                  </a:endParaRPr>
                </a:p>
              </p:txBody>
            </p:sp>
          </p:grpSp>
          <p:cxnSp>
            <p:nvCxnSpPr>
              <p:cNvPr id="62" name="Straight Connector 56">
                <a:extLst>
                  <a:ext uri="{FF2B5EF4-FFF2-40B4-BE49-F238E27FC236}">
                    <a16:creationId xmlns:a16="http://schemas.microsoft.com/office/drawing/2014/main" id="{FCE74418-DECB-4B1B-461D-C2ED247E1D15}"/>
                  </a:ext>
                </a:extLst>
              </p:cNvPr>
              <p:cNvCxnSpPr/>
              <p:nvPr/>
            </p:nvCxnSpPr>
            <p:spPr>
              <a:xfrm flipV="1">
                <a:off x="5164365" y="2437485"/>
                <a:ext cx="1542310" cy="991707"/>
              </a:xfrm>
              <a:prstGeom prst="line">
                <a:avLst/>
              </a:prstGeom>
              <a:noFill/>
              <a:ln w="57150" cap="flat" cmpd="sng" algn="ctr">
                <a:solidFill>
                  <a:sysClr val="window" lastClr="FFFFFF">
                    <a:lumMod val="85000"/>
                  </a:sysClr>
                </a:solidFill>
                <a:prstDash val="solid"/>
              </a:ln>
              <a:effectLst/>
            </p:spPr>
          </p:cxnSp>
          <p:cxnSp>
            <p:nvCxnSpPr>
              <p:cNvPr id="63" name="Straight Connector 57">
                <a:extLst>
                  <a:ext uri="{FF2B5EF4-FFF2-40B4-BE49-F238E27FC236}">
                    <a16:creationId xmlns:a16="http://schemas.microsoft.com/office/drawing/2014/main" id="{3585CF81-F936-AB5D-BE49-D5D01C110558}"/>
                  </a:ext>
                </a:extLst>
              </p:cNvPr>
              <p:cNvCxnSpPr/>
              <p:nvPr/>
            </p:nvCxnSpPr>
            <p:spPr>
              <a:xfrm flipV="1">
                <a:off x="5405253" y="3266515"/>
                <a:ext cx="1761299" cy="697637"/>
              </a:xfrm>
              <a:prstGeom prst="line">
                <a:avLst/>
              </a:prstGeom>
              <a:noFill/>
              <a:ln w="57150" cap="flat" cmpd="sng" algn="ctr">
                <a:solidFill>
                  <a:sysClr val="window" lastClr="FFFFFF">
                    <a:lumMod val="85000"/>
                  </a:sysClr>
                </a:solidFill>
                <a:prstDash val="solid"/>
              </a:ln>
              <a:effectLst/>
            </p:spPr>
          </p:cxnSp>
          <p:sp>
            <p:nvSpPr>
              <p:cNvPr id="64" name="Freeform 24">
                <a:extLst>
                  <a:ext uri="{FF2B5EF4-FFF2-40B4-BE49-F238E27FC236}">
                    <a16:creationId xmlns:a16="http://schemas.microsoft.com/office/drawing/2014/main" id="{6070891C-D885-8F43-AB28-A80B982BC72C}"/>
                  </a:ext>
                </a:extLst>
              </p:cNvPr>
              <p:cNvSpPr>
                <a:spLocks noEditPoints="1"/>
              </p:cNvSpPr>
              <p:nvPr/>
            </p:nvSpPr>
            <p:spPr bwMode="auto">
              <a:xfrm>
                <a:off x="6328086" y="2249779"/>
                <a:ext cx="1203704" cy="1203701"/>
              </a:xfrm>
              <a:custGeom>
                <a:avLst/>
                <a:gdLst>
                  <a:gd name="T0" fmla="*/ 1666 w 4617"/>
                  <a:gd name="T1" fmla="*/ 3790 h 4617"/>
                  <a:gd name="T2" fmla="*/ 2927 w 4617"/>
                  <a:gd name="T3" fmla="*/ 3801 h 4617"/>
                  <a:gd name="T4" fmla="*/ 2889 w 4617"/>
                  <a:gd name="T5" fmla="*/ 2821 h 4617"/>
                  <a:gd name="T6" fmla="*/ 2236 w 4617"/>
                  <a:gd name="T7" fmla="*/ 3074 h 4617"/>
                  <a:gd name="T8" fmla="*/ 2132 w 4617"/>
                  <a:gd name="T9" fmla="*/ 1882 h 4617"/>
                  <a:gd name="T10" fmla="*/ 1862 w 4617"/>
                  <a:gd name="T11" fmla="*/ 2427 h 4617"/>
                  <a:gd name="T12" fmla="*/ 2369 w 4617"/>
                  <a:gd name="T13" fmla="*/ 2766 h 4617"/>
                  <a:gd name="T14" fmla="*/ 2770 w 4617"/>
                  <a:gd name="T15" fmla="*/ 2307 h 4617"/>
                  <a:gd name="T16" fmla="*/ 2363 w 4617"/>
                  <a:gd name="T17" fmla="*/ 1850 h 4617"/>
                  <a:gd name="T18" fmla="*/ 2891 w 4617"/>
                  <a:gd name="T19" fmla="*/ 1805 h 4617"/>
                  <a:gd name="T20" fmla="*/ 3044 w 4617"/>
                  <a:gd name="T21" fmla="*/ 2556 h 4617"/>
                  <a:gd name="T22" fmla="*/ 3877 w 4617"/>
                  <a:gd name="T23" fmla="*/ 1918 h 4617"/>
                  <a:gd name="T24" fmla="*/ 3086 w 4617"/>
                  <a:gd name="T25" fmla="*/ 894 h 4617"/>
                  <a:gd name="T26" fmla="*/ 1678 w 4617"/>
                  <a:gd name="T27" fmla="*/ 821 h 4617"/>
                  <a:gd name="T28" fmla="*/ 821 w 4617"/>
                  <a:gd name="T29" fmla="*/ 1678 h 4617"/>
                  <a:gd name="T30" fmla="*/ 797 w 4617"/>
                  <a:gd name="T31" fmla="*/ 2881 h 4617"/>
                  <a:gd name="T32" fmla="*/ 1619 w 4617"/>
                  <a:gd name="T33" fmla="*/ 1967 h 4617"/>
                  <a:gd name="T34" fmla="*/ 2155 w 4617"/>
                  <a:gd name="T35" fmla="*/ 1539 h 4617"/>
                  <a:gd name="T36" fmla="*/ 2623 w 4617"/>
                  <a:gd name="T37" fmla="*/ 411 h 4617"/>
                  <a:gd name="T38" fmla="*/ 2952 w 4617"/>
                  <a:gd name="T39" fmla="*/ 115 h 4617"/>
                  <a:gd name="T40" fmla="*/ 3358 w 4617"/>
                  <a:gd name="T41" fmla="*/ 337 h 4617"/>
                  <a:gd name="T42" fmla="*/ 3491 w 4617"/>
                  <a:gd name="T43" fmla="*/ 414 h 4617"/>
                  <a:gd name="T44" fmla="*/ 3887 w 4617"/>
                  <a:gd name="T45" fmla="*/ 653 h 4617"/>
                  <a:gd name="T46" fmla="*/ 3722 w 4617"/>
                  <a:gd name="T47" fmla="*/ 1003 h 4617"/>
                  <a:gd name="T48" fmla="*/ 4308 w 4617"/>
                  <a:gd name="T49" fmla="*/ 1154 h 4617"/>
                  <a:gd name="T50" fmla="*/ 4146 w 4617"/>
                  <a:gd name="T51" fmla="*/ 1738 h 4617"/>
                  <a:gd name="T52" fmla="*/ 4530 w 4617"/>
                  <a:gd name="T53" fmla="*/ 1770 h 4617"/>
                  <a:gd name="T54" fmla="*/ 4564 w 4617"/>
                  <a:gd name="T55" fmla="*/ 2236 h 4617"/>
                  <a:gd name="T56" fmla="*/ 4231 w 4617"/>
                  <a:gd name="T57" fmla="*/ 2385 h 4617"/>
                  <a:gd name="T58" fmla="*/ 4530 w 4617"/>
                  <a:gd name="T59" fmla="*/ 2925 h 4617"/>
                  <a:gd name="T60" fmla="*/ 4011 w 4617"/>
                  <a:gd name="T61" fmla="*/ 3203 h 4617"/>
                  <a:gd name="T62" fmla="*/ 4241 w 4617"/>
                  <a:gd name="T63" fmla="*/ 3501 h 4617"/>
                  <a:gd name="T64" fmla="*/ 3954 w 4617"/>
                  <a:gd name="T65" fmla="*/ 3849 h 4617"/>
                  <a:gd name="T66" fmla="*/ 3614 w 4617"/>
                  <a:gd name="T67" fmla="*/ 3723 h 4617"/>
                  <a:gd name="T68" fmla="*/ 3480 w 4617"/>
                  <a:gd name="T69" fmla="*/ 4295 h 4617"/>
                  <a:gd name="T70" fmla="*/ 2879 w 4617"/>
                  <a:gd name="T71" fmla="*/ 4146 h 4617"/>
                  <a:gd name="T72" fmla="*/ 2867 w 4617"/>
                  <a:gd name="T73" fmla="*/ 4539 h 4617"/>
                  <a:gd name="T74" fmla="*/ 2385 w 4617"/>
                  <a:gd name="T75" fmla="*/ 4232 h 4617"/>
                  <a:gd name="T76" fmla="*/ 2232 w 4617"/>
                  <a:gd name="T77" fmla="*/ 4232 h 4617"/>
                  <a:gd name="T78" fmla="*/ 1731 w 4617"/>
                  <a:gd name="T79" fmla="*/ 4540 h 4617"/>
                  <a:gd name="T80" fmla="*/ 1627 w 4617"/>
                  <a:gd name="T81" fmla="*/ 4106 h 4617"/>
                  <a:gd name="T82" fmla="*/ 1137 w 4617"/>
                  <a:gd name="T83" fmla="*/ 4295 h 4617"/>
                  <a:gd name="T84" fmla="*/ 1003 w 4617"/>
                  <a:gd name="T85" fmla="*/ 3723 h 4617"/>
                  <a:gd name="T86" fmla="*/ 656 w 4617"/>
                  <a:gd name="T87" fmla="*/ 3867 h 4617"/>
                  <a:gd name="T88" fmla="*/ 396 w 4617"/>
                  <a:gd name="T89" fmla="*/ 3499 h 4617"/>
                  <a:gd name="T90" fmla="*/ 604 w 4617"/>
                  <a:gd name="T91" fmla="*/ 3204 h 4617"/>
                  <a:gd name="T92" fmla="*/ 115 w 4617"/>
                  <a:gd name="T93" fmla="*/ 2953 h 4617"/>
                  <a:gd name="T94" fmla="*/ 409 w 4617"/>
                  <a:gd name="T95" fmla="*/ 2616 h 4617"/>
                  <a:gd name="T96" fmla="*/ 15 w 4617"/>
                  <a:gd name="T97" fmla="*/ 2264 h 4617"/>
                  <a:gd name="T98" fmla="*/ 98 w 4617"/>
                  <a:gd name="T99" fmla="*/ 1785 h 4617"/>
                  <a:gd name="T100" fmla="*/ 471 w 4617"/>
                  <a:gd name="T101" fmla="*/ 1736 h 4617"/>
                  <a:gd name="T102" fmla="*/ 301 w 4617"/>
                  <a:gd name="T103" fmla="*/ 1174 h 4617"/>
                  <a:gd name="T104" fmla="*/ 817 w 4617"/>
                  <a:gd name="T105" fmla="*/ 1091 h 4617"/>
                  <a:gd name="T106" fmla="*/ 711 w 4617"/>
                  <a:gd name="T107" fmla="*/ 656 h 4617"/>
                  <a:gd name="T108" fmla="*/ 1280 w 4617"/>
                  <a:gd name="T109" fmla="*/ 681 h 4617"/>
                  <a:gd name="T110" fmla="*/ 1247 w 4617"/>
                  <a:gd name="T111" fmla="*/ 320 h 4617"/>
                  <a:gd name="T112" fmla="*/ 1657 w 4617"/>
                  <a:gd name="T113" fmla="*/ 133 h 4617"/>
                  <a:gd name="T114" fmla="*/ 1885 w 4617"/>
                  <a:gd name="T115" fmla="*/ 432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7" h="4617">
                    <a:moveTo>
                      <a:pt x="1733" y="2816"/>
                    </a:moveTo>
                    <a:lnTo>
                      <a:pt x="1726" y="2822"/>
                    </a:lnTo>
                    <a:lnTo>
                      <a:pt x="1719" y="2826"/>
                    </a:lnTo>
                    <a:lnTo>
                      <a:pt x="993" y="3246"/>
                    </a:lnTo>
                    <a:lnTo>
                      <a:pt x="1061" y="3334"/>
                    </a:lnTo>
                    <a:lnTo>
                      <a:pt x="1133" y="3417"/>
                    </a:lnTo>
                    <a:lnTo>
                      <a:pt x="1212" y="3494"/>
                    </a:lnTo>
                    <a:lnTo>
                      <a:pt x="1294" y="3565"/>
                    </a:lnTo>
                    <a:lnTo>
                      <a:pt x="1381" y="3631"/>
                    </a:lnTo>
                    <a:lnTo>
                      <a:pt x="1473" y="3691"/>
                    </a:lnTo>
                    <a:lnTo>
                      <a:pt x="1568" y="3744"/>
                    </a:lnTo>
                    <a:lnTo>
                      <a:pt x="1666" y="3790"/>
                    </a:lnTo>
                    <a:lnTo>
                      <a:pt x="1768" y="3831"/>
                    </a:lnTo>
                    <a:lnTo>
                      <a:pt x="1872" y="3864"/>
                    </a:lnTo>
                    <a:lnTo>
                      <a:pt x="1980" y="3891"/>
                    </a:lnTo>
                    <a:lnTo>
                      <a:pt x="2087" y="3909"/>
                    </a:lnTo>
                    <a:lnTo>
                      <a:pt x="2198" y="3922"/>
                    </a:lnTo>
                    <a:lnTo>
                      <a:pt x="2310" y="3924"/>
                    </a:lnTo>
                    <a:lnTo>
                      <a:pt x="2416" y="3922"/>
                    </a:lnTo>
                    <a:lnTo>
                      <a:pt x="2521" y="3910"/>
                    </a:lnTo>
                    <a:lnTo>
                      <a:pt x="2625" y="3894"/>
                    </a:lnTo>
                    <a:lnTo>
                      <a:pt x="2727" y="3870"/>
                    </a:lnTo>
                    <a:lnTo>
                      <a:pt x="2828" y="3839"/>
                    </a:lnTo>
                    <a:lnTo>
                      <a:pt x="2927" y="3801"/>
                    </a:lnTo>
                    <a:lnTo>
                      <a:pt x="3022" y="3758"/>
                    </a:lnTo>
                    <a:lnTo>
                      <a:pt x="3116" y="3708"/>
                    </a:lnTo>
                    <a:lnTo>
                      <a:pt x="3203" y="3654"/>
                    </a:lnTo>
                    <a:lnTo>
                      <a:pt x="3285" y="3596"/>
                    </a:lnTo>
                    <a:lnTo>
                      <a:pt x="3362" y="3533"/>
                    </a:lnTo>
                    <a:lnTo>
                      <a:pt x="3435" y="3467"/>
                    </a:lnTo>
                    <a:lnTo>
                      <a:pt x="3502" y="3396"/>
                    </a:lnTo>
                    <a:lnTo>
                      <a:pt x="3565" y="3323"/>
                    </a:lnTo>
                    <a:lnTo>
                      <a:pt x="3624" y="3244"/>
                    </a:lnTo>
                    <a:lnTo>
                      <a:pt x="2898" y="2826"/>
                    </a:lnTo>
                    <a:lnTo>
                      <a:pt x="2893" y="2823"/>
                    </a:lnTo>
                    <a:lnTo>
                      <a:pt x="2889" y="2821"/>
                    </a:lnTo>
                    <a:lnTo>
                      <a:pt x="2885" y="2818"/>
                    </a:lnTo>
                    <a:lnTo>
                      <a:pt x="2843" y="2863"/>
                    </a:lnTo>
                    <a:lnTo>
                      <a:pt x="2797" y="2903"/>
                    </a:lnTo>
                    <a:lnTo>
                      <a:pt x="2746" y="2941"/>
                    </a:lnTo>
                    <a:lnTo>
                      <a:pt x="2693" y="2974"/>
                    </a:lnTo>
                    <a:lnTo>
                      <a:pt x="2633" y="3005"/>
                    </a:lnTo>
                    <a:lnTo>
                      <a:pt x="2572" y="3032"/>
                    </a:lnTo>
                    <a:lnTo>
                      <a:pt x="2507" y="3051"/>
                    </a:lnTo>
                    <a:lnTo>
                      <a:pt x="2443" y="3067"/>
                    </a:lnTo>
                    <a:lnTo>
                      <a:pt x="2376" y="3075"/>
                    </a:lnTo>
                    <a:lnTo>
                      <a:pt x="2310" y="3078"/>
                    </a:lnTo>
                    <a:lnTo>
                      <a:pt x="2236" y="3074"/>
                    </a:lnTo>
                    <a:lnTo>
                      <a:pt x="2163" y="3064"/>
                    </a:lnTo>
                    <a:lnTo>
                      <a:pt x="2093" y="3046"/>
                    </a:lnTo>
                    <a:lnTo>
                      <a:pt x="2024" y="3023"/>
                    </a:lnTo>
                    <a:lnTo>
                      <a:pt x="1960" y="2993"/>
                    </a:lnTo>
                    <a:lnTo>
                      <a:pt x="1897" y="2956"/>
                    </a:lnTo>
                    <a:lnTo>
                      <a:pt x="1838" y="2916"/>
                    </a:lnTo>
                    <a:lnTo>
                      <a:pt x="1784" y="2868"/>
                    </a:lnTo>
                    <a:lnTo>
                      <a:pt x="1733" y="2816"/>
                    </a:lnTo>
                    <a:close/>
                    <a:moveTo>
                      <a:pt x="2307" y="1847"/>
                    </a:moveTo>
                    <a:lnTo>
                      <a:pt x="2248" y="1851"/>
                    </a:lnTo>
                    <a:lnTo>
                      <a:pt x="2190" y="1862"/>
                    </a:lnTo>
                    <a:lnTo>
                      <a:pt x="2132" y="1882"/>
                    </a:lnTo>
                    <a:lnTo>
                      <a:pt x="2078" y="1908"/>
                    </a:lnTo>
                    <a:lnTo>
                      <a:pt x="2034" y="1938"/>
                    </a:lnTo>
                    <a:lnTo>
                      <a:pt x="1994" y="1970"/>
                    </a:lnTo>
                    <a:lnTo>
                      <a:pt x="1959" y="2008"/>
                    </a:lnTo>
                    <a:lnTo>
                      <a:pt x="1927" y="2048"/>
                    </a:lnTo>
                    <a:lnTo>
                      <a:pt x="1900" y="2092"/>
                    </a:lnTo>
                    <a:lnTo>
                      <a:pt x="1879" y="2139"/>
                    </a:lnTo>
                    <a:lnTo>
                      <a:pt x="1862" y="2190"/>
                    </a:lnTo>
                    <a:lnTo>
                      <a:pt x="1851" y="2248"/>
                    </a:lnTo>
                    <a:lnTo>
                      <a:pt x="1847" y="2309"/>
                    </a:lnTo>
                    <a:lnTo>
                      <a:pt x="1851" y="2369"/>
                    </a:lnTo>
                    <a:lnTo>
                      <a:pt x="1862" y="2427"/>
                    </a:lnTo>
                    <a:lnTo>
                      <a:pt x="1882" y="2485"/>
                    </a:lnTo>
                    <a:lnTo>
                      <a:pt x="1908" y="2539"/>
                    </a:lnTo>
                    <a:lnTo>
                      <a:pt x="1939" y="2584"/>
                    </a:lnTo>
                    <a:lnTo>
                      <a:pt x="1974" y="2626"/>
                    </a:lnTo>
                    <a:lnTo>
                      <a:pt x="2012" y="2662"/>
                    </a:lnTo>
                    <a:lnTo>
                      <a:pt x="2055" y="2695"/>
                    </a:lnTo>
                    <a:lnTo>
                      <a:pt x="2101" y="2721"/>
                    </a:lnTo>
                    <a:lnTo>
                      <a:pt x="2150" y="2742"/>
                    </a:lnTo>
                    <a:lnTo>
                      <a:pt x="2202" y="2758"/>
                    </a:lnTo>
                    <a:lnTo>
                      <a:pt x="2254" y="2767"/>
                    </a:lnTo>
                    <a:lnTo>
                      <a:pt x="2309" y="2770"/>
                    </a:lnTo>
                    <a:lnTo>
                      <a:pt x="2369" y="2766"/>
                    </a:lnTo>
                    <a:lnTo>
                      <a:pt x="2427" y="2755"/>
                    </a:lnTo>
                    <a:lnTo>
                      <a:pt x="2485" y="2735"/>
                    </a:lnTo>
                    <a:lnTo>
                      <a:pt x="2539" y="2709"/>
                    </a:lnTo>
                    <a:lnTo>
                      <a:pt x="2583" y="2679"/>
                    </a:lnTo>
                    <a:lnTo>
                      <a:pt x="2623" y="2647"/>
                    </a:lnTo>
                    <a:lnTo>
                      <a:pt x="2658" y="2609"/>
                    </a:lnTo>
                    <a:lnTo>
                      <a:pt x="2690" y="2569"/>
                    </a:lnTo>
                    <a:lnTo>
                      <a:pt x="2717" y="2525"/>
                    </a:lnTo>
                    <a:lnTo>
                      <a:pt x="2738" y="2478"/>
                    </a:lnTo>
                    <a:lnTo>
                      <a:pt x="2755" y="2427"/>
                    </a:lnTo>
                    <a:lnTo>
                      <a:pt x="2766" y="2369"/>
                    </a:lnTo>
                    <a:lnTo>
                      <a:pt x="2770" y="2307"/>
                    </a:lnTo>
                    <a:lnTo>
                      <a:pt x="2766" y="2248"/>
                    </a:lnTo>
                    <a:lnTo>
                      <a:pt x="2755" y="2190"/>
                    </a:lnTo>
                    <a:lnTo>
                      <a:pt x="2735" y="2132"/>
                    </a:lnTo>
                    <a:lnTo>
                      <a:pt x="2709" y="2078"/>
                    </a:lnTo>
                    <a:lnTo>
                      <a:pt x="2678" y="2033"/>
                    </a:lnTo>
                    <a:lnTo>
                      <a:pt x="2643" y="1991"/>
                    </a:lnTo>
                    <a:lnTo>
                      <a:pt x="2605" y="1955"/>
                    </a:lnTo>
                    <a:lnTo>
                      <a:pt x="2562" y="1922"/>
                    </a:lnTo>
                    <a:lnTo>
                      <a:pt x="2516" y="1896"/>
                    </a:lnTo>
                    <a:lnTo>
                      <a:pt x="2467" y="1875"/>
                    </a:lnTo>
                    <a:lnTo>
                      <a:pt x="2415" y="1859"/>
                    </a:lnTo>
                    <a:lnTo>
                      <a:pt x="2363" y="1850"/>
                    </a:lnTo>
                    <a:lnTo>
                      <a:pt x="2307" y="1847"/>
                    </a:lnTo>
                    <a:close/>
                    <a:moveTo>
                      <a:pt x="2462" y="701"/>
                    </a:moveTo>
                    <a:lnTo>
                      <a:pt x="2462" y="1539"/>
                    </a:lnTo>
                    <a:lnTo>
                      <a:pt x="2462" y="1547"/>
                    </a:lnTo>
                    <a:lnTo>
                      <a:pt x="2461" y="1556"/>
                    </a:lnTo>
                    <a:lnTo>
                      <a:pt x="2531" y="1574"/>
                    </a:lnTo>
                    <a:lnTo>
                      <a:pt x="2600" y="1598"/>
                    </a:lnTo>
                    <a:lnTo>
                      <a:pt x="2664" y="1629"/>
                    </a:lnTo>
                    <a:lnTo>
                      <a:pt x="2727" y="1664"/>
                    </a:lnTo>
                    <a:lnTo>
                      <a:pt x="2786" y="1705"/>
                    </a:lnTo>
                    <a:lnTo>
                      <a:pt x="2840" y="1753"/>
                    </a:lnTo>
                    <a:lnTo>
                      <a:pt x="2891" y="1805"/>
                    </a:lnTo>
                    <a:lnTo>
                      <a:pt x="2935" y="1862"/>
                    </a:lnTo>
                    <a:lnTo>
                      <a:pt x="2974" y="1924"/>
                    </a:lnTo>
                    <a:lnTo>
                      <a:pt x="3009" y="1992"/>
                    </a:lnTo>
                    <a:lnTo>
                      <a:pt x="3037" y="2062"/>
                    </a:lnTo>
                    <a:lnTo>
                      <a:pt x="3058" y="2135"/>
                    </a:lnTo>
                    <a:lnTo>
                      <a:pt x="3072" y="2208"/>
                    </a:lnTo>
                    <a:lnTo>
                      <a:pt x="3078" y="2283"/>
                    </a:lnTo>
                    <a:lnTo>
                      <a:pt x="3077" y="2357"/>
                    </a:lnTo>
                    <a:lnTo>
                      <a:pt x="3068" y="2433"/>
                    </a:lnTo>
                    <a:lnTo>
                      <a:pt x="3051" y="2507"/>
                    </a:lnTo>
                    <a:lnTo>
                      <a:pt x="3037" y="2553"/>
                    </a:lnTo>
                    <a:lnTo>
                      <a:pt x="3044" y="2556"/>
                    </a:lnTo>
                    <a:lnTo>
                      <a:pt x="3051" y="2560"/>
                    </a:lnTo>
                    <a:lnTo>
                      <a:pt x="3778" y="2979"/>
                    </a:lnTo>
                    <a:lnTo>
                      <a:pt x="3818" y="2879"/>
                    </a:lnTo>
                    <a:lnTo>
                      <a:pt x="3853" y="2777"/>
                    </a:lnTo>
                    <a:lnTo>
                      <a:pt x="3881" y="2672"/>
                    </a:lnTo>
                    <a:lnTo>
                      <a:pt x="3902" y="2567"/>
                    </a:lnTo>
                    <a:lnTo>
                      <a:pt x="3916" y="2460"/>
                    </a:lnTo>
                    <a:lnTo>
                      <a:pt x="3923" y="2352"/>
                    </a:lnTo>
                    <a:lnTo>
                      <a:pt x="3923" y="2243"/>
                    </a:lnTo>
                    <a:lnTo>
                      <a:pt x="3915" y="2135"/>
                    </a:lnTo>
                    <a:lnTo>
                      <a:pt x="3899" y="2026"/>
                    </a:lnTo>
                    <a:lnTo>
                      <a:pt x="3877" y="1918"/>
                    </a:lnTo>
                    <a:lnTo>
                      <a:pt x="3846" y="1812"/>
                    </a:lnTo>
                    <a:lnTo>
                      <a:pt x="3808" y="1705"/>
                    </a:lnTo>
                    <a:lnTo>
                      <a:pt x="3762" y="1602"/>
                    </a:lnTo>
                    <a:lnTo>
                      <a:pt x="3708" y="1501"/>
                    </a:lnTo>
                    <a:lnTo>
                      <a:pt x="3649" y="1406"/>
                    </a:lnTo>
                    <a:lnTo>
                      <a:pt x="3583" y="1317"/>
                    </a:lnTo>
                    <a:lnTo>
                      <a:pt x="3513" y="1231"/>
                    </a:lnTo>
                    <a:lnTo>
                      <a:pt x="3438" y="1153"/>
                    </a:lnTo>
                    <a:lnTo>
                      <a:pt x="3356" y="1079"/>
                    </a:lnTo>
                    <a:lnTo>
                      <a:pt x="3270" y="1012"/>
                    </a:lnTo>
                    <a:lnTo>
                      <a:pt x="3180" y="950"/>
                    </a:lnTo>
                    <a:lnTo>
                      <a:pt x="3086" y="894"/>
                    </a:lnTo>
                    <a:lnTo>
                      <a:pt x="2990" y="845"/>
                    </a:lnTo>
                    <a:lnTo>
                      <a:pt x="2889" y="802"/>
                    </a:lnTo>
                    <a:lnTo>
                      <a:pt x="2786" y="765"/>
                    </a:lnTo>
                    <a:lnTo>
                      <a:pt x="2681" y="737"/>
                    </a:lnTo>
                    <a:lnTo>
                      <a:pt x="2573" y="715"/>
                    </a:lnTo>
                    <a:lnTo>
                      <a:pt x="2462" y="701"/>
                    </a:lnTo>
                    <a:close/>
                    <a:moveTo>
                      <a:pt x="2155" y="701"/>
                    </a:moveTo>
                    <a:lnTo>
                      <a:pt x="2057" y="712"/>
                    </a:lnTo>
                    <a:lnTo>
                      <a:pt x="1960" y="730"/>
                    </a:lnTo>
                    <a:lnTo>
                      <a:pt x="1865" y="756"/>
                    </a:lnTo>
                    <a:lnTo>
                      <a:pt x="1770" y="785"/>
                    </a:lnTo>
                    <a:lnTo>
                      <a:pt x="1678" y="821"/>
                    </a:lnTo>
                    <a:lnTo>
                      <a:pt x="1588" y="862"/>
                    </a:lnTo>
                    <a:lnTo>
                      <a:pt x="1501" y="909"/>
                    </a:lnTo>
                    <a:lnTo>
                      <a:pt x="1409" y="967"/>
                    </a:lnTo>
                    <a:lnTo>
                      <a:pt x="1322" y="1028"/>
                    </a:lnTo>
                    <a:lnTo>
                      <a:pt x="1240" y="1097"/>
                    </a:lnTo>
                    <a:lnTo>
                      <a:pt x="1163" y="1168"/>
                    </a:lnTo>
                    <a:lnTo>
                      <a:pt x="1093" y="1244"/>
                    </a:lnTo>
                    <a:lnTo>
                      <a:pt x="1027" y="1325"/>
                    </a:lnTo>
                    <a:lnTo>
                      <a:pt x="967" y="1409"/>
                    </a:lnTo>
                    <a:lnTo>
                      <a:pt x="912" y="1496"/>
                    </a:lnTo>
                    <a:lnTo>
                      <a:pt x="865" y="1585"/>
                    </a:lnTo>
                    <a:lnTo>
                      <a:pt x="821" y="1678"/>
                    </a:lnTo>
                    <a:lnTo>
                      <a:pt x="785" y="1773"/>
                    </a:lnTo>
                    <a:lnTo>
                      <a:pt x="754" y="1869"/>
                    </a:lnTo>
                    <a:lnTo>
                      <a:pt x="730" y="1969"/>
                    </a:lnTo>
                    <a:lnTo>
                      <a:pt x="712" y="2068"/>
                    </a:lnTo>
                    <a:lnTo>
                      <a:pt x="700" y="2170"/>
                    </a:lnTo>
                    <a:lnTo>
                      <a:pt x="694" y="2271"/>
                    </a:lnTo>
                    <a:lnTo>
                      <a:pt x="694" y="2373"/>
                    </a:lnTo>
                    <a:lnTo>
                      <a:pt x="702" y="2476"/>
                    </a:lnTo>
                    <a:lnTo>
                      <a:pt x="715" y="2579"/>
                    </a:lnTo>
                    <a:lnTo>
                      <a:pt x="736" y="2681"/>
                    </a:lnTo>
                    <a:lnTo>
                      <a:pt x="764" y="2781"/>
                    </a:lnTo>
                    <a:lnTo>
                      <a:pt x="797" y="2881"/>
                    </a:lnTo>
                    <a:lnTo>
                      <a:pt x="838" y="2979"/>
                    </a:lnTo>
                    <a:lnTo>
                      <a:pt x="1566" y="2560"/>
                    </a:lnTo>
                    <a:lnTo>
                      <a:pt x="1573" y="2556"/>
                    </a:lnTo>
                    <a:lnTo>
                      <a:pt x="1578" y="2553"/>
                    </a:lnTo>
                    <a:lnTo>
                      <a:pt x="1559" y="2482"/>
                    </a:lnTo>
                    <a:lnTo>
                      <a:pt x="1545" y="2408"/>
                    </a:lnTo>
                    <a:lnTo>
                      <a:pt x="1539" y="2334"/>
                    </a:lnTo>
                    <a:lnTo>
                      <a:pt x="1540" y="2260"/>
                    </a:lnTo>
                    <a:lnTo>
                      <a:pt x="1549" y="2184"/>
                    </a:lnTo>
                    <a:lnTo>
                      <a:pt x="1566" y="2110"/>
                    </a:lnTo>
                    <a:lnTo>
                      <a:pt x="1589" y="2037"/>
                    </a:lnTo>
                    <a:lnTo>
                      <a:pt x="1619" y="1967"/>
                    </a:lnTo>
                    <a:lnTo>
                      <a:pt x="1655" y="1901"/>
                    </a:lnTo>
                    <a:lnTo>
                      <a:pt x="1698" y="1840"/>
                    </a:lnTo>
                    <a:lnTo>
                      <a:pt x="1746" y="1782"/>
                    </a:lnTo>
                    <a:lnTo>
                      <a:pt x="1801" y="1731"/>
                    </a:lnTo>
                    <a:lnTo>
                      <a:pt x="1859" y="1683"/>
                    </a:lnTo>
                    <a:lnTo>
                      <a:pt x="1924" y="1643"/>
                    </a:lnTo>
                    <a:lnTo>
                      <a:pt x="1980" y="1613"/>
                    </a:lnTo>
                    <a:lnTo>
                      <a:pt x="2037" y="1589"/>
                    </a:lnTo>
                    <a:lnTo>
                      <a:pt x="2096" y="1571"/>
                    </a:lnTo>
                    <a:lnTo>
                      <a:pt x="2156" y="1556"/>
                    </a:lnTo>
                    <a:lnTo>
                      <a:pt x="2155" y="1547"/>
                    </a:lnTo>
                    <a:lnTo>
                      <a:pt x="2155" y="1539"/>
                    </a:lnTo>
                    <a:lnTo>
                      <a:pt x="2155" y="701"/>
                    </a:lnTo>
                    <a:close/>
                    <a:moveTo>
                      <a:pt x="2309" y="0"/>
                    </a:moveTo>
                    <a:lnTo>
                      <a:pt x="2332" y="4"/>
                    </a:lnTo>
                    <a:lnTo>
                      <a:pt x="2353" y="15"/>
                    </a:lnTo>
                    <a:lnTo>
                      <a:pt x="2370" y="32"/>
                    </a:lnTo>
                    <a:lnTo>
                      <a:pt x="2381" y="53"/>
                    </a:lnTo>
                    <a:lnTo>
                      <a:pt x="2385" y="77"/>
                    </a:lnTo>
                    <a:lnTo>
                      <a:pt x="2385" y="376"/>
                    </a:lnTo>
                    <a:lnTo>
                      <a:pt x="2394" y="382"/>
                    </a:lnTo>
                    <a:lnTo>
                      <a:pt x="2402" y="388"/>
                    </a:lnTo>
                    <a:lnTo>
                      <a:pt x="2513" y="396"/>
                    </a:lnTo>
                    <a:lnTo>
                      <a:pt x="2623" y="411"/>
                    </a:lnTo>
                    <a:lnTo>
                      <a:pt x="2732" y="432"/>
                    </a:lnTo>
                    <a:lnTo>
                      <a:pt x="2732" y="431"/>
                    </a:lnTo>
                    <a:lnTo>
                      <a:pt x="2812" y="133"/>
                    </a:lnTo>
                    <a:lnTo>
                      <a:pt x="2819" y="115"/>
                    </a:lnTo>
                    <a:lnTo>
                      <a:pt x="2832" y="98"/>
                    </a:lnTo>
                    <a:lnTo>
                      <a:pt x="2847" y="87"/>
                    </a:lnTo>
                    <a:lnTo>
                      <a:pt x="2865" y="78"/>
                    </a:lnTo>
                    <a:lnTo>
                      <a:pt x="2886" y="77"/>
                    </a:lnTo>
                    <a:lnTo>
                      <a:pt x="2906" y="78"/>
                    </a:lnTo>
                    <a:lnTo>
                      <a:pt x="2925" y="87"/>
                    </a:lnTo>
                    <a:lnTo>
                      <a:pt x="2941" y="99"/>
                    </a:lnTo>
                    <a:lnTo>
                      <a:pt x="2952" y="115"/>
                    </a:lnTo>
                    <a:lnTo>
                      <a:pt x="2960" y="133"/>
                    </a:lnTo>
                    <a:lnTo>
                      <a:pt x="2963" y="153"/>
                    </a:lnTo>
                    <a:lnTo>
                      <a:pt x="2960" y="173"/>
                    </a:lnTo>
                    <a:lnTo>
                      <a:pt x="2881" y="470"/>
                    </a:lnTo>
                    <a:lnTo>
                      <a:pt x="2881" y="471"/>
                    </a:lnTo>
                    <a:lnTo>
                      <a:pt x="2879" y="473"/>
                    </a:lnTo>
                    <a:lnTo>
                      <a:pt x="2990" y="511"/>
                    </a:lnTo>
                    <a:lnTo>
                      <a:pt x="3098" y="555"/>
                    </a:lnTo>
                    <a:lnTo>
                      <a:pt x="3203" y="606"/>
                    </a:lnTo>
                    <a:lnTo>
                      <a:pt x="3204" y="606"/>
                    </a:lnTo>
                    <a:lnTo>
                      <a:pt x="3204" y="604"/>
                    </a:lnTo>
                    <a:lnTo>
                      <a:pt x="3358" y="337"/>
                    </a:lnTo>
                    <a:lnTo>
                      <a:pt x="3370" y="320"/>
                    </a:lnTo>
                    <a:lnTo>
                      <a:pt x="3386" y="309"/>
                    </a:lnTo>
                    <a:lnTo>
                      <a:pt x="3404" y="302"/>
                    </a:lnTo>
                    <a:lnTo>
                      <a:pt x="3424" y="299"/>
                    </a:lnTo>
                    <a:lnTo>
                      <a:pt x="3443" y="301"/>
                    </a:lnTo>
                    <a:lnTo>
                      <a:pt x="3463" y="309"/>
                    </a:lnTo>
                    <a:lnTo>
                      <a:pt x="3480" y="322"/>
                    </a:lnTo>
                    <a:lnTo>
                      <a:pt x="3491" y="337"/>
                    </a:lnTo>
                    <a:lnTo>
                      <a:pt x="3499" y="357"/>
                    </a:lnTo>
                    <a:lnTo>
                      <a:pt x="3502" y="375"/>
                    </a:lnTo>
                    <a:lnTo>
                      <a:pt x="3499" y="396"/>
                    </a:lnTo>
                    <a:lnTo>
                      <a:pt x="3491" y="414"/>
                    </a:lnTo>
                    <a:lnTo>
                      <a:pt x="3337" y="681"/>
                    </a:lnTo>
                    <a:lnTo>
                      <a:pt x="3337" y="681"/>
                    </a:lnTo>
                    <a:lnTo>
                      <a:pt x="3335" y="683"/>
                    </a:lnTo>
                    <a:lnTo>
                      <a:pt x="3432" y="747"/>
                    </a:lnTo>
                    <a:lnTo>
                      <a:pt x="3524" y="818"/>
                    </a:lnTo>
                    <a:lnTo>
                      <a:pt x="3612" y="895"/>
                    </a:lnTo>
                    <a:lnTo>
                      <a:pt x="3614" y="894"/>
                    </a:lnTo>
                    <a:lnTo>
                      <a:pt x="3614" y="894"/>
                    </a:lnTo>
                    <a:lnTo>
                      <a:pt x="3832" y="676"/>
                    </a:lnTo>
                    <a:lnTo>
                      <a:pt x="3849" y="663"/>
                    </a:lnTo>
                    <a:lnTo>
                      <a:pt x="3867" y="656"/>
                    </a:lnTo>
                    <a:lnTo>
                      <a:pt x="3887" y="653"/>
                    </a:lnTo>
                    <a:lnTo>
                      <a:pt x="3906" y="656"/>
                    </a:lnTo>
                    <a:lnTo>
                      <a:pt x="3924" y="663"/>
                    </a:lnTo>
                    <a:lnTo>
                      <a:pt x="3941" y="676"/>
                    </a:lnTo>
                    <a:lnTo>
                      <a:pt x="3954" y="693"/>
                    </a:lnTo>
                    <a:lnTo>
                      <a:pt x="3961" y="711"/>
                    </a:lnTo>
                    <a:lnTo>
                      <a:pt x="3964" y="730"/>
                    </a:lnTo>
                    <a:lnTo>
                      <a:pt x="3961" y="750"/>
                    </a:lnTo>
                    <a:lnTo>
                      <a:pt x="3954" y="768"/>
                    </a:lnTo>
                    <a:lnTo>
                      <a:pt x="3941" y="785"/>
                    </a:lnTo>
                    <a:lnTo>
                      <a:pt x="3723" y="1003"/>
                    </a:lnTo>
                    <a:lnTo>
                      <a:pt x="3723" y="1003"/>
                    </a:lnTo>
                    <a:lnTo>
                      <a:pt x="3722" y="1003"/>
                    </a:lnTo>
                    <a:lnTo>
                      <a:pt x="3797" y="1091"/>
                    </a:lnTo>
                    <a:lnTo>
                      <a:pt x="3868" y="1184"/>
                    </a:lnTo>
                    <a:lnTo>
                      <a:pt x="3934" y="1282"/>
                    </a:lnTo>
                    <a:lnTo>
                      <a:pt x="3934" y="1280"/>
                    </a:lnTo>
                    <a:lnTo>
                      <a:pt x="3936" y="1280"/>
                    </a:lnTo>
                    <a:lnTo>
                      <a:pt x="4203" y="1126"/>
                    </a:lnTo>
                    <a:lnTo>
                      <a:pt x="4221" y="1118"/>
                    </a:lnTo>
                    <a:lnTo>
                      <a:pt x="4241" y="1115"/>
                    </a:lnTo>
                    <a:lnTo>
                      <a:pt x="4260" y="1118"/>
                    </a:lnTo>
                    <a:lnTo>
                      <a:pt x="4278" y="1126"/>
                    </a:lnTo>
                    <a:lnTo>
                      <a:pt x="4295" y="1137"/>
                    </a:lnTo>
                    <a:lnTo>
                      <a:pt x="4308" y="1154"/>
                    </a:lnTo>
                    <a:lnTo>
                      <a:pt x="4316" y="1174"/>
                    </a:lnTo>
                    <a:lnTo>
                      <a:pt x="4318" y="1193"/>
                    </a:lnTo>
                    <a:lnTo>
                      <a:pt x="4315" y="1213"/>
                    </a:lnTo>
                    <a:lnTo>
                      <a:pt x="4308" y="1231"/>
                    </a:lnTo>
                    <a:lnTo>
                      <a:pt x="4297" y="1247"/>
                    </a:lnTo>
                    <a:lnTo>
                      <a:pt x="4280" y="1259"/>
                    </a:lnTo>
                    <a:lnTo>
                      <a:pt x="4013" y="1413"/>
                    </a:lnTo>
                    <a:lnTo>
                      <a:pt x="4013" y="1413"/>
                    </a:lnTo>
                    <a:lnTo>
                      <a:pt x="4011" y="1414"/>
                    </a:lnTo>
                    <a:lnTo>
                      <a:pt x="4063" y="1519"/>
                    </a:lnTo>
                    <a:lnTo>
                      <a:pt x="4108" y="1629"/>
                    </a:lnTo>
                    <a:lnTo>
                      <a:pt x="4146" y="1738"/>
                    </a:lnTo>
                    <a:lnTo>
                      <a:pt x="4146" y="1736"/>
                    </a:lnTo>
                    <a:lnTo>
                      <a:pt x="4147" y="1736"/>
                    </a:lnTo>
                    <a:lnTo>
                      <a:pt x="4444" y="1657"/>
                    </a:lnTo>
                    <a:lnTo>
                      <a:pt x="4464" y="1654"/>
                    </a:lnTo>
                    <a:lnTo>
                      <a:pt x="4484" y="1657"/>
                    </a:lnTo>
                    <a:lnTo>
                      <a:pt x="4502" y="1665"/>
                    </a:lnTo>
                    <a:lnTo>
                      <a:pt x="4518" y="1676"/>
                    </a:lnTo>
                    <a:lnTo>
                      <a:pt x="4530" y="1692"/>
                    </a:lnTo>
                    <a:lnTo>
                      <a:pt x="4539" y="1711"/>
                    </a:lnTo>
                    <a:lnTo>
                      <a:pt x="4541" y="1732"/>
                    </a:lnTo>
                    <a:lnTo>
                      <a:pt x="4539" y="1752"/>
                    </a:lnTo>
                    <a:lnTo>
                      <a:pt x="4530" y="1770"/>
                    </a:lnTo>
                    <a:lnTo>
                      <a:pt x="4519" y="1785"/>
                    </a:lnTo>
                    <a:lnTo>
                      <a:pt x="4504" y="1798"/>
                    </a:lnTo>
                    <a:lnTo>
                      <a:pt x="4484" y="1805"/>
                    </a:lnTo>
                    <a:lnTo>
                      <a:pt x="4186" y="1885"/>
                    </a:lnTo>
                    <a:lnTo>
                      <a:pt x="4186" y="1885"/>
                    </a:lnTo>
                    <a:lnTo>
                      <a:pt x="4208" y="2001"/>
                    </a:lnTo>
                    <a:lnTo>
                      <a:pt x="4222" y="2115"/>
                    </a:lnTo>
                    <a:lnTo>
                      <a:pt x="4231" y="2232"/>
                    </a:lnTo>
                    <a:lnTo>
                      <a:pt x="4231" y="2232"/>
                    </a:lnTo>
                    <a:lnTo>
                      <a:pt x="4232" y="2232"/>
                    </a:lnTo>
                    <a:lnTo>
                      <a:pt x="4540" y="2232"/>
                    </a:lnTo>
                    <a:lnTo>
                      <a:pt x="4564" y="2236"/>
                    </a:lnTo>
                    <a:lnTo>
                      <a:pt x="4585" y="2247"/>
                    </a:lnTo>
                    <a:lnTo>
                      <a:pt x="4602" y="2264"/>
                    </a:lnTo>
                    <a:lnTo>
                      <a:pt x="4613" y="2285"/>
                    </a:lnTo>
                    <a:lnTo>
                      <a:pt x="4617" y="2309"/>
                    </a:lnTo>
                    <a:lnTo>
                      <a:pt x="4613" y="2332"/>
                    </a:lnTo>
                    <a:lnTo>
                      <a:pt x="4602" y="2353"/>
                    </a:lnTo>
                    <a:lnTo>
                      <a:pt x="4585" y="2370"/>
                    </a:lnTo>
                    <a:lnTo>
                      <a:pt x="4564" y="2381"/>
                    </a:lnTo>
                    <a:lnTo>
                      <a:pt x="4540" y="2385"/>
                    </a:lnTo>
                    <a:lnTo>
                      <a:pt x="4232" y="2385"/>
                    </a:lnTo>
                    <a:lnTo>
                      <a:pt x="4231" y="2385"/>
                    </a:lnTo>
                    <a:lnTo>
                      <a:pt x="4231" y="2385"/>
                    </a:lnTo>
                    <a:lnTo>
                      <a:pt x="4222" y="2502"/>
                    </a:lnTo>
                    <a:lnTo>
                      <a:pt x="4207" y="2618"/>
                    </a:lnTo>
                    <a:lnTo>
                      <a:pt x="4185" y="2732"/>
                    </a:lnTo>
                    <a:lnTo>
                      <a:pt x="4186" y="2732"/>
                    </a:lnTo>
                    <a:lnTo>
                      <a:pt x="4484" y="2812"/>
                    </a:lnTo>
                    <a:lnTo>
                      <a:pt x="4504" y="2819"/>
                    </a:lnTo>
                    <a:lnTo>
                      <a:pt x="4519" y="2832"/>
                    </a:lnTo>
                    <a:lnTo>
                      <a:pt x="4530" y="2847"/>
                    </a:lnTo>
                    <a:lnTo>
                      <a:pt x="4539" y="2865"/>
                    </a:lnTo>
                    <a:lnTo>
                      <a:pt x="4541" y="2885"/>
                    </a:lnTo>
                    <a:lnTo>
                      <a:pt x="4539" y="2906"/>
                    </a:lnTo>
                    <a:lnTo>
                      <a:pt x="4530" y="2925"/>
                    </a:lnTo>
                    <a:lnTo>
                      <a:pt x="4518" y="2941"/>
                    </a:lnTo>
                    <a:lnTo>
                      <a:pt x="4502" y="2953"/>
                    </a:lnTo>
                    <a:lnTo>
                      <a:pt x="4484" y="2960"/>
                    </a:lnTo>
                    <a:lnTo>
                      <a:pt x="4464" y="2963"/>
                    </a:lnTo>
                    <a:lnTo>
                      <a:pt x="4455" y="2962"/>
                    </a:lnTo>
                    <a:lnTo>
                      <a:pt x="4444" y="2960"/>
                    </a:lnTo>
                    <a:lnTo>
                      <a:pt x="4147" y="2881"/>
                    </a:lnTo>
                    <a:lnTo>
                      <a:pt x="4146" y="2881"/>
                    </a:lnTo>
                    <a:lnTo>
                      <a:pt x="4146" y="2879"/>
                    </a:lnTo>
                    <a:lnTo>
                      <a:pt x="4108" y="2990"/>
                    </a:lnTo>
                    <a:lnTo>
                      <a:pt x="4063" y="3098"/>
                    </a:lnTo>
                    <a:lnTo>
                      <a:pt x="4011" y="3203"/>
                    </a:lnTo>
                    <a:lnTo>
                      <a:pt x="4013" y="3204"/>
                    </a:lnTo>
                    <a:lnTo>
                      <a:pt x="4280" y="3358"/>
                    </a:lnTo>
                    <a:lnTo>
                      <a:pt x="4297" y="3370"/>
                    </a:lnTo>
                    <a:lnTo>
                      <a:pt x="4308" y="3386"/>
                    </a:lnTo>
                    <a:lnTo>
                      <a:pt x="4316" y="3404"/>
                    </a:lnTo>
                    <a:lnTo>
                      <a:pt x="4318" y="3424"/>
                    </a:lnTo>
                    <a:lnTo>
                      <a:pt x="4316" y="3443"/>
                    </a:lnTo>
                    <a:lnTo>
                      <a:pt x="4308" y="3463"/>
                    </a:lnTo>
                    <a:lnTo>
                      <a:pt x="4295" y="3480"/>
                    </a:lnTo>
                    <a:lnTo>
                      <a:pt x="4278" y="3491"/>
                    </a:lnTo>
                    <a:lnTo>
                      <a:pt x="4260" y="3499"/>
                    </a:lnTo>
                    <a:lnTo>
                      <a:pt x="4241" y="3501"/>
                    </a:lnTo>
                    <a:lnTo>
                      <a:pt x="4221" y="3499"/>
                    </a:lnTo>
                    <a:lnTo>
                      <a:pt x="4203" y="3491"/>
                    </a:lnTo>
                    <a:lnTo>
                      <a:pt x="3936" y="3337"/>
                    </a:lnTo>
                    <a:lnTo>
                      <a:pt x="3936" y="3337"/>
                    </a:lnTo>
                    <a:lnTo>
                      <a:pt x="3936" y="3335"/>
                    </a:lnTo>
                    <a:lnTo>
                      <a:pt x="3870" y="3432"/>
                    </a:lnTo>
                    <a:lnTo>
                      <a:pt x="3800" y="3526"/>
                    </a:lnTo>
                    <a:lnTo>
                      <a:pt x="3723" y="3614"/>
                    </a:lnTo>
                    <a:lnTo>
                      <a:pt x="3723" y="3614"/>
                    </a:lnTo>
                    <a:lnTo>
                      <a:pt x="3723" y="3614"/>
                    </a:lnTo>
                    <a:lnTo>
                      <a:pt x="3941" y="3832"/>
                    </a:lnTo>
                    <a:lnTo>
                      <a:pt x="3954" y="3849"/>
                    </a:lnTo>
                    <a:lnTo>
                      <a:pt x="3961" y="3867"/>
                    </a:lnTo>
                    <a:lnTo>
                      <a:pt x="3964" y="3887"/>
                    </a:lnTo>
                    <a:lnTo>
                      <a:pt x="3961" y="3906"/>
                    </a:lnTo>
                    <a:lnTo>
                      <a:pt x="3954" y="3924"/>
                    </a:lnTo>
                    <a:lnTo>
                      <a:pt x="3941" y="3941"/>
                    </a:lnTo>
                    <a:lnTo>
                      <a:pt x="3924" y="3954"/>
                    </a:lnTo>
                    <a:lnTo>
                      <a:pt x="3906" y="3961"/>
                    </a:lnTo>
                    <a:lnTo>
                      <a:pt x="3887" y="3964"/>
                    </a:lnTo>
                    <a:lnTo>
                      <a:pt x="3867" y="3961"/>
                    </a:lnTo>
                    <a:lnTo>
                      <a:pt x="3849" y="3954"/>
                    </a:lnTo>
                    <a:lnTo>
                      <a:pt x="3832" y="3941"/>
                    </a:lnTo>
                    <a:lnTo>
                      <a:pt x="3614" y="3723"/>
                    </a:lnTo>
                    <a:lnTo>
                      <a:pt x="3614" y="3722"/>
                    </a:lnTo>
                    <a:lnTo>
                      <a:pt x="3526" y="3797"/>
                    </a:lnTo>
                    <a:lnTo>
                      <a:pt x="3433" y="3868"/>
                    </a:lnTo>
                    <a:lnTo>
                      <a:pt x="3335" y="3934"/>
                    </a:lnTo>
                    <a:lnTo>
                      <a:pt x="3337" y="3936"/>
                    </a:lnTo>
                    <a:lnTo>
                      <a:pt x="3337" y="3936"/>
                    </a:lnTo>
                    <a:lnTo>
                      <a:pt x="3491" y="4203"/>
                    </a:lnTo>
                    <a:lnTo>
                      <a:pt x="3499" y="4221"/>
                    </a:lnTo>
                    <a:lnTo>
                      <a:pt x="3502" y="4242"/>
                    </a:lnTo>
                    <a:lnTo>
                      <a:pt x="3499" y="4260"/>
                    </a:lnTo>
                    <a:lnTo>
                      <a:pt x="3491" y="4280"/>
                    </a:lnTo>
                    <a:lnTo>
                      <a:pt x="3480" y="4295"/>
                    </a:lnTo>
                    <a:lnTo>
                      <a:pt x="3463" y="4308"/>
                    </a:lnTo>
                    <a:lnTo>
                      <a:pt x="3445" y="4315"/>
                    </a:lnTo>
                    <a:lnTo>
                      <a:pt x="3425" y="4318"/>
                    </a:lnTo>
                    <a:lnTo>
                      <a:pt x="3405" y="4315"/>
                    </a:lnTo>
                    <a:lnTo>
                      <a:pt x="3387" y="4308"/>
                    </a:lnTo>
                    <a:lnTo>
                      <a:pt x="3370" y="4295"/>
                    </a:lnTo>
                    <a:lnTo>
                      <a:pt x="3358" y="4280"/>
                    </a:lnTo>
                    <a:lnTo>
                      <a:pt x="3204" y="4013"/>
                    </a:lnTo>
                    <a:lnTo>
                      <a:pt x="3203" y="4011"/>
                    </a:lnTo>
                    <a:lnTo>
                      <a:pt x="3098" y="4063"/>
                    </a:lnTo>
                    <a:lnTo>
                      <a:pt x="2988" y="4108"/>
                    </a:lnTo>
                    <a:lnTo>
                      <a:pt x="2879" y="4146"/>
                    </a:lnTo>
                    <a:lnTo>
                      <a:pt x="2881" y="4146"/>
                    </a:lnTo>
                    <a:lnTo>
                      <a:pt x="2881" y="4147"/>
                    </a:lnTo>
                    <a:lnTo>
                      <a:pt x="2960" y="4444"/>
                    </a:lnTo>
                    <a:lnTo>
                      <a:pt x="2963" y="4464"/>
                    </a:lnTo>
                    <a:lnTo>
                      <a:pt x="2960" y="4484"/>
                    </a:lnTo>
                    <a:lnTo>
                      <a:pt x="2953" y="4502"/>
                    </a:lnTo>
                    <a:lnTo>
                      <a:pt x="2941" y="4518"/>
                    </a:lnTo>
                    <a:lnTo>
                      <a:pt x="2925" y="4530"/>
                    </a:lnTo>
                    <a:lnTo>
                      <a:pt x="2906" y="4539"/>
                    </a:lnTo>
                    <a:lnTo>
                      <a:pt x="2896" y="4540"/>
                    </a:lnTo>
                    <a:lnTo>
                      <a:pt x="2886" y="4540"/>
                    </a:lnTo>
                    <a:lnTo>
                      <a:pt x="2867" y="4539"/>
                    </a:lnTo>
                    <a:lnTo>
                      <a:pt x="2849" y="4530"/>
                    </a:lnTo>
                    <a:lnTo>
                      <a:pt x="2832" y="4519"/>
                    </a:lnTo>
                    <a:lnTo>
                      <a:pt x="2821" y="4504"/>
                    </a:lnTo>
                    <a:lnTo>
                      <a:pt x="2812" y="4484"/>
                    </a:lnTo>
                    <a:lnTo>
                      <a:pt x="2732" y="4186"/>
                    </a:lnTo>
                    <a:lnTo>
                      <a:pt x="2732" y="4186"/>
                    </a:lnTo>
                    <a:lnTo>
                      <a:pt x="2732" y="4185"/>
                    </a:lnTo>
                    <a:lnTo>
                      <a:pt x="2616" y="4207"/>
                    </a:lnTo>
                    <a:lnTo>
                      <a:pt x="2502" y="4222"/>
                    </a:lnTo>
                    <a:lnTo>
                      <a:pt x="2385" y="4229"/>
                    </a:lnTo>
                    <a:lnTo>
                      <a:pt x="2385" y="4231"/>
                    </a:lnTo>
                    <a:lnTo>
                      <a:pt x="2385" y="4232"/>
                    </a:lnTo>
                    <a:lnTo>
                      <a:pt x="2385" y="4540"/>
                    </a:lnTo>
                    <a:lnTo>
                      <a:pt x="2381" y="4564"/>
                    </a:lnTo>
                    <a:lnTo>
                      <a:pt x="2370" y="4585"/>
                    </a:lnTo>
                    <a:lnTo>
                      <a:pt x="2353" y="4602"/>
                    </a:lnTo>
                    <a:lnTo>
                      <a:pt x="2332" y="4613"/>
                    </a:lnTo>
                    <a:lnTo>
                      <a:pt x="2309" y="4617"/>
                    </a:lnTo>
                    <a:lnTo>
                      <a:pt x="2285" y="4613"/>
                    </a:lnTo>
                    <a:lnTo>
                      <a:pt x="2264" y="4602"/>
                    </a:lnTo>
                    <a:lnTo>
                      <a:pt x="2247" y="4585"/>
                    </a:lnTo>
                    <a:lnTo>
                      <a:pt x="2236" y="4564"/>
                    </a:lnTo>
                    <a:lnTo>
                      <a:pt x="2232" y="4540"/>
                    </a:lnTo>
                    <a:lnTo>
                      <a:pt x="2232" y="4232"/>
                    </a:lnTo>
                    <a:lnTo>
                      <a:pt x="2232" y="4229"/>
                    </a:lnTo>
                    <a:lnTo>
                      <a:pt x="2115" y="4221"/>
                    </a:lnTo>
                    <a:lnTo>
                      <a:pt x="1999" y="4206"/>
                    </a:lnTo>
                    <a:lnTo>
                      <a:pt x="1885" y="4185"/>
                    </a:lnTo>
                    <a:lnTo>
                      <a:pt x="1885" y="4185"/>
                    </a:lnTo>
                    <a:lnTo>
                      <a:pt x="1885" y="4186"/>
                    </a:lnTo>
                    <a:lnTo>
                      <a:pt x="1805" y="4484"/>
                    </a:lnTo>
                    <a:lnTo>
                      <a:pt x="1798" y="4504"/>
                    </a:lnTo>
                    <a:lnTo>
                      <a:pt x="1785" y="4519"/>
                    </a:lnTo>
                    <a:lnTo>
                      <a:pt x="1770" y="4530"/>
                    </a:lnTo>
                    <a:lnTo>
                      <a:pt x="1752" y="4539"/>
                    </a:lnTo>
                    <a:lnTo>
                      <a:pt x="1731" y="4540"/>
                    </a:lnTo>
                    <a:lnTo>
                      <a:pt x="1721" y="4540"/>
                    </a:lnTo>
                    <a:lnTo>
                      <a:pt x="1711" y="4539"/>
                    </a:lnTo>
                    <a:lnTo>
                      <a:pt x="1692" y="4530"/>
                    </a:lnTo>
                    <a:lnTo>
                      <a:pt x="1676" y="4518"/>
                    </a:lnTo>
                    <a:lnTo>
                      <a:pt x="1665" y="4502"/>
                    </a:lnTo>
                    <a:lnTo>
                      <a:pt x="1657" y="4484"/>
                    </a:lnTo>
                    <a:lnTo>
                      <a:pt x="1654" y="4464"/>
                    </a:lnTo>
                    <a:lnTo>
                      <a:pt x="1657" y="4444"/>
                    </a:lnTo>
                    <a:lnTo>
                      <a:pt x="1736" y="4147"/>
                    </a:lnTo>
                    <a:lnTo>
                      <a:pt x="1736" y="4146"/>
                    </a:lnTo>
                    <a:lnTo>
                      <a:pt x="1738" y="4144"/>
                    </a:lnTo>
                    <a:lnTo>
                      <a:pt x="1627" y="4106"/>
                    </a:lnTo>
                    <a:lnTo>
                      <a:pt x="1519" y="4062"/>
                    </a:lnTo>
                    <a:lnTo>
                      <a:pt x="1414" y="4011"/>
                    </a:lnTo>
                    <a:lnTo>
                      <a:pt x="1414" y="4011"/>
                    </a:lnTo>
                    <a:lnTo>
                      <a:pt x="1413" y="4013"/>
                    </a:lnTo>
                    <a:lnTo>
                      <a:pt x="1259" y="4280"/>
                    </a:lnTo>
                    <a:lnTo>
                      <a:pt x="1247" y="4295"/>
                    </a:lnTo>
                    <a:lnTo>
                      <a:pt x="1231" y="4308"/>
                    </a:lnTo>
                    <a:lnTo>
                      <a:pt x="1212" y="4315"/>
                    </a:lnTo>
                    <a:lnTo>
                      <a:pt x="1192" y="4318"/>
                    </a:lnTo>
                    <a:lnTo>
                      <a:pt x="1174" y="4315"/>
                    </a:lnTo>
                    <a:lnTo>
                      <a:pt x="1154" y="4308"/>
                    </a:lnTo>
                    <a:lnTo>
                      <a:pt x="1137" y="4295"/>
                    </a:lnTo>
                    <a:lnTo>
                      <a:pt x="1126" y="4280"/>
                    </a:lnTo>
                    <a:lnTo>
                      <a:pt x="1118" y="4260"/>
                    </a:lnTo>
                    <a:lnTo>
                      <a:pt x="1116" y="4242"/>
                    </a:lnTo>
                    <a:lnTo>
                      <a:pt x="1118" y="4221"/>
                    </a:lnTo>
                    <a:lnTo>
                      <a:pt x="1126" y="4203"/>
                    </a:lnTo>
                    <a:lnTo>
                      <a:pt x="1280" y="3936"/>
                    </a:lnTo>
                    <a:lnTo>
                      <a:pt x="1280" y="3936"/>
                    </a:lnTo>
                    <a:lnTo>
                      <a:pt x="1282" y="3934"/>
                    </a:lnTo>
                    <a:lnTo>
                      <a:pt x="1185" y="3870"/>
                    </a:lnTo>
                    <a:lnTo>
                      <a:pt x="1093" y="3799"/>
                    </a:lnTo>
                    <a:lnTo>
                      <a:pt x="1005" y="3722"/>
                    </a:lnTo>
                    <a:lnTo>
                      <a:pt x="1003" y="3723"/>
                    </a:lnTo>
                    <a:lnTo>
                      <a:pt x="1003" y="3723"/>
                    </a:lnTo>
                    <a:lnTo>
                      <a:pt x="785" y="3941"/>
                    </a:lnTo>
                    <a:lnTo>
                      <a:pt x="768" y="3954"/>
                    </a:lnTo>
                    <a:lnTo>
                      <a:pt x="750" y="3961"/>
                    </a:lnTo>
                    <a:lnTo>
                      <a:pt x="730" y="3964"/>
                    </a:lnTo>
                    <a:lnTo>
                      <a:pt x="711" y="3961"/>
                    </a:lnTo>
                    <a:lnTo>
                      <a:pt x="693" y="3954"/>
                    </a:lnTo>
                    <a:lnTo>
                      <a:pt x="676" y="3941"/>
                    </a:lnTo>
                    <a:lnTo>
                      <a:pt x="663" y="3924"/>
                    </a:lnTo>
                    <a:lnTo>
                      <a:pt x="656" y="3906"/>
                    </a:lnTo>
                    <a:lnTo>
                      <a:pt x="653" y="3887"/>
                    </a:lnTo>
                    <a:lnTo>
                      <a:pt x="656" y="3867"/>
                    </a:lnTo>
                    <a:lnTo>
                      <a:pt x="663" y="3849"/>
                    </a:lnTo>
                    <a:lnTo>
                      <a:pt x="676" y="3832"/>
                    </a:lnTo>
                    <a:lnTo>
                      <a:pt x="894" y="3614"/>
                    </a:lnTo>
                    <a:lnTo>
                      <a:pt x="894" y="3614"/>
                    </a:lnTo>
                    <a:lnTo>
                      <a:pt x="895" y="3614"/>
                    </a:lnTo>
                    <a:lnTo>
                      <a:pt x="820" y="3526"/>
                    </a:lnTo>
                    <a:lnTo>
                      <a:pt x="749" y="3433"/>
                    </a:lnTo>
                    <a:lnTo>
                      <a:pt x="683" y="3335"/>
                    </a:lnTo>
                    <a:lnTo>
                      <a:pt x="683" y="3337"/>
                    </a:lnTo>
                    <a:lnTo>
                      <a:pt x="681" y="3337"/>
                    </a:lnTo>
                    <a:lnTo>
                      <a:pt x="414" y="3491"/>
                    </a:lnTo>
                    <a:lnTo>
                      <a:pt x="396" y="3499"/>
                    </a:lnTo>
                    <a:lnTo>
                      <a:pt x="376" y="3501"/>
                    </a:lnTo>
                    <a:lnTo>
                      <a:pt x="357" y="3499"/>
                    </a:lnTo>
                    <a:lnTo>
                      <a:pt x="339" y="3491"/>
                    </a:lnTo>
                    <a:lnTo>
                      <a:pt x="322" y="3480"/>
                    </a:lnTo>
                    <a:lnTo>
                      <a:pt x="309" y="3463"/>
                    </a:lnTo>
                    <a:lnTo>
                      <a:pt x="301" y="3443"/>
                    </a:lnTo>
                    <a:lnTo>
                      <a:pt x="299" y="3424"/>
                    </a:lnTo>
                    <a:lnTo>
                      <a:pt x="302" y="3404"/>
                    </a:lnTo>
                    <a:lnTo>
                      <a:pt x="309" y="3386"/>
                    </a:lnTo>
                    <a:lnTo>
                      <a:pt x="320" y="3370"/>
                    </a:lnTo>
                    <a:lnTo>
                      <a:pt x="337" y="3358"/>
                    </a:lnTo>
                    <a:lnTo>
                      <a:pt x="604" y="3204"/>
                    </a:lnTo>
                    <a:lnTo>
                      <a:pt x="604" y="3204"/>
                    </a:lnTo>
                    <a:lnTo>
                      <a:pt x="606" y="3203"/>
                    </a:lnTo>
                    <a:lnTo>
                      <a:pt x="554" y="3098"/>
                    </a:lnTo>
                    <a:lnTo>
                      <a:pt x="509" y="2988"/>
                    </a:lnTo>
                    <a:lnTo>
                      <a:pt x="471" y="2879"/>
                    </a:lnTo>
                    <a:lnTo>
                      <a:pt x="471" y="2881"/>
                    </a:lnTo>
                    <a:lnTo>
                      <a:pt x="470" y="2881"/>
                    </a:lnTo>
                    <a:lnTo>
                      <a:pt x="173" y="2960"/>
                    </a:lnTo>
                    <a:lnTo>
                      <a:pt x="162" y="2962"/>
                    </a:lnTo>
                    <a:lnTo>
                      <a:pt x="153" y="2963"/>
                    </a:lnTo>
                    <a:lnTo>
                      <a:pt x="133" y="2960"/>
                    </a:lnTo>
                    <a:lnTo>
                      <a:pt x="115" y="2953"/>
                    </a:lnTo>
                    <a:lnTo>
                      <a:pt x="99" y="2941"/>
                    </a:lnTo>
                    <a:lnTo>
                      <a:pt x="87" y="2925"/>
                    </a:lnTo>
                    <a:lnTo>
                      <a:pt x="78" y="2906"/>
                    </a:lnTo>
                    <a:lnTo>
                      <a:pt x="76" y="2885"/>
                    </a:lnTo>
                    <a:lnTo>
                      <a:pt x="78" y="2865"/>
                    </a:lnTo>
                    <a:lnTo>
                      <a:pt x="87" y="2847"/>
                    </a:lnTo>
                    <a:lnTo>
                      <a:pt x="98" y="2832"/>
                    </a:lnTo>
                    <a:lnTo>
                      <a:pt x="113" y="2819"/>
                    </a:lnTo>
                    <a:lnTo>
                      <a:pt x="133" y="2812"/>
                    </a:lnTo>
                    <a:lnTo>
                      <a:pt x="431" y="2732"/>
                    </a:lnTo>
                    <a:lnTo>
                      <a:pt x="431" y="2732"/>
                    </a:lnTo>
                    <a:lnTo>
                      <a:pt x="409" y="2616"/>
                    </a:lnTo>
                    <a:lnTo>
                      <a:pt x="395" y="2502"/>
                    </a:lnTo>
                    <a:lnTo>
                      <a:pt x="386" y="2385"/>
                    </a:lnTo>
                    <a:lnTo>
                      <a:pt x="386" y="2385"/>
                    </a:lnTo>
                    <a:lnTo>
                      <a:pt x="385" y="2385"/>
                    </a:lnTo>
                    <a:lnTo>
                      <a:pt x="77" y="2385"/>
                    </a:lnTo>
                    <a:lnTo>
                      <a:pt x="53" y="2381"/>
                    </a:lnTo>
                    <a:lnTo>
                      <a:pt x="32" y="2370"/>
                    </a:lnTo>
                    <a:lnTo>
                      <a:pt x="15" y="2353"/>
                    </a:lnTo>
                    <a:lnTo>
                      <a:pt x="4" y="2332"/>
                    </a:lnTo>
                    <a:lnTo>
                      <a:pt x="0" y="2309"/>
                    </a:lnTo>
                    <a:lnTo>
                      <a:pt x="4" y="2285"/>
                    </a:lnTo>
                    <a:lnTo>
                      <a:pt x="15" y="2264"/>
                    </a:lnTo>
                    <a:lnTo>
                      <a:pt x="32" y="2247"/>
                    </a:lnTo>
                    <a:lnTo>
                      <a:pt x="53" y="2236"/>
                    </a:lnTo>
                    <a:lnTo>
                      <a:pt x="77" y="2232"/>
                    </a:lnTo>
                    <a:lnTo>
                      <a:pt x="385" y="2232"/>
                    </a:lnTo>
                    <a:lnTo>
                      <a:pt x="386" y="2232"/>
                    </a:lnTo>
                    <a:lnTo>
                      <a:pt x="395" y="2115"/>
                    </a:lnTo>
                    <a:lnTo>
                      <a:pt x="410" y="1999"/>
                    </a:lnTo>
                    <a:lnTo>
                      <a:pt x="432" y="1885"/>
                    </a:lnTo>
                    <a:lnTo>
                      <a:pt x="431" y="1885"/>
                    </a:lnTo>
                    <a:lnTo>
                      <a:pt x="133" y="1805"/>
                    </a:lnTo>
                    <a:lnTo>
                      <a:pt x="113" y="1798"/>
                    </a:lnTo>
                    <a:lnTo>
                      <a:pt x="98" y="1785"/>
                    </a:lnTo>
                    <a:lnTo>
                      <a:pt x="87" y="1770"/>
                    </a:lnTo>
                    <a:lnTo>
                      <a:pt x="78" y="1752"/>
                    </a:lnTo>
                    <a:lnTo>
                      <a:pt x="76" y="1732"/>
                    </a:lnTo>
                    <a:lnTo>
                      <a:pt x="78" y="1711"/>
                    </a:lnTo>
                    <a:lnTo>
                      <a:pt x="87" y="1692"/>
                    </a:lnTo>
                    <a:lnTo>
                      <a:pt x="99" y="1676"/>
                    </a:lnTo>
                    <a:lnTo>
                      <a:pt x="115" y="1665"/>
                    </a:lnTo>
                    <a:lnTo>
                      <a:pt x="133" y="1657"/>
                    </a:lnTo>
                    <a:lnTo>
                      <a:pt x="153" y="1654"/>
                    </a:lnTo>
                    <a:lnTo>
                      <a:pt x="173" y="1657"/>
                    </a:lnTo>
                    <a:lnTo>
                      <a:pt x="470" y="1736"/>
                    </a:lnTo>
                    <a:lnTo>
                      <a:pt x="471" y="1736"/>
                    </a:lnTo>
                    <a:lnTo>
                      <a:pt x="471" y="1738"/>
                    </a:lnTo>
                    <a:lnTo>
                      <a:pt x="509" y="1627"/>
                    </a:lnTo>
                    <a:lnTo>
                      <a:pt x="554" y="1519"/>
                    </a:lnTo>
                    <a:lnTo>
                      <a:pt x="606" y="1414"/>
                    </a:lnTo>
                    <a:lnTo>
                      <a:pt x="604" y="1413"/>
                    </a:lnTo>
                    <a:lnTo>
                      <a:pt x="604" y="1413"/>
                    </a:lnTo>
                    <a:lnTo>
                      <a:pt x="337" y="1259"/>
                    </a:lnTo>
                    <a:lnTo>
                      <a:pt x="320" y="1247"/>
                    </a:lnTo>
                    <a:lnTo>
                      <a:pt x="309" y="1231"/>
                    </a:lnTo>
                    <a:lnTo>
                      <a:pt x="302" y="1213"/>
                    </a:lnTo>
                    <a:lnTo>
                      <a:pt x="299" y="1193"/>
                    </a:lnTo>
                    <a:lnTo>
                      <a:pt x="301" y="1174"/>
                    </a:lnTo>
                    <a:lnTo>
                      <a:pt x="309" y="1154"/>
                    </a:lnTo>
                    <a:lnTo>
                      <a:pt x="322" y="1137"/>
                    </a:lnTo>
                    <a:lnTo>
                      <a:pt x="337" y="1126"/>
                    </a:lnTo>
                    <a:lnTo>
                      <a:pt x="357" y="1118"/>
                    </a:lnTo>
                    <a:lnTo>
                      <a:pt x="375" y="1115"/>
                    </a:lnTo>
                    <a:lnTo>
                      <a:pt x="396" y="1118"/>
                    </a:lnTo>
                    <a:lnTo>
                      <a:pt x="414" y="1126"/>
                    </a:lnTo>
                    <a:lnTo>
                      <a:pt x="681" y="1280"/>
                    </a:lnTo>
                    <a:lnTo>
                      <a:pt x="681" y="1280"/>
                    </a:lnTo>
                    <a:lnTo>
                      <a:pt x="683" y="1282"/>
                    </a:lnTo>
                    <a:lnTo>
                      <a:pt x="747" y="1185"/>
                    </a:lnTo>
                    <a:lnTo>
                      <a:pt x="817" y="1091"/>
                    </a:lnTo>
                    <a:lnTo>
                      <a:pt x="894" y="1003"/>
                    </a:lnTo>
                    <a:lnTo>
                      <a:pt x="894" y="1003"/>
                    </a:lnTo>
                    <a:lnTo>
                      <a:pt x="894" y="1003"/>
                    </a:lnTo>
                    <a:lnTo>
                      <a:pt x="676" y="785"/>
                    </a:lnTo>
                    <a:lnTo>
                      <a:pt x="663" y="768"/>
                    </a:lnTo>
                    <a:lnTo>
                      <a:pt x="656" y="750"/>
                    </a:lnTo>
                    <a:lnTo>
                      <a:pt x="653" y="730"/>
                    </a:lnTo>
                    <a:lnTo>
                      <a:pt x="656" y="711"/>
                    </a:lnTo>
                    <a:lnTo>
                      <a:pt x="663" y="693"/>
                    </a:lnTo>
                    <a:lnTo>
                      <a:pt x="676" y="676"/>
                    </a:lnTo>
                    <a:lnTo>
                      <a:pt x="693" y="663"/>
                    </a:lnTo>
                    <a:lnTo>
                      <a:pt x="711" y="656"/>
                    </a:lnTo>
                    <a:lnTo>
                      <a:pt x="730" y="653"/>
                    </a:lnTo>
                    <a:lnTo>
                      <a:pt x="750" y="656"/>
                    </a:lnTo>
                    <a:lnTo>
                      <a:pt x="768" y="663"/>
                    </a:lnTo>
                    <a:lnTo>
                      <a:pt x="785" y="676"/>
                    </a:lnTo>
                    <a:lnTo>
                      <a:pt x="1003" y="894"/>
                    </a:lnTo>
                    <a:lnTo>
                      <a:pt x="1003" y="894"/>
                    </a:lnTo>
                    <a:lnTo>
                      <a:pt x="1003" y="895"/>
                    </a:lnTo>
                    <a:lnTo>
                      <a:pt x="1091" y="820"/>
                    </a:lnTo>
                    <a:lnTo>
                      <a:pt x="1184" y="749"/>
                    </a:lnTo>
                    <a:lnTo>
                      <a:pt x="1282" y="683"/>
                    </a:lnTo>
                    <a:lnTo>
                      <a:pt x="1280" y="681"/>
                    </a:lnTo>
                    <a:lnTo>
                      <a:pt x="1280" y="681"/>
                    </a:lnTo>
                    <a:lnTo>
                      <a:pt x="1126" y="414"/>
                    </a:lnTo>
                    <a:lnTo>
                      <a:pt x="1118" y="396"/>
                    </a:lnTo>
                    <a:lnTo>
                      <a:pt x="1115" y="375"/>
                    </a:lnTo>
                    <a:lnTo>
                      <a:pt x="1118" y="357"/>
                    </a:lnTo>
                    <a:lnTo>
                      <a:pt x="1126" y="337"/>
                    </a:lnTo>
                    <a:lnTo>
                      <a:pt x="1137" y="322"/>
                    </a:lnTo>
                    <a:lnTo>
                      <a:pt x="1154" y="309"/>
                    </a:lnTo>
                    <a:lnTo>
                      <a:pt x="1174" y="301"/>
                    </a:lnTo>
                    <a:lnTo>
                      <a:pt x="1193" y="299"/>
                    </a:lnTo>
                    <a:lnTo>
                      <a:pt x="1213" y="302"/>
                    </a:lnTo>
                    <a:lnTo>
                      <a:pt x="1231" y="309"/>
                    </a:lnTo>
                    <a:lnTo>
                      <a:pt x="1247" y="320"/>
                    </a:lnTo>
                    <a:lnTo>
                      <a:pt x="1259" y="337"/>
                    </a:lnTo>
                    <a:lnTo>
                      <a:pt x="1413" y="604"/>
                    </a:lnTo>
                    <a:lnTo>
                      <a:pt x="1413" y="606"/>
                    </a:lnTo>
                    <a:lnTo>
                      <a:pt x="1414" y="606"/>
                    </a:lnTo>
                    <a:lnTo>
                      <a:pt x="1519" y="554"/>
                    </a:lnTo>
                    <a:lnTo>
                      <a:pt x="1629" y="509"/>
                    </a:lnTo>
                    <a:lnTo>
                      <a:pt x="1738" y="471"/>
                    </a:lnTo>
                    <a:lnTo>
                      <a:pt x="1736" y="471"/>
                    </a:lnTo>
                    <a:lnTo>
                      <a:pt x="1736" y="470"/>
                    </a:lnTo>
                    <a:lnTo>
                      <a:pt x="1657" y="173"/>
                    </a:lnTo>
                    <a:lnTo>
                      <a:pt x="1654" y="153"/>
                    </a:lnTo>
                    <a:lnTo>
                      <a:pt x="1657" y="133"/>
                    </a:lnTo>
                    <a:lnTo>
                      <a:pt x="1665" y="115"/>
                    </a:lnTo>
                    <a:lnTo>
                      <a:pt x="1676" y="99"/>
                    </a:lnTo>
                    <a:lnTo>
                      <a:pt x="1692" y="87"/>
                    </a:lnTo>
                    <a:lnTo>
                      <a:pt x="1711" y="78"/>
                    </a:lnTo>
                    <a:lnTo>
                      <a:pt x="1732" y="76"/>
                    </a:lnTo>
                    <a:lnTo>
                      <a:pt x="1752" y="78"/>
                    </a:lnTo>
                    <a:lnTo>
                      <a:pt x="1770" y="87"/>
                    </a:lnTo>
                    <a:lnTo>
                      <a:pt x="1785" y="98"/>
                    </a:lnTo>
                    <a:lnTo>
                      <a:pt x="1798" y="113"/>
                    </a:lnTo>
                    <a:lnTo>
                      <a:pt x="1805" y="133"/>
                    </a:lnTo>
                    <a:lnTo>
                      <a:pt x="1885" y="431"/>
                    </a:lnTo>
                    <a:lnTo>
                      <a:pt x="1885" y="432"/>
                    </a:lnTo>
                    <a:lnTo>
                      <a:pt x="1995" y="411"/>
                    </a:lnTo>
                    <a:lnTo>
                      <a:pt x="2106" y="396"/>
                    </a:lnTo>
                    <a:lnTo>
                      <a:pt x="2215" y="388"/>
                    </a:lnTo>
                    <a:lnTo>
                      <a:pt x="2223" y="382"/>
                    </a:lnTo>
                    <a:lnTo>
                      <a:pt x="2232" y="376"/>
                    </a:lnTo>
                    <a:lnTo>
                      <a:pt x="2232" y="77"/>
                    </a:lnTo>
                    <a:lnTo>
                      <a:pt x="2236" y="53"/>
                    </a:lnTo>
                    <a:lnTo>
                      <a:pt x="2247" y="32"/>
                    </a:lnTo>
                    <a:lnTo>
                      <a:pt x="2264" y="15"/>
                    </a:lnTo>
                    <a:lnTo>
                      <a:pt x="2285" y="4"/>
                    </a:lnTo>
                    <a:lnTo>
                      <a:pt x="2309" y="0"/>
                    </a:lnTo>
                    <a:close/>
                  </a:path>
                </a:pathLst>
              </a:custGeom>
              <a:solidFill>
                <a:sysClr val="window" lastClr="FFFFFF">
                  <a:lumMod val="7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65" name="Freeform 59">
                <a:extLst>
                  <a:ext uri="{FF2B5EF4-FFF2-40B4-BE49-F238E27FC236}">
                    <a16:creationId xmlns:a16="http://schemas.microsoft.com/office/drawing/2014/main" id="{4CF91D7B-3973-BF6B-93C9-B75908ECEC14}"/>
                  </a:ext>
                </a:extLst>
              </p:cNvPr>
              <p:cNvSpPr>
                <a:spLocks noEditPoints="1"/>
              </p:cNvSpPr>
              <p:nvPr/>
            </p:nvSpPr>
            <p:spPr bwMode="auto">
              <a:xfrm>
                <a:off x="4901026" y="3256595"/>
                <a:ext cx="831970" cy="840256"/>
              </a:xfrm>
              <a:custGeom>
                <a:avLst/>
                <a:gdLst>
                  <a:gd name="T0" fmla="*/ 1136 w 2411"/>
                  <a:gd name="T1" fmla="*/ 712 h 2433"/>
                  <a:gd name="T2" fmla="*/ 1004 w 2411"/>
                  <a:gd name="T3" fmla="*/ 748 h 2433"/>
                  <a:gd name="T4" fmla="*/ 892 w 2411"/>
                  <a:gd name="T5" fmla="*/ 816 h 2433"/>
                  <a:gd name="T6" fmla="*/ 801 w 2411"/>
                  <a:gd name="T7" fmla="*/ 909 h 2433"/>
                  <a:gd name="T8" fmla="*/ 735 w 2411"/>
                  <a:gd name="T9" fmla="*/ 1023 h 2433"/>
                  <a:gd name="T10" fmla="*/ 701 w 2411"/>
                  <a:gd name="T11" fmla="*/ 1150 h 2433"/>
                  <a:gd name="T12" fmla="*/ 701 w 2411"/>
                  <a:gd name="T13" fmla="*/ 1287 h 2433"/>
                  <a:gd name="T14" fmla="*/ 739 w 2411"/>
                  <a:gd name="T15" fmla="*/ 1419 h 2433"/>
                  <a:gd name="T16" fmla="*/ 806 w 2411"/>
                  <a:gd name="T17" fmla="*/ 1533 h 2433"/>
                  <a:gd name="T18" fmla="*/ 900 w 2411"/>
                  <a:gd name="T19" fmla="*/ 1624 h 2433"/>
                  <a:gd name="T20" fmla="*/ 1012 w 2411"/>
                  <a:gd name="T21" fmla="*/ 1688 h 2433"/>
                  <a:gd name="T22" fmla="*/ 1141 w 2411"/>
                  <a:gd name="T23" fmla="*/ 1722 h 2433"/>
                  <a:gd name="T24" fmla="*/ 1278 w 2411"/>
                  <a:gd name="T25" fmla="*/ 1722 h 2433"/>
                  <a:gd name="T26" fmla="*/ 1408 w 2411"/>
                  <a:gd name="T27" fmla="*/ 1685 h 2433"/>
                  <a:gd name="T28" fmla="*/ 1523 w 2411"/>
                  <a:gd name="T29" fmla="*/ 1618 h 2433"/>
                  <a:gd name="T30" fmla="*/ 1614 w 2411"/>
                  <a:gd name="T31" fmla="*/ 1525 h 2433"/>
                  <a:gd name="T32" fmla="*/ 1679 w 2411"/>
                  <a:gd name="T33" fmla="*/ 1411 h 2433"/>
                  <a:gd name="T34" fmla="*/ 1713 w 2411"/>
                  <a:gd name="T35" fmla="*/ 1284 h 2433"/>
                  <a:gd name="T36" fmla="*/ 1713 w 2411"/>
                  <a:gd name="T37" fmla="*/ 1147 h 2433"/>
                  <a:gd name="T38" fmla="*/ 1676 w 2411"/>
                  <a:gd name="T39" fmla="*/ 1015 h 2433"/>
                  <a:gd name="T40" fmla="*/ 1607 w 2411"/>
                  <a:gd name="T41" fmla="*/ 901 h 2433"/>
                  <a:gd name="T42" fmla="*/ 1514 w 2411"/>
                  <a:gd name="T43" fmla="*/ 810 h 2433"/>
                  <a:gd name="T44" fmla="*/ 1400 w 2411"/>
                  <a:gd name="T45" fmla="*/ 745 h 2433"/>
                  <a:gd name="T46" fmla="*/ 1273 w 2411"/>
                  <a:gd name="T47" fmla="*/ 710 h 2433"/>
                  <a:gd name="T48" fmla="*/ 1239 w 2411"/>
                  <a:gd name="T49" fmla="*/ 0 h 2433"/>
                  <a:gd name="T50" fmla="*/ 1366 w 2411"/>
                  <a:gd name="T51" fmla="*/ 261 h 2433"/>
                  <a:gd name="T52" fmla="*/ 1540 w 2411"/>
                  <a:gd name="T53" fmla="*/ 308 h 2433"/>
                  <a:gd name="T54" fmla="*/ 2013 w 2411"/>
                  <a:gd name="T55" fmla="*/ 306 h 2433"/>
                  <a:gd name="T56" fmla="*/ 1941 w 2411"/>
                  <a:gd name="T57" fmla="*/ 586 h 2433"/>
                  <a:gd name="T58" fmla="*/ 2047 w 2411"/>
                  <a:gd name="T59" fmla="*/ 735 h 2433"/>
                  <a:gd name="T60" fmla="*/ 2411 w 2411"/>
                  <a:gd name="T61" fmla="*/ 1038 h 2433"/>
                  <a:gd name="T62" fmla="*/ 2176 w 2411"/>
                  <a:gd name="T63" fmla="*/ 1207 h 2433"/>
                  <a:gd name="T64" fmla="*/ 2160 w 2411"/>
                  <a:gd name="T65" fmla="*/ 1388 h 2433"/>
                  <a:gd name="T66" fmla="*/ 2244 w 2411"/>
                  <a:gd name="T67" fmla="*/ 1853 h 2433"/>
                  <a:gd name="T68" fmla="*/ 1956 w 2411"/>
                  <a:gd name="T69" fmla="*/ 1831 h 2433"/>
                  <a:gd name="T70" fmla="*/ 1827 w 2411"/>
                  <a:gd name="T71" fmla="*/ 1960 h 2433"/>
                  <a:gd name="T72" fmla="*/ 1593 w 2411"/>
                  <a:gd name="T73" fmla="*/ 2371 h 2433"/>
                  <a:gd name="T74" fmla="*/ 1408 w 2411"/>
                  <a:gd name="T75" fmla="*/ 2164 h 2433"/>
                  <a:gd name="T76" fmla="*/ 1272 w 2411"/>
                  <a:gd name="T77" fmla="*/ 2183 h 2433"/>
                  <a:gd name="T78" fmla="*/ 1151 w 2411"/>
                  <a:gd name="T79" fmla="*/ 2433 h 2433"/>
                  <a:gd name="T80" fmla="*/ 814 w 2411"/>
                  <a:gd name="T81" fmla="*/ 2102 h 2433"/>
                  <a:gd name="T82" fmla="*/ 656 w 2411"/>
                  <a:gd name="T83" fmla="*/ 2012 h 2433"/>
                  <a:gd name="T84" fmla="*/ 383 w 2411"/>
                  <a:gd name="T85" fmla="*/ 2113 h 2433"/>
                  <a:gd name="T86" fmla="*/ 336 w 2411"/>
                  <a:gd name="T87" fmla="*/ 1642 h 2433"/>
                  <a:gd name="T88" fmla="*/ 273 w 2411"/>
                  <a:gd name="T89" fmla="*/ 1473 h 2433"/>
                  <a:gd name="T90" fmla="*/ 0 w 2411"/>
                  <a:gd name="T91" fmla="*/ 1374 h 2433"/>
                  <a:gd name="T92" fmla="*/ 268 w 2411"/>
                  <a:gd name="T93" fmla="*/ 982 h 2433"/>
                  <a:gd name="T94" fmla="*/ 328 w 2411"/>
                  <a:gd name="T95" fmla="*/ 811 h 2433"/>
                  <a:gd name="T96" fmla="*/ 181 w 2411"/>
                  <a:gd name="T97" fmla="*/ 560 h 2433"/>
                  <a:gd name="T98" fmla="*/ 638 w 2411"/>
                  <a:gd name="T99" fmla="*/ 433 h 2433"/>
                  <a:gd name="T100" fmla="*/ 792 w 2411"/>
                  <a:gd name="T101" fmla="*/ 340 h 2433"/>
                  <a:gd name="T102" fmla="*/ 843 w 2411"/>
                  <a:gd name="T103" fmla="*/ 55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2433">
                    <a:moveTo>
                      <a:pt x="1206" y="707"/>
                    </a:moveTo>
                    <a:lnTo>
                      <a:pt x="1136" y="712"/>
                    </a:lnTo>
                    <a:lnTo>
                      <a:pt x="1068" y="725"/>
                    </a:lnTo>
                    <a:lnTo>
                      <a:pt x="1004" y="748"/>
                    </a:lnTo>
                    <a:lnTo>
                      <a:pt x="946" y="779"/>
                    </a:lnTo>
                    <a:lnTo>
                      <a:pt x="892" y="816"/>
                    </a:lnTo>
                    <a:lnTo>
                      <a:pt x="843" y="860"/>
                    </a:lnTo>
                    <a:lnTo>
                      <a:pt x="801" y="909"/>
                    </a:lnTo>
                    <a:lnTo>
                      <a:pt x="763" y="965"/>
                    </a:lnTo>
                    <a:lnTo>
                      <a:pt x="735" y="1023"/>
                    </a:lnTo>
                    <a:lnTo>
                      <a:pt x="714" y="1085"/>
                    </a:lnTo>
                    <a:lnTo>
                      <a:pt x="701" y="1150"/>
                    </a:lnTo>
                    <a:lnTo>
                      <a:pt x="696" y="1219"/>
                    </a:lnTo>
                    <a:lnTo>
                      <a:pt x="701" y="1287"/>
                    </a:lnTo>
                    <a:lnTo>
                      <a:pt x="716" y="1356"/>
                    </a:lnTo>
                    <a:lnTo>
                      <a:pt x="739" y="1419"/>
                    </a:lnTo>
                    <a:lnTo>
                      <a:pt x="768" y="1478"/>
                    </a:lnTo>
                    <a:lnTo>
                      <a:pt x="806" y="1533"/>
                    </a:lnTo>
                    <a:lnTo>
                      <a:pt x="849" y="1582"/>
                    </a:lnTo>
                    <a:lnTo>
                      <a:pt x="900" y="1624"/>
                    </a:lnTo>
                    <a:lnTo>
                      <a:pt x="954" y="1660"/>
                    </a:lnTo>
                    <a:lnTo>
                      <a:pt x="1012" y="1688"/>
                    </a:lnTo>
                    <a:lnTo>
                      <a:pt x="1076" y="1709"/>
                    </a:lnTo>
                    <a:lnTo>
                      <a:pt x="1141" y="1722"/>
                    </a:lnTo>
                    <a:lnTo>
                      <a:pt x="1208" y="1727"/>
                    </a:lnTo>
                    <a:lnTo>
                      <a:pt x="1278" y="1722"/>
                    </a:lnTo>
                    <a:lnTo>
                      <a:pt x="1345" y="1708"/>
                    </a:lnTo>
                    <a:lnTo>
                      <a:pt x="1408" y="1685"/>
                    </a:lnTo>
                    <a:lnTo>
                      <a:pt x="1469" y="1655"/>
                    </a:lnTo>
                    <a:lnTo>
                      <a:pt x="1523" y="1618"/>
                    </a:lnTo>
                    <a:lnTo>
                      <a:pt x="1571" y="1574"/>
                    </a:lnTo>
                    <a:lnTo>
                      <a:pt x="1614" y="1525"/>
                    </a:lnTo>
                    <a:lnTo>
                      <a:pt x="1650" y="1470"/>
                    </a:lnTo>
                    <a:lnTo>
                      <a:pt x="1679" y="1411"/>
                    </a:lnTo>
                    <a:lnTo>
                      <a:pt x="1700" y="1349"/>
                    </a:lnTo>
                    <a:lnTo>
                      <a:pt x="1713" y="1284"/>
                    </a:lnTo>
                    <a:lnTo>
                      <a:pt x="1718" y="1215"/>
                    </a:lnTo>
                    <a:lnTo>
                      <a:pt x="1713" y="1147"/>
                    </a:lnTo>
                    <a:lnTo>
                      <a:pt x="1699" y="1079"/>
                    </a:lnTo>
                    <a:lnTo>
                      <a:pt x="1676" y="1015"/>
                    </a:lnTo>
                    <a:lnTo>
                      <a:pt x="1645" y="955"/>
                    </a:lnTo>
                    <a:lnTo>
                      <a:pt x="1607" y="901"/>
                    </a:lnTo>
                    <a:lnTo>
                      <a:pt x="1563" y="852"/>
                    </a:lnTo>
                    <a:lnTo>
                      <a:pt x="1514" y="810"/>
                    </a:lnTo>
                    <a:lnTo>
                      <a:pt x="1461" y="774"/>
                    </a:lnTo>
                    <a:lnTo>
                      <a:pt x="1400" y="745"/>
                    </a:lnTo>
                    <a:lnTo>
                      <a:pt x="1338" y="723"/>
                    </a:lnTo>
                    <a:lnTo>
                      <a:pt x="1273" y="710"/>
                    </a:lnTo>
                    <a:lnTo>
                      <a:pt x="1206" y="707"/>
                    </a:lnTo>
                    <a:close/>
                    <a:moveTo>
                      <a:pt x="1239" y="0"/>
                    </a:moveTo>
                    <a:lnTo>
                      <a:pt x="1275" y="251"/>
                    </a:lnTo>
                    <a:lnTo>
                      <a:pt x="1366" y="261"/>
                    </a:lnTo>
                    <a:lnTo>
                      <a:pt x="1454" y="280"/>
                    </a:lnTo>
                    <a:lnTo>
                      <a:pt x="1540" y="308"/>
                    </a:lnTo>
                    <a:lnTo>
                      <a:pt x="1676" y="93"/>
                    </a:lnTo>
                    <a:lnTo>
                      <a:pt x="2013" y="306"/>
                    </a:lnTo>
                    <a:lnTo>
                      <a:pt x="1879" y="520"/>
                    </a:lnTo>
                    <a:lnTo>
                      <a:pt x="1941" y="586"/>
                    </a:lnTo>
                    <a:lnTo>
                      <a:pt x="1998" y="658"/>
                    </a:lnTo>
                    <a:lnTo>
                      <a:pt x="2047" y="735"/>
                    </a:lnTo>
                    <a:lnTo>
                      <a:pt x="2288" y="657"/>
                    </a:lnTo>
                    <a:lnTo>
                      <a:pt x="2411" y="1038"/>
                    </a:lnTo>
                    <a:lnTo>
                      <a:pt x="2169" y="1114"/>
                    </a:lnTo>
                    <a:lnTo>
                      <a:pt x="2176" y="1207"/>
                    </a:lnTo>
                    <a:lnTo>
                      <a:pt x="2173" y="1299"/>
                    </a:lnTo>
                    <a:lnTo>
                      <a:pt x="2160" y="1388"/>
                    </a:lnTo>
                    <a:lnTo>
                      <a:pt x="2394" y="1483"/>
                    </a:lnTo>
                    <a:lnTo>
                      <a:pt x="2244" y="1853"/>
                    </a:lnTo>
                    <a:lnTo>
                      <a:pt x="2010" y="1758"/>
                    </a:lnTo>
                    <a:lnTo>
                      <a:pt x="1956" y="1831"/>
                    </a:lnTo>
                    <a:lnTo>
                      <a:pt x="1894" y="1898"/>
                    </a:lnTo>
                    <a:lnTo>
                      <a:pt x="1827" y="1960"/>
                    </a:lnTo>
                    <a:lnTo>
                      <a:pt x="1946" y="2183"/>
                    </a:lnTo>
                    <a:lnTo>
                      <a:pt x="1593" y="2371"/>
                    </a:lnTo>
                    <a:lnTo>
                      <a:pt x="1474" y="2148"/>
                    </a:lnTo>
                    <a:lnTo>
                      <a:pt x="1408" y="2164"/>
                    </a:lnTo>
                    <a:lnTo>
                      <a:pt x="1340" y="2177"/>
                    </a:lnTo>
                    <a:lnTo>
                      <a:pt x="1272" y="2183"/>
                    </a:lnTo>
                    <a:lnTo>
                      <a:pt x="1205" y="2185"/>
                    </a:lnTo>
                    <a:lnTo>
                      <a:pt x="1151" y="2433"/>
                    </a:lnTo>
                    <a:lnTo>
                      <a:pt x="760" y="2350"/>
                    </a:lnTo>
                    <a:lnTo>
                      <a:pt x="814" y="2102"/>
                    </a:lnTo>
                    <a:lnTo>
                      <a:pt x="732" y="2061"/>
                    </a:lnTo>
                    <a:lnTo>
                      <a:pt x="656" y="2012"/>
                    </a:lnTo>
                    <a:lnTo>
                      <a:pt x="582" y="1957"/>
                    </a:lnTo>
                    <a:lnTo>
                      <a:pt x="383" y="2113"/>
                    </a:lnTo>
                    <a:lnTo>
                      <a:pt x="137" y="1797"/>
                    </a:lnTo>
                    <a:lnTo>
                      <a:pt x="336" y="1642"/>
                    </a:lnTo>
                    <a:lnTo>
                      <a:pt x="300" y="1559"/>
                    </a:lnTo>
                    <a:lnTo>
                      <a:pt x="273" y="1473"/>
                    </a:lnTo>
                    <a:lnTo>
                      <a:pt x="253" y="1382"/>
                    </a:lnTo>
                    <a:lnTo>
                      <a:pt x="0" y="1374"/>
                    </a:lnTo>
                    <a:lnTo>
                      <a:pt x="14" y="974"/>
                    </a:lnTo>
                    <a:lnTo>
                      <a:pt x="268" y="982"/>
                    </a:lnTo>
                    <a:lnTo>
                      <a:pt x="294" y="896"/>
                    </a:lnTo>
                    <a:lnTo>
                      <a:pt x="328" y="811"/>
                    </a:lnTo>
                    <a:lnTo>
                      <a:pt x="370" y="730"/>
                    </a:lnTo>
                    <a:lnTo>
                      <a:pt x="181" y="560"/>
                    </a:lnTo>
                    <a:lnTo>
                      <a:pt x="450" y="264"/>
                    </a:lnTo>
                    <a:lnTo>
                      <a:pt x="638" y="433"/>
                    </a:lnTo>
                    <a:lnTo>
                      <a:pt x="713" y="384"/>
                    </a:lnTo>
                    <a:lnTo>
                      <a:pt x="792" y="340"/>
                    </a:lnTo>
                    <a:lnTo>
                      <a:pt x="879" y="306"/>
                    </a:lnTo>
                    <a:lnTo>
                      <a:pt x="843" y="55"/>
                    </a:lnTo>
                    <a:lnTo>
                      <a:pt x="123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grpSp>
            <p:nvGrpSpPr>
              <p:cNvPr id="66" name="Group 60">
                <a:extLst>
                  <a:ext uri="{FF2B5EF4-FFF2-40B4-BE49-F238E27FC236}">
                    <a16:creationId xmlns:a16="http://schemas.microsoft.com/office/drawing/2014/main" id="{E28021FC-09BD-D7D6-5C8E-18EDF78FB1B6}"/>
                  </a:ext>
                </a:extLst>
              </p:cNvPr>
              <p:cNvGrpSpPr/>
              <p:nvPr/>
            </p:nvGrpSpPr>
            <p:grpSpPr>
              <a:xfrm>
                <a:off x="1367820" y="3165066"/>
                <a:ext cx="3170130" cy="3035799"/>
                <a:chOff x="2284413" y="2240266"/>
                <a:chExt cx="4064001" cy="3891792"/>
              </a:xfrm>
            </p:grpSpPr>
            <p:sp>
              <p:nvSpPr>
                <p:cNvPr id="68" name="Freeform 62">
                  <a:extLst>
                    <a:ext uri="{FF2B5EF4-FFF2-40B4-BE49-F238E27FC236}">
                      <a16:creationId xmlns:a16="http://schemas.microsoft.com/office/drawing/2014/main" id="{1C217C32-5BDB-9561-BDAD-F35AD789A584}"/>
                    </a:ext>
                  </a:extLst>
                </p:cNvPr>
                <p:cNvSpPr>
                  <a:spLocks/>
                </p:cNvSpPr>
                <p:nvPr/>
              </p:nvSpPr>
              <p:spPr bwMode="auto">
                <a:xfrm>
                  <a:off x="5797551" y="3663951"/>
                  <a:ext cx="468313" cy="239713"/>
                </a:xfrm>
                <a:custGeom>
                  <a:avLst/>
                  <a:gdLst>
                    <a:gd name="T0" fmla="*/ 438 w 592"/>
                    <a:gd name="T1" fmla="*/ 0 h 302"/>
                    <a:gd name="T2" fmla="*/ 592 w 592"/>
                    <a:gd name="T3" fmla="*/ 110 h 302"/>
                    <a:gd name="T4" fmla="*/ 534 w 592"/>
                    <a:gd name="T5" fmla="*/ 287 h 302"/>
                    <a:gd name="T6" fmla="*/ 511 w 592"/>
                    <a:gd name="T7" fmla="*/ 212 h 302"/>
                    <a:gd name="T8" fmla="*/ 488 w 592"/>
                    <a:gd name="T9" fmla="*/ 152 h 302"/>
                    <a:gd name="T10" fmla="*/ 387 w 592"/>
                    <a:gd name="T11" fmla="*/ 174 h 302"/>
                    <a:gd name="T12" fmla="*/ 458 w 592"/>
                    <a:gd name="T13" fmla="*/ 302 h 302"/>
                    <a:gd name="T14" fmla="*/ 252 w 592"/>
                    <a:gd name="T15" fmla="*/ 245 h 302"/>
                    <a:gd name="T16" fmla="*/ 0 w 592"/>
                    <a:gd name="T17" fmla="*/ 236 h 302"/>
                    <a:gd name="T18" fmla="*/ 140 w 592"/>
                    <a:gd name="T19" fmla="*/ 49 h 302"/>
                    <a:gd name="T20" fmla="*/ 291 w 592"/>
                    <a:gd name="T21" fmla="*/ 49 h 302"/>
                    <a:gd name="T22" fmla="*/ 438 w 592"/>
                    <a:gd name="T2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302">
                      <a:moveTo>
                        <a:pt x="438" y="0"/>
                      </a:moveTo>
                      <a:lnTo>
                        <a:pt x="592" y="110"/>
                      </a:lnTo>
                      <a:lnTo>
                        <a:pt x="534" y="287"/>
                      </a:lnTo>
                      <a:lnTo>
                        <a:pt x="511" y="212"/>
                      </a:lnTo>
                      <a:lnTo>
                        <a:pt x="488" y="152"/>
                      </a:lnTo>
                      <a:lnTo>
                        <a:pt x="387" y="174"/>
                      </a:lnTo>
                      <a:lnTo>
                        <a:pt x="458" y="302"/>
                      </a:lnTo>
                      <a:lnTo>
                        <a:pt x="252" y="245"/>
                      </a:lnTo>
                      <a:lnTo>
                        <a:pt x="0" y="236"/>
                      </a:lnTo>
                      <a:lnTo>
                        <a:pt x="140" y="49"/>
                      </a:lnTo>
                      <a:lnTo>
                        <a:pt x="291" y="49"/>
                      </a:lnTo>
                      <a:lnTo>
                        <a:pt x="438" y="0"/>
                      </a:lnTo>
                      <a:close/>
                    </a:path>
                  </a:pathLst>
                </a:custGeom>
                <a:solidFill>
                  <a:srgbClr val="E8D5B7">
                    <a:lumMod val="9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grpSp>
              <p:nvGrpSpPr>
                <p:cNvPr id="69" name="Group 63">
                  <a:extLst>
                    <a:ext uri="{FF2B5EF4-FFF2-40B4-BE49-F238E27FC236}">
                      <a16:creationId xmlns:a16="http://schemas.microsoft.com/office/drawing/2014/main" id="{AC136C6B-0BE2-9A14-E8AF-6A65AB402855}"/>
                    </a:ext>
                  </a:extLst>
                </p:cNvPr>
                <p:cNvGrpSpPr/>
                <p:nvPr/>
              </p:nvGrpSpPr>
              <p:grpSpPr>
                <a:xfrm>
                  <a:off x="2521224" y="5380038"/>
                  <a:ext cx="649014" cy="672627"/>
                  <a:chOff x="2521224" y="5380038"/>
                  <a:chExt cx="649014" cy="672627"/>
                </a:xfrm>
              </p:grpSpPr>
              <p:sp>
                <p:nvSpPr>
                  <p:cNvPr id="86" name="Freeform 80">
                    <a:extLst>
                      <a:ext uri="{FF2B5EF4-FFF2-40B4-BE49-F238E27FC236}">
                        <a16:creationId xmlns:a16="http://schemas.microsoft.com/office/drawing/2014/main" id="{4258CCA7-DBE8-74E8-9BEE-5342C110437C}"/>
                      </a:ext>
                    </a:extLst>
                  </p:cNvPr>
                  <p:cNvSpPr>
                    <a:spLocks/>
                  </p:cNvSpPr>
                  <p:nvPr/>
                </p:nvSpPr>
                <p:spPr bwMode="auto">
                  <a:xfrm>
                    <a:off x="2521224" y="5431952"/>
                    <a:ext cx="646113" cy="620713"/>
                  </a:xfrm>
                  <a:custGeom>
                    <a:avLst/>
                    <a:gdLst>
                      <a:gd name="T0" fmla="*/ 116 w 813"/>
                      <a:gd name="T1" fmla="*/ 4 h 782"/>
                      <a:gd name="T2" fmla="*/ 122 w 813"/>
                      <a:gd name="T3" fmla="*/ 21 h 782"/>
                      <a:gd name="T4" fmla="*/ 136 w 813"/>
                      <a:gd name="T5" fmla="*/ 68 h 782"/>
                      <a:gd name="T6" fmla="*/ 157 w 813"/>
                      <a:gd name="T7" fmla="*/ 136 h 782"/>
                      <a:gd name="T8" fmla="*/ 183 w 813"/>
                      <a:gd name="T9" fmla="*/ 217 h 782"/>
                      <a:gd name="T10" fmla="*/ 209 w 813"/>
                      <a:gd name="T11" fmla="*/ 301 h 782"/>
                      <a:gd name="T12" fmla="*/ 236 w 813"/>
                      <a:gd name="T13" fmla="*/ 382 h 782"/>
                      <a:gd name="T14" fmla="*/ 267 w 813"/>
                      <a:gd name="T15" fmla="*/ 464 h 782"/>
                      <a:gd name="T16" fmla="*/ 309 w 813"/>
                      <a:gd name="T17" fmla="*/ 545 h 782"/>
                      <a:gd name="T18" fmla="*/ 366 w 813"/>
                      <a:gd name="T19" fmla="*/ 610 h 782"/>
                      <a:gd name="T20" fmla="*/ 444 w 813"/>
                      <a:gd name="T21" fmla="*/ 661 h 782"/>
                      <a:gd name="T22" fmla="*/ 549 w 813"/>
                      <a:gd name="T23" fmla="*/ 701 h 782"/>
                      <a:gd name="T24" fmla="*/ 647 w 813"/>
                      <a:gd name="T25" fmla="*/ 725 h 782"/>
                      <a:gd name="T26" fmla="*/ 722 w 813"/>
                      <a:gd name="T27" fmla="*/ 736 h 782"/>
                      <a:gd name="T28" fmla="*/ 773 w 813"/>
                      <a:gd name="T29" fmla="*/ 737 h 782"/>
                      <a:gd name="T30" fmla="*/ 802 w 813"/>
                      <a:gd name="T31" fmla="*/ 736 h 782"/>
                      <a:gd name="T32" fmla="*/ 812 w 813"/>
                      <a:gd name="T33" fmla="*/ 734 h 782"/>
                      <a:gd name="T34" fmla="*/ 809 w 813"/>
                      <a:gd name="T35" fmla="*/ 762 h 782"/>
                      <a:gd name="T36" fmla="*/ 779 w 813"/>
                      <a:gd name="T37" fmla="*/ 764 h 782"/>
                      <a:gd name="T38" fmla="*/ 734 w 813"/>
                      <a:gd name="T39" fmla="*/ 768 h 782"/>
                      <a:gd name="T40" fmla="*/ 703 w 813"/>
                      <a:gd name="T41" fmla="*/ 773 h 782"/>
                      <a:gd name="T42" fmla="*/ 649 w 813"/>
                      <a:gd name="T43" fmla="*/ 778 h 782"/>
                      <a:gd name="T44" fmla="*/ 577 w 813"/>
                      <a:gd name="T45" fmla="*/ 782 h 782"/>
                      <a:gd name="T46" fmla="*/ 500 w 813"/>
                      <a:gd name="T47" fmla="*/ 781 h 782"/>
                      <a:gd name="T48" fmla="*/ 422 w 813"/>
                      <a:gd name="T49" fmla="*/ 773 h 782"/>
                      <a:gd name="T50" fmla="*/ 352 w 813"/>
                      <a:gd name="T51" fmla="*/ 756 h 782"/>
                      <a:gd name="T52" fmla="*/ 299 w 813"/>
                      <a:gd name="T53" fmla="*/ 725 h 782"/>
                      <a:gd name="T54" fmla="*/ 265 w 813"/>
                      <a:gd name="T55" fmla="*/ 674 h 782"/>
                      <a:gd name="T56" fmla="*/ 234 w 813"/>
                      <a:gd name="T57" fmla="*/ 605 h 782"/>
                      <a:gd name="T58" fmla="*/ 205 w 813"/>
                      <a:gd name="T59" fmla="*/ 531 h 782"/>
                      <a:gd name="T60" fmla="*/ 180 w 813"/>
                      <a:gd name="T61" fmla="*/ 459 h 782"/>
                      <a:gd name="T62" fmla="*/ 161 w 813"/>
                      <a:gd name="T63" fmla="*/ 397 h 782"/>
                      <a:gd name="T64" fmla="*/ 149 w 813"/>
                      <a:gd name="T65" fmla="*/ 354 h 782"/>
                      <a:gd name="T66" fmla="*/ 144 w 813"/>
                      <a:gd name="T67" fmla="*/ 337 h 782"/>
                      <a:gd name="T68" fmla="*/ 0 w 813"/>
                      <a:gd name="T69" fmla="*/ 5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3" h="782">
                        <a:moveTo>
                          <a:pt x="66" y="0"/>
                        </a:moveTo>
                        <a:lnTo>
                          <a:pt x="116" y="4"/>
                        </a:lnTo>
                        <a:lnTo>
                          <a:pt x="118" y="9"/>
                        </a:lnTo>
                        <a:lnTo>
                          <a:pt x="122" y="21"/>
                        </a:lnTo>
                        <a:lnTo>
                          <a:pt x="129" y="42"/>
                        </a:lnTo>
                        <a:lnTo>
                          <a:pt x="136" y="68"/>
                        </a:lnTo>
                        <a:lnTo>
                          <a:pt x="146" y="101"/>
                        </a:lnTo>
                        <a:lnTo>
                          <a:pt x="157" y="136"/>
                        </a:lnTo>
                        <a:lnTo>
                          <a:pt x="169" y="175"/>
                        </a:lnTo>
                        <a:lnTo>
                          <a:pt x="183" y="217"/>
                        </a:lnTo>
                        <a:lnTo>
                          <a:pt x="195" y="259"/>
                        </a:lnTo>
                        <a:lnTo>
                          <a:pt x="209" y="301"/>
                        </a:lnTo>
                        <a:lnTo>
                          <a:pt x="223" y="343"/>
                        </a:lnTo>
                        <a:lnTo>
                          <a:pt x="236" y="382"/>
                        </a:lnTo>
                        <a:lnTo>
                          <a:pt x="248" y="417"/>
                        </a:lnTo>
                        <a:lnTo>
                          <a:pt x="267" y="464"/>
                        </a:lnTo>
                        <a:lnTo>
                          <a:pt x="287" y="507"/>
                        </a:lnTo>
                        <a:lnTo>
                          <a:pt x="309" y="545"/>
                        </a:lnTo>
                        <a:lnTo>
                          <a:pt x="335" y="579"/>
                        </a:lnTo>
                        <a:lnTo>
                          <a:pt x="366" y="610"/>
                        </a:lnTo>
                        <a:lnTo>
                          <a:pt x="402" y="638"/>
                        </a:lnTo>
                        <a:lnTo>
                          <a:pt x="444" y="661"/>
                        </a:lnTo>
                        <a:lnTo>
                          <a:pt x="492" y="683"/>
                        </a:lnTo>
                        <a:lnTo>
                          <a:pt x="549" y="701"/>
                        </a:lnTo>
                        <a:lnTo>
                          <a:pt x="602" y="715"/>
                        </a:lnTo>
                        <a:lnTo>
                          <a:pt x="647" y="725"/>
                        </a:lnTo>
                        <a:lnTo>
                          <a:pt x="688" y="731"/>
                        </a:lnTo>
                        <a:lnTo>
                          <a:pt x="722" y="736"/>
                        </a:lnTo>
                        <a:lnTo>
                          <a:pt x="750" y="737"/>
                        </a:lnTo>
                        <a:lnTo>
                          <a:pt x="773" y="737"/>
                        </a:lnTo>
                        <a:lnTo>
                          <a:pt x="790" y="737"/>
                        </a:lnTo>
                        <a:lnTo>
                          <a:pt x="802" y="736"/>
                        </a:lnTo>
                        <a:lnTo>
                          <a:pt x="809" y="734"/>
                        </a:lnTo>
                        <a:lnTo>
                          <a:pt x="812" y="734"/>
                        </a:lnTo>
                        <a:lnTo>
                          <a:pt x="813" y="760"/>
                        </a:lnTo>
                        <a:lnTo>
                          <a:pt x="809" y="762"/>
                        </a:lnTo>
                        <a:lnTo>
                          <a:pt x="798" y="762"/>
                        </a:lnTo>
                        <a:lnTo>
                          <a:pt x="779" y="764"/>
                        </a:lnTo>
                        <a:lnTo>
                          <a:pt x="757" y="767"/>
                        </a:lnTo>
                        <a:lnTo>
                          <a:pt x="734" y="768"/>
                        </a:lnTo>
                        <a:lnTo>
                          <a:pt x="722" y="771"/>
                        </a:lnTo>
                        <a:lnTo>
                          <a:pt x="703" y="773"/>
                        </a:lnTo>
                        <a:lnTo>
                          <a:pt x="678" y="776"/>
                        </a:lnTo>
                        <a:lnTo>
                          <a:pt x="649" y="778"/>
                        </a:lnTo>
                        <a:lnTo>
                          <a:pt x="615" y="781"/>
                        </a:lnTo>
                        <a:lnTo>
                          <a:pt x="577" y="782"/>
                        </a:lnTo>
                        <a:lnTo>
                          <a:pt x="540" y="782"/>
                        </a:lnTo>
                        <a:lnTo>
                          <a:pt x="500" y="781"/>
                        </a:lnTo>
                        <a:lnTo>
                          <a:pt x="461" y="778"/>
                        </a:lnTo>
                        <a:lnTo>
                          <a:pt x="422" y="773"/>
                        </a:lnTo>
                        <a:lnTo>
                          <a:pt x="386" y="765"/>
                        </a:lnTo>
                        <a:lnTo>
                          <a:pt x="352" y="756"/>
                        </a:lnTo>
                        <a:lnTo>
                          <a:pt x="323" y="742"/>
                        </a:lnTo>
                        <a:lnTo>
                          <a:pt x="299" y="725"/>
                        </a:lnTo>
                        <a:lnTo>
                          <a:pt x="282" y="703"/>
                        </a:lnTo>
                        <a:lnTo>
                          <a:pt x="265" y="674"/>
                        </a:lnTo>
                        <a:lnTo>
                          <a:pt x="250" y="641"/>
                        </a:lnTo>
                        <a:lnTo>
                          <a:pt x="234" y="605"/>
                        </a:lnTo>
                        <a:lnTo>
                          <a:pt x="219" y="569"/>
                        </a:lnTo>
                        <a:lnTo>
                          <a:pt x="205" y="531"/>
                        </a:lnTo>
                        <a:lnTo>
                          <a:pt x="192" y="495"/>
                        </a:lnTo>
                        <a:lnTo>
                          <a:pt x="180" y="459"/>
                        </a:lnTo>
                        <a:lnTo>
                          <a:pt x="169" y="427"/>
                        </a:lnTo>
                        <a:lnTo>
                          <a:pt x="161" y="397"/>
                        </a:lnTo>
                        <a:lnTo>
                          <a:pt x="153" y="372"/>
                        </a:lnTo>
                        <a:lnTo>
                          <a:pt x="149" y="354"/>
                        </a:lnTo>
                        <a:lnTo>
                          <a:pt x="146" y="341"/>
                        </a:lnTo>
                        <a:lnTo>
                          <a:pt x="144" y="337"/>
                        </a:lnTo>
                        <a:lnTo>
                          <a:pt x="116" y="360"/>
                        </a:lnTo>
                        <a:lnTo>
                          <a:pt x="0" y="51"/>
                        </a:lnTo>
                        <a:lnTo>
                          <a:pt x="66" y="0"/>
                        </a:lnTo>
                        <a:close/>
                      </a:path>
                    </a:pathLst>
                  </a:custGeom>
                  <a:solidFill>
                    <a:sysClr val="windowText" lastClr="000000">
                      <a:lumMod val="85000"/>
                      <a:lumOff val="1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87" name="Freeform 81">
                    <a:extLst>
                      <a:ext uri="{FF2B5EF4-FFF2-40B4-BE49-F238E27FC236}">
                        <a16:creationId xmlns:a16="http://schemas.microsoft.com/office/drawing/2014/main" id="{74EB5ED9-63B5-CE57-F5EE-5CBE8C005EC9}"/>
                      </a:ext>
                    </a:extLst>
                  </p:cNvPr>
                  <p:cNvSpPr>
                    <a:spLocks/>
                  </p:cNvSpPr>
                  <p:nvPr/>
                </p:nvSpPr>
                <p:spPr bwMode="auto">
                  <a:xfrm>
                    <a:off x="2563813" y="5380038"/>
                    <a:ext cx="606425" cy="652463"/>
                  </a:xfrm>
                  <a:custGeom>
                    <a:avLst/>
                    <a:gdLst>
                      <a:gd name="T0" fmla="*/ 201 w 764"/>
                      <a:gd name="T1" fmla="*/ 3 h 821"/>
                      <a:gd name="T2" fmla="*/ 223 w 764"/>
                      <a:gd name="T3" fmla="*/ 21 h 821"/>
                      <a:gd name="T4" fmla="*/ 258 w 764"/>
                      <a:gd name="T5" fmla="*/ 59 h 821"/>
                      <a:gd name="T6" fmla="*/ 303 w 764"/>
                      <a:gd name="T7" fmla="*/ 108 h 821"/>
                      <a:gd name="T8" fmla="*/ 351 w 764"/>
                      <a:gd name="T9" fmla="*/ 169 h 821"/>
                      <a:gd name="T10" fmla="*/ 396 w 764"/>
                      <a:gd name="T11" fmla="*/ 236 h 821"/>
                      <a:gd name="T12" fmla="*/ 434 w 764"/>
                      <a:gd name="T13" fmla="*/ 306 h 821"/>
                      <a:gd name="T14" fmla="*/ 455 w 764"/>
                      <a:gd name="T15" fmla="*/ 377 h 821"/>
                      <a:gd name="T16" fmla="*/ 462 w 764"/>
                      <a:gd name="T17" fmla="*/ 451 h 821"/>
                      <a:gd name="T18" fmla="*/ 477 w 764"/>
                      <a:gd name="T19" fmla="*/ 512 h 821"/>
                      <a:gd name="T20" fmla="*/ 505 w 764"/>
                      <a:gd name="T21" fmla="*/ 552 h 821"/>
                      <a:gd name="T22" fmla="*/ 544 w 764"/>
                      <a:gd name="T23" fmla="*/ 580 h 821"/>
                      <a:gd name="T24" fmla="*/ 594 w 764"/>
                      <a:gd name="T25" fmla="*/ 604 h 821"/>
                      <a:gd name="T26" fmla="*/ 651 w 764"/>
                      <a:gd name="T27" fmla="*/ 629 h 821"/>
                      <a:gd name="T28" fmla="*/ 715 w 764"/>
                      <a:gd name="T29" fmla="*/ 664 h 821"/>
                      <a:gd name="T30" fmla="*/ 752 w 764"/>
                      <a:gd name="T31" fmla="*/ 705 h 821"/>
                      <a:gd name="T32" fmla="*/ 764 w 764"/>
                      <a:gd name="T33" fmla="*/ 743 h 821"/>
                      <a:gd name="T34" fmla="*/ 760 w 764"/>
                      <a:gd name="T35" fmla="*/ 776 h 821"/>
                      <a:gd name="T36" fmla="*/ 750 w 764"/>
                      <a:gd name="T37" fmla="*/ 798 h 821"/>
                      <a:gd name="T38" fmla="*/ 746 w 764"/>
                      <a:gd name="T39" fmla="*/ 807 h 821"/>
                      <a:gd name="T40" fmla="*/ 600 w 764"/>
                      <a:gd name="T41" fmla="*/ 819 h 821"/>
                      <a:gd name="T42" fmla="*/ 483 w 764"/>
                      <a:gd name="T43" fmla="*/ 819 h 821"/>
                      <a:gd name="T44" fmla="*/ 392 w 764"/>
                      <a:gd name="T45" fmla="*/ 809 h 821"/>
                      <a:gd name="T46" fmla="*/ 322 w 764"/>
                      <a:gd name="T47" fmla="*/ 790 h 821"/>
                      <a:gd name="T48" fmla="*/ 272 w 764"/>
                      <a:gd name="T49" fmla="*/ 767 h 821"/>
                      <a:gd name="T50" fmla="*/ 236 w 764"/>
                      <a:gd name="T51" fmla="*/ 740 h 821"/>
                      <a:gd name="T52" fmla="*/ 213 w 764"/>
                      <a:gd name="T53" fmla="*/ 715 h 821"/>
                      <a:gd name="T54" fmla="*/ 198 w 764"/>
                      <a:gd name="T55" fmla="*/ 694 h 821"/>
                      <a:gd name="T56" fmla="*/ 184 w 764"/>
                      <a:gd name="T57" fmla="*/ 663 h 821"/>
                      <a:gd name="T58" fmla="*/ 164 w 764"/>
                      <a:gd name="T59" fmla="*/ 604 h 821"/>
                      <a:gd name="T60" fmla="*/ 137 w 764"/>
                      <a:gd name="T61" fmla="*/ 526 h 821"/>
                      <a:gd name="T62" fmla="*/ 109 w 764"/>
                      <a:gd name="T63" fmla="*/ 436 h 821"/>
                      <a:gd name="T64" fmla="*/ 80 w 764"/>
                      <a:gd name="T65" fmla="*/ 341 h 821"/>
                      <a:gd name="T66" fmla="*/ 53 w 764"/>
                      <a:gd name="T67" fmla="*/ 251 h 821"/>
                      <a:gd name="T68" fmla="*/ 30 w 764"/>
                      <a:gd name="T69" fmla="*/ 172 h 821"/>
                      <a:gd name="T70" fmla="*/ 11 w 764"/>
                      <a:gd name="T71" fmla="*/ 111 h 821"/>
                      <a:gd name="T72" fmla="*/ 2 w 764"/>
                      <a:gd name="T73" fmla="*/ 77 h 821"/>
                      <a:gd name="T74" fmla="*/ 198 w 764"/>
                      <a:gd name="T7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4" h="821">
                        <a:moveTo>
                          <a:pt x="198" y="0"/>
                        </a:moveTo>
                        <a:lnTo>
                          <a:pt x="201" y="3"/>
                        </a:lnTo>
                        <a:lnTo>
                          <a:pt x="209" y="9"/>
                        </a:lnTo>
                        <a:lnTo>
                          <a:pt x="223" y="21"/>
                        </a:lnTo>
                        <a:lnTo>
                          <a:pt x="238" y="38"/>
                        </a:lnTo>
                        <a:lnTo>
                          <a:pt x="258" y="59"/>
                        </a:lnTo>
                        <a:lnTo>
                          <a:pt x="280" y="82"/>
                        </a:lnTo>
                        <a:lnTo>
                          <a:pt x="303" y="108"/>
                        </a:lnTo>
                        <a:lnTo>
                          <a:pt x="327" y="138"/>
                        </a:lnTo>
                        <a:lnTo>
                          <a:pt x="351" y="169"/>
                        </a:lnTo>
                        <a:lnTo>
                          <a:pt x="375" y="201"/>
                        </a:lnTo>
                        <a:lnTo>
                          <a:pt x="396" y="236"/>
                        </a:lnTo>
                        <a:lnTo>
                          <a:pt x="417" y="271"/>
                        </a:lnTo>
                        <a:lnTo>
                          <a:pt x="434" y="306"/>
                        </a:lnTo>
                        <a:lnTo>
                          <a:pt x="446" y="341"/>
                        </a:lnTo>
                        <a:lnTo>
                          <a:pt x="455" y="377"/>
                        </a:lnTo>
                        <a:lnTo>
                          <a:pt x="459" y="410"/>
                        </a:lnTo>
                        <a:lnTo>
                          <a:pt x="462" y="451"/>
                        </a:lnTo>
                        <a:lnTo>
                          <a:pt x="468" y="484"/>
                        </a:lnTo>
                        <a:lnTo>
                          <a:pt x="477" y="512"/>
                        </a:lnTo>
                        <a:lnTo>
                          <a:pt x="490" y="534"/>
                        </a:lnTo>
                        <a:lnTo>
                          <a:pt x="505" y="552"/>
                        </a:lnTo>
                        <a:lnTo>
                          <a:pt x="522" y="568"/>
                        </a:lnTo>
                        <a:lnTo>
                          <a:pt x="544" y="580"/>
                        </a:lnTo>
                        <a:lnTo>
                          <a:pt x="567" y="591"/>
                        </a:lnTo>
                        <a:lnTo>
                          <a:pt x="594" y="604"/>
                        </a:lnTo>
                        <a:lnTo>
                          <a:pt x="622" y="615"/>
                        </a:lnTo>
                        <a:lnTo>
                          <a:pt x="651" y="629"/>
                        </a:lnTo>
                        <a:lnTo>
                          <a:pt x="684" y="644"/>
                        </a:lnTo>
                        <a:lnTo>
                          <a:pt x="715" y="664"/>
                        </a:lnTo>
                        <a:lnTo>
                          <a:pt x="738" y="684"/>
                        </a:lnTo>
                        <a:lnTo>
                          <a:pt x="752" y="705"/>
                        </a:lnTo>
                        <a:lnTo>
                          <a:pt x="761" y="723"/>
                        </a:lnTo>
                        <a:lnTo>
                          <a:pt x="764" y="743"/>
                        </a:lnTo>
                        <a:lnTo>
                          <a:pt x="763" y="760"/>
                        </a:lnTo>
                        <a:lnTo>
                          <a:pt x="760" y="776"/>
                        </a:lnTo>
                        <a:lnTo>
                          <a:pt x="755" y="788"/>
                        </a:lnTo>
                        <a:lnTo>
                          <a:pt x="750" y="798"/>
                        </a:lnTo>
                        <a:lnTo>
                          <a:pt x="747" y="806"/>
                        </a:lnTo>
                        <a:lnTo>
                          <a:pt x="746" y="807"/>
                        </a:lnTo>
                        <a:lnTo>
                          <a:pt x="670" y="815"/>
                        </a:lnTo>
                        <a:lnTo>
                          <a:pt x="600" y="819"/>
                        </a:lnTo>
                        <a:lnTo>
                          <a:pt x="538" y="821"/>
                        </a:lnTo>
                        <a:lnTo>
                          <a:pt x="483" y="819"/>
                        </a:lnTo>
                        <a:lnTo>
                          <a:pt x="434" y="815"/>
                        </a:lnTo>
                        <a:lnTo>
                          <a:pt x="392" y="809"/>
                        </a:lnTo>
                        <a:lnTo>
                          <a:pt x="354" y="801"/>
                        </a:lnTo>
                        <a:lnTo>
                          <a:pt x="322" y="790"/>
                        </a:lnTo>
                        <a:lnTo>
                          <a:pt x="294" y="779"/>
                        </a:lnTo>
                        <a:lnTo>
                          <a:pt x="272" y="767"/>
                        </a:lnTo>
                        <a:lnTo>
                          <a:pt x="252" y="754"/>
                        </a:lnTo>
                        <a:lnTo>
                          <a:pt x="236" y="740"/>
                        </a:lnTo>
                        <a:lnTo>
                          <a:pt x="224" y="728"/>
                        </a:lnTo>
                        <a:lnTo>
                          <a:pt x="213" y="715"/>
                        </a:lnTo>
                        <a:lnTo>
                          <a:pt x="205" y="705"/>
                        </a:lnTo>
                        <a:lnTo>
                          <a:pt x="198" y="694"/>
                        </a:lnTo>
                        <a:lnTo>
                          <a:pt x="191" y="683"/>
                        </a:lnTo>
                        <a:lnTo>
                          <a:pt x="184" y="663"/>
                        </a:lnTo>
                        <a:lnTo>
                          <a:pt x="174" y="636"/>
                        </a:lnTo>
                        <a:lnTo>
                          <a:pt x="164" y="604"/>
                        </a:lnTo>
                        <a:lnTo>
                          <a:pt x="151" y="566"/>
                        </a:lnTo>
                        <a:lnTo>
                          <a:pt x="137" y="526"/>
                        </a:lnTo>
                        <a:lnTo>
                          <a:pt x="123" y="481"/>
                        </a:lnTo>
                        <a:lnTo>
                          <a:pt x="109" y="436"/>
                        </a:lnTo>
                        <a:lnTo>
                          <a:pt x="95" y="388"/>
                        </a:lnTo>
                        <a:lnTo>
                          <a:pt x="80" y="341"/>
                        </a:lnTo>
                        <a:lnTo>
                          <a:pt x="66" y="295"/>
                        </a:lnTo>
                        <a:lnTo>
                          <a:pt x="53" y="251"/>
                        </a:lnTo>
                        <a:lnTo>
                          <a:pt x="41" y="209"/>
                        </a:lnTo>
                        <a:lnTo>
                          <a:pt x="30" y="172"/>
                        </a:lnTo>
                        <a:lnTo>
                          <a:pt x="19" y="139"/>
                        </a:lnTo>
                        <a:lnTo>
                          <a:pt x="11" y="111"/>
                        </a:lnTo>
                        <a:lnTo>
                          <a:pt x="5" y="91"/>
                        </a:lnTo>
                        <a:lnTo>
                          <a:pt x="2" y="77"/>
                        </a:lnTo>
                        <a:lnTo>
                          <a:pt x="0" y="73"/>
                        </a:lnTo>
                        <a:lnTo>
                          <a:pt x="198" y="0"/>
                        </a:lnTo>
                        <a:close/>
                      </a:path>
                    </a:pathLst>
                  </a:custGeom>
                  <a:solidFill>
                    <a:sysClr val="windowText" lastClr="000000">
                      <a:lumMod val="85000"/>
                      <a:lumOff val="1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grpSp>
            <p:grpSp>
              <p:nvGrpSpPr>
                <p:cNvPr id="70" name="Group 64">
                  <a:extLst>
                    <a:ext uri="{FF2B5EF4-FFF2-40B4-BE49-F238E27FC236}">
                      <a16:creationId xmlns:a16="http://schemas.microsoft.com/office/drawing/2014/main" id="{14C72F20-6FE6-0855-B67F-DC24913C083D}"/>
                    </a:ext>
                  </a:extLst>
                </p:cNvPr>
                <p:cNvGrpSpPr/>
                <p:nvPr/>
              </p:nvGrpSpPr>
              <p:grpSpPr>
                <a:xfrm>
                  <a:off x="4192588" y="5830888"/>
                  <a:ext cx="882650" cy="301170"/>
                  <a:chOff x="4192588" y="5830888"/>
                  <a:chExt cx="882650" cy="301170"/>
                </a:xfrm>
              </p:grpSpPr>
              <p:sp>
                <p:nvSpPr>
                  <p:cNvPr id="84" name="Freeform 78">
                    <a:extLst>
                      <a:ext uri="{FF2B5EF4-FFF2-40B4-BE49-F238E27FC236}">
                        <a16:creationId xmlns:a16="http://schemas.microsoft.com/office/drawing/2014/main" id="{98338813-1E23-AFB1-0E6E-7F7A497F861F}"/>
                      </a:ext>
                    </a:extLst>
                  </p:cNvPr>
                  <p:cNvSpPr>
                    <a:spLocks/>
                  </p:cNvSpPr>
                  <p:nvPr/>
                </p:nvSpPr>
                <p:spPr bwMode="auto">
                  <a:xfrm>
                    <a:off x="4192588" y="5986008"/>
                    <a:ext cx="882650" cy="146050"/>
                  </a:xfrm>
                  <a:custGeom>
                    <a:avLst/>
                    <a:gdLst>
                      <a:gd name="T0" fmla="*/ 414 w 1113"/>
                      <a:gd name="T1" fmla="*/ 0 h 183"/>
                      <a:gd name="T2" fmla="*/ 1110 w 1113"/>
                      <a:gd name="T3" fmla="*/ 105 h 183"/>
                      <a:gd name="T4" fmla="*/ 1113 w 1113"/>
                      <a:gd name="T5" fmla="*/ 163 h 183"/>
                      <a:gd name="T6" fmla="*/ 1108 w 1113"/>
                      <a:gd name="T7" fmla="*/ 163 h 183"/>
                      <a:gd name="T8" fmla="*/ 1093 w 1113"/>
                      <a:gd name="T9" fmla="*/ 164 h 183"/>
                      <a:gd name="T10" fmla="*/ 1069 w 1113"/>
                      <a:gd name="T11" fmla="*/ 167 h 183"/>
                      <a:gd name="T12" fmla="*/ 1037 w 1113"/>
                      <a:gd name="T13" fmla="*/ 169 h 183"/>
                      <a:gd name="T14" fmla="*/ 1000 w 1113"/>
                      <a:gd name="T15" fmla="*/ 172 h 183"/>
                      <a:gd name="T16" fmla="*/ 956 w 1113"/>
                      <a:gd name="T17" fmla="*/ 175 h 183"/>
                      <a:gd name="T18" fmla="*/ 910 w 1113"/>
                      <a:gd name="T19" fmla="*/ 178 h 183"/>
                      <a:gd name="T20" fmla="*/ 861 w 1113"/>
                      <a:gd name="T21" fmla="*/ 180 h 183"/>
                      <a:gd name="T22" fmla="*/ 810 w 1113"/>
                      <a:gd name="T23" fmla="*/ 183 h 183"/>
                      <a:gd name="T24" fmla="*/ 760 w 1113"/>
                      <a:gd name="T25" fmla="*/ 183 h 183"/>
                      <a:gd name="T26" fmla="*/ 711 w 1113"/>
                      <a:gd name="T27" fmla="*/ 183 h 183"/>
                      <a:gd name="T28" fmla="*/ 663 w 1113"/>
                      <a:gd name="T29" fmla="*/ 183 h 183"/>
                      <a:gd name="T30" fmla="*/ 619 w 1113"/>
                      <a:gd name="T31" fmla="*/ 180 h 183"/>
                      <a:gd name="T32" fmla="*/ 580 w 1113"/>
                      <a:gd name="T33" fmla="*/ 177 h 183"/>
                      <a:gd name="T34" fmla="*/ 548 w 1113"/>
                      <a:gd name="T35" fmla="*/ 171 h 183"/>
                      <a:gd name="T36" fmla="*/ 523 w 1113"/>
                      <a:gd name="T37" fmla="*/ 163 h 183"/>
                      <a:gd name="T38" fmla="*/ 486 w 1113"/>
                      <a:gd name="T39" fmla="*/ 147 h 183"/>
                      <a:gd name="T40" fmla="*/ 451 w 1113"/>
                      <a:gd name="T41" fmla="*/ 130 h 183"/>
                      <a:gd name="T42" fmla="*/ 419 w 1113"/>
                      <a:gd name="T43" fmla="*/ 115 h 183"/>
                      <a:gd name="T44" fmla="*/ 391 w 1113"/>
                      <a:gd name="T45" fmla="*/ 98 h 183"/>
                      <a:gd name="T46" fmla="*/ 366 w 1113"/>
                      <a:gd name="T47" fmla="*/ 84 h 183"/>
                      <a:gd name="T48" fmla="*/ 346 w 1113"/>
                      <a:gd name="T49" fmla="*/ 71 h 183"/>
                      <a:gd name="T50" fmla="*/ 330 w 1113"/>
                      <a:gd name="T51" fmla="*/ 62 h 183"/>
                      <a:gd name="T52" fmla="*/ 321 w 1113"/>
                      <a:gd name="T53" fmla="*/ 56 h 183"/>
                      <a:gd name="T54" fmla="*/ 318 w 1113"/>
                      <a:gd name="T55" fmla="*/ 54 h 183"/>
                      <a:gd name="T56" fmla="*/ 318 w 1113"/>
                      <a:gd name="T57" fmla="*/ 163 h 183"/>
                      <a:gd name="T58" fmla="*/ 0 w 1113"/>
                      <a:gd name="T59" fmla="*/ 163 h 183"/>
                      <a:gd name="T60" fmla="*/ 3 w 1113"/>
                      <a:gd name="T61" fmla="*/ 54 h 183"/>
                      <a:gd name="T62" fmla="*/ 414 w 1113"/>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3" h="183">
                        <a:moveTo>
                          <a:pt x="414" y="0"/>
                        </a:moveTo>
                        <a:lnTo>
                          <a:pt x="1110" y="105"/>
                        </a:lnTo>
                        <a:lnTo>
                          <a:pt x="1113" y="163"/>
                        </a:lnTo>
                        <a:lnTo>
                          <a:pt x="1108" y="163"/>
                        </a:lnTo>
                        <a:lnTo>
                          <a:pt x="1093" y="164"/>
                        </a:lnTo>
                        <a:lnTo>
                          <a:pt x="1069" y="167"/>
                        </a:lnTo>
                        <a:lnTo>
                          <a:pt x="1037" y="169"/>
                        </a:lnTo>
                        <a:lnTo>
                          <a:pt x="1000" y="172"/>
                        </a:lnTo>
                        <a:lnTo>
                          <a:pt x="956" y="175"/>
                        </a:lnTo>
                        <a:lnTo>
                          <a:pt x="910" y="178"/>
                        </a:lnTo>
                        <a:lnTo>
                          <a:pt x="861" y="180"/>
                        </a:lnTo>
                        <a:lnTo>
                          <a:pt x="810" y="183"/>
                        </a:lnTo>
                        <a:lnTo>
                          <a:pt x="760" y="183"/>
                        </a:lnTo>
                        <a:lnTo>
                          <a:pt x="711" y="183"/>
                        </a:lnTo>
                        <a:lnTo>
                          <a:pt x="663" y="183"/>
                        </a:lnTo>
                        <a:lnTo>
                          <a:pt x="619" y="180"/>
                        </a:lnTo>
                        <a:lnTo>
                          <a:pt x="580" y="177"/>
                        </a:lnTo>
                        <a:lnTo>
                          <a:pt x="548" y="171"/>
                        </a:lnTo>
                        <a:lnTo>
                          <a:pt x="523" y="163"/>
                        </a:lnTo>
                        <a:lnTo>
                          <a:pt x="486" y="147"/>
                        </a:lnTo>
                        <a:lnTo>
                          <a:pt x="451" y="130"/>
                        </a:lnTo>
                        <a:lnTo>
                          <a:pt x="419" y="115"/>
                        </a:lnTo>
                        <a:lnTo>
                          <a:pt x="391" y="98"/>
                        </a:lnTo>
                        <a:lnTo>
                          <a:pt x="366" y="84"/>
                        </a:lnTo>
                        <a:lnTo>
                          <a:pt x="346" y="71"/>
                        </a:lnTo>
                        <a:lnTo>
                          <a:pt x="330" y="62"/>
                        </a:lnTo>
                        <a:lnTo>
                          <a:pt x="321" y="56"/>
                        </a:lnTo>
                        <a:lnTo>
                          <a:pt x="318" y="54"/>
                        </a:lnTo>
                        <a:lnTo>
                          <a:pt x="318" y="163"/>
                        </a:lnTo>
                        <a:lnTo>
                          <a:pt x="0" y="163"/>
                        </a:lnTo>
                        <a:lnTo>
                          <a:pt x="3" y="54"/>
                        </a:lnTo>
                        <a:lnTo>
                          <a:pt x="414" y="0"/>
                        </a:lnTo>
                        <a:close/>
                      </a:path>
                    </a:pathLst>
                  </a:custGeom>
                  <a:solidFill>
                    <a:sysClr val="windowText" lastClr="000000">
                      <a:lumMod val="85000"/>
                      <a:lumOff val="1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85" name="Freeform 79">
                    <a:extLst>
                      <a:ext uri="{FF2B5EF4-FFF2-40B4-BE49-F238E27FC236}">
                        <a16:creationId xmlns:a16="http://schemas.microsoft.com/office/drawing/2014/main" id="{5024A0AC-F86F-CD62-0FA2-FBCE0ADCF545}"/>
                      </a:ext>
                    </a:extLst>
                  </p:cNvPr>
                  <p:cNvSpPr>
                    <a:spLocks/>
                  </p:cNvSpPr>
                  <p:nvPr/>
                </p:nvSpPr>
                <p:spPr bwMode="auto">
                  <a:xfrm>
                    <a:off x="4192588" y="5830888"/>
                    <a:ext cx="882650" cy="271463"/>
                  </a:xfrm>
                  <a:custGeom>
                    <a:avLst/>
                    <a:gdLst>
                      <a:gd name="T0" fmla="*/ 523 w 1113"/>
                      <a:gd name="T1" fmla="*/ 0 h 344"/>
                      <a:gd name="T2" fmla="*/ 579 w 1113"/>
                      <a:gd name="T3" fmla="*/ 7 h 344"/>
                      <a:gd name="T4" fmla="*/ 611 w 1113"/>
                      <a:gd name="T5" fmla="*/ 24 h 344"/>
                      <a:gd name="T6" fmla="*/ 652 w 1113"/>
                      <a:gd name="T7" fmla="*/ 55 h 344"/>
                      <a:gd name="T8" fmla="*/ 722 w 1113"/>
                      <a:gd name="T9" fmla="*/ 83 h 344"/>
                      <a:gd name="T10" fmla="*/ 809 w 1113"/>
                      <a:gd name="T11" fmla="*/ 111 h 344"/>
                      <a:gd name="T12" fmla="*/ 902 w 1113"/>
                      <a:gd name="T13" fmla="*/ 137 h 344"/>
                      <a:gd name="T14" fmla="*/ 987 w 1113"/>
                      <a:gd name="T15" fmla="*/ 162 h 344"/>
                      <a:gd name="T16" fmla="*/ 1054 w 1113"/>
                      <a:gd name="T17" fmla="*/ 184 h 344"/>
                      <a:gd name="T18" fmla="*/ 1090 w 1113"/>
                      <a:gd name="T19" fmla="*/ 205 h 344"/>
                      <a:gd name="T20" fmla="*/ 1108 w 1113"/>
                      <a:gd name="T21" fmla="*/ 246 h 344"/>
                      <a:gd name="T22" fmla="*/ 1113 w 1113"/>
                      <a:gd name="T23" fmla="*/ 289 h 344"/>
                      <a:gd name="T24" fmla="*/ 1110 w 1113"/>
                      <a:gd name="T25" fmla="*/ 323 h 344"/>
                      <a:gd name="T26" fmla="*/ 1108 w 1113"/>
                      <a:gd name="T27" fmla="*/ 337 h 344"/>
                      <a:gd name="T28" fmla="*/ 1088 w 1113"/>
                      <a:gd name="T29" fmla="*/ 337 h 344"/>
                      <a:gd name="T30" fmla="*/ 1032 w 1113"/>
                      <a:gd name="T31" fmla="*/ 339 h 344"/>
                      <a:gd name="T32" fmla="*/ 953 w 1113"/>
                      <a:gd name="T33" fmla="*/ 340 h 344"/>
                      <a:gd name="T34" fmla="*/ 858 w 1113"/>
                      <a:gd name="T35" fmla="*/ 342 h 344"/>
                      <a:gd name="T36" fmla="*/ 757 w 1113"/>
                      <a:gd name="T37" fmla="*/ 344 h 344"/>
                      <a:gd name="T38" fmla="*/ 661 w 1113"/>
                      <a:gd name="T39" fmla="*/ 344 h 344"/>
                      <a:gd name="T40" fmla="*/ 577 w 1113"/>
                      <a:gd name="T41" fmla="*/ 342 h 344"/>
                      <a:gd name="T42" fmla="*/ 518 w 1113"/>
                      <a:gd name="T43" fmla="*/ 337 h 344"/>
                      <a:gd name="T44" fmla="*/ 425 w 1113"/>
                      <a:gd name="T45" fmla="*/ 323 h 344"/>
                      <a:gd name="T46" fmla="*/ 358 w 1113"/>
                      <a:gd name="T47" fmla="*/ 312 h 344"/>
                      <a:gd name="T48" fmla="*/ 323 w 1113"/>
                      <a:gd name="T49" fmla="*/ 306 h 344"/>
                      <a:gd name="T50" fmla="*/ 318 w 1113"/>
                      <a:gd name="T51" fmla="*/ 337 h 344"/>
                      <a:gd name="T52" fmla="*/ 17 w 1113"/>
                      <a:gd name="T53" fmla="*/ 66 h 344"/>
                      <a:gd name="T54" fmla="*/ 34 w 1113"/>
                      <a:gd name="T55" fmla="*/ 63 h 344"/>
                      <a:gd name="T56" fmla="*/ 80 w 1113"/>
                      <a:gd name="T57" fmla="*/ 53 h 344"/>
                      <a:gd name="T58" fmla="*/ 147 w 1113"/>
                      <a:gd name="T59" fmla="*/ 41 h 344"/>
                      <a:gd name="T60" fmla="*/ 228 w 1113"/>
                      <a:gd name="T61" fmla="*/ 28 h 344"/>
                      <a:gd name="T62" fmla="*/ 316 w 1113"/>
                      <a:gd name="T63" fmla="*/ 14 h 344"/>
                      <a:gd name="T64" fmla="*/ 406 w 1113"/>
                      <a:gd name="T65" fmla="*/ 5 h 344"/>
                      <a:gd name="T66" fmla="*/ 487 w 1113"/>
                      <a:gd name="T6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3" h="344">
                        <a:moveTo>
                          <a:pt x="487" y="0"/>
                        </a:moveTo>
                        <a:lnTo>
                          <a:pt x="523" y="0"/>
                        </a:lnTo>
                        <a:lnTo>
                          <a:pt x="554" y="2"/>
                        </a:lnTo>
                        <a:lnTo>
                          <a:pt x="579" y="7"/>
                        </a:lnTo>
                        <a:lnTo>
                          <a:pt x="599" y="14"/>
                        </a:lnTo>
                        <a:lnTo>
                          <a:pt x="611" y="24"/>
                        </a:lnTo>
                        <a:lnTo>
                          <a:pt x="627" y="39"/>
                        </a:lnTo>
                        <a:lnTo>
                          <a:pt x="652" y="55"/>
                        </a:lnTo>
                        <a:lnTo>
                          <a:pt x="684" y="69"/>
                        </a:lnTo>
                        <a:lnTo>
                          <a:pt x="722" y="83"/>
                        </a:lnTo>
                        <a:lnTo>
                          <a:pt x="764" y="97"/>
                        </a:lnTo>
                        <a:lnTo>
                          <a:pt x="809" y="111"/>
                        </a:lnTo>
                        <a:lnTo>
                          <a:pt x="855" y="125"/>
                        </a:lnTo>
                        <a:lnTo>
                          <a:pt x="902" y="137"/>
                        </a:lnTo>
                        <a:lnTo>
                          <a:pt x="945" y="149"/>
                        </a:lnTo>
                        <a:lnTo>
                          <a:pt x="987" y="162"/>
                        </a:lnTo>
                        <a:lnTo>
                          <a:pt x="1023" y="173"/>
                        </a:lnTo>
                        <a:lnTo>
                          <a:pt x="1054" y="184"/>
                        </a:lnTo>
                        <a:lnTo>
                          <a:pt x="1076" y="194"/>
                        </a:lnTo>
                        <a:lnTo>
                          <a:pt x="1090" y="205"/>
                        </a:lnTo>
                        <a:lnTo>
                          <a:pt x="1102" y="224"/>
                        </a:lnTo>
                        <a:lnTo>
                          <a:pt x="1108" y="246"/>
                        </a:lnTo>
                        <a:lnTo>
                          <a:pt x="1113" y="267"/>
                        </a:lnTo>
                        <a:lnTo>
                          <a:pt x="1113" y="289"/>
                        </a:lnTo>
                        <a:lnTo>
                          <a:pt x="1113" y="308"/>
                        </a:lnTo>
                        <a:lnTo>
                          <a:pt x="1110" y="323"/>
                        </a:lnTo>
                        <a:lnTo>
                          <a:pt x="1108" y="333"/>
                        </a:lnTo>
                        <a:lnTo>
                          <a:pt x="1108" y="337"/>
                        </a:lnTo>
                        <a:lnTo>
                          <a:pt x="1102" y="337"/>
                        </a:lnTo>
                        <a:lnTo>
                          <a:pt x="1088" y="337"/>
                        </a:lnTo>
                        <a:lnTo>
                          <a:pt x="1063" y="339"/>
                        </a:lnTo>
                        <a:lnTo>
                          <a:pt x="1032" y="339"/>
                        </a:lnTo>
                        <a:lnTo>
                          <a:pt x="995" y="340"/>
                        </a:lnTo>
                        <a:lnTo>
                          <a:pt x="953" y="340"/>
                        </a:lnTo>
                        <a:lnTo>
                          <a:pt x="906" y="342"/>
                        </a:lnTo>
                        <a:lnTo>
                          <a:pt x="858" y="342"/>
                        </a:lnTo>
                        <a:lnTo>
                          <a:pt x="809" y="344"/>
                        </a:lnTo>
                        <a:lnTo>
                          <a:pt x="757" y="344"/>
                        </a:lnTo>
                        <a:lnTo>
                          <a:pt x="709" y="344"/>
                        </a:lnTo>
                        <a:lnTo>
                          <a:pt x="661" y="344"/>
                        </a:lnTo>
                        <a:lnTo>
                          <a:pt x="618" y="342"/>
                        </a:lnTo>
                        <a:lnTo>
                          <a:pt x="577" y="342"/>
                        </a:lnTo>
                        <a:lnTo>
                          <a:pt x="545" y="339"/>
                        </a:lnTo>
                        <a:lnTo>
                          <a:pt x="518" y="337"/>
                        </a:lnTo>
                        <a:lnTo>
                          <a:pt x="469" y="330"/>
                        </a:lnTo>
                        <a:lnTo>
                          <a:pt x="425" y="323"/>
                        </a:lnTo>
                        <a:lnTo>
                          <a:pt x="388" y="319"/>
                        </a:lnTo>
                        <a:lnTo>
                          <a:pt x="358" y="312"/>
                        </a:lnTo>
                        <a:lnTo>
                          <a:pt x="337" y="309"/>
                        </a:lnTo>
                        <a:lnTo>
                          <a:pt x="323" y="306"/>
                        </a:lnTo>
                        <a:lnTo>
                          <a:pt x="318" y="306"/>
                        </a:lnTo>
                        <a:lnTo>
                          <a:pt x="318" y="337"/>
                        </a:lnTo>
                        <a:lnTo>
                          <a:pt x="0" y="322"/>
                        </a:lnTo>
                        <a:lnTo>
                          <a:pt x="17" y="66"/>
                        </a:lnTo>
                        <a:lnTo>
                          <a:pt x="21" y="66"/>
                        </a:lnTo>
                        <a:lnTo>
                          <a:pt x="34" y="63"/>
                        </a:lnTo>
                        <a:lnTo>
                          <a:pt x="54" y="59"/>
                        </a:lnTo>
                        <a:lnTo>
                          <a:pt x="80" y="53"/>
                        </a:lnTo>
                        <a:lnTo>
                          <a:pt x="111" y="49"/>
                        </a:lnTo>
                        <a:lnTo>
                          <a:pt x="147" y="41"/>
                        </a:lnTo>
                        <a:lnTo>
                          <a:pt x="186" y="35"/>
                        </a:lnTo>
                        <a:lnTo>
                          <a:pt x="228" y="28"/>
                        </a:lnTo>
                        <a:lnTo>
                          <a:pt x="273" y="21"/>
                        </a:lnTo>
                        <a:lnTo>
                          <a:pt x="316" y="14"/>
                        </a:lnTo>
                        <a:lnTo>
                          <a:pt x="361" y="10"/>
                        </a:lnTo>
                        <a:lnTo>
                          <a:pt x="406" y="5"/>
                        </a:lnTo>
                        <a:lnTo>
                          <a:pt x="448" y="2"/>
                        </a:lnTo>
                        <a:lnTo>
                          <a:pt x="487" y="0"/>
                        </a:lnTo>
                        <a:close/>
                      </a:path>
                    </a:pathLst>
                  </a:custGeom>
                  <a:solidFill>
                    <a:sysClr val="windowText" lastClr="000000">
                      <a:lumMod val="85000"/>
                      <a:lumOff val="1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grpSp>
            <p:sp>
              <p:nvSpPr>
                <p:cNvPr id="71" name="Freeform 65">
                  <a:extLst>
                    <a:ext uri="{FF2B5EF4-FFF2-40B4-BE49-F238E27FC236}">
                      <a16:creationId xmlns:a16="http://schemas.microsoft.com/office/drawing/2014/main" id="{B4F635EF-904A-E836-F598-FEBF015B5D82}"/>
                    </a:ext>
                  </a:extLst>
                </p:cNvPr>
                <p:cNvSpPr>
                  <a:spLocks/>
                </p:cNvSpPr>
                <p:nvPr/>
              </p:nvSpPr>
              <p:spPr bwMode="auto">
                <a:xfrm>
                  <a:off x="2693988" y="4121151"/>
                  <a:ext cx="1608138" cy="1603375"/>
                </a:xfrm>
                <a:custGeom>
                  <a:avLst/>
                  <a:gdLst>
                    <a:gd name="T0" fmla="*/ 2026 w 2026"/>
                    <a:gd name="T1" fmla="*/ 304 h 2020"/>
                    <a:gd name="T2" fmla="*/ 2020 w 2026"/>
                    <a:gd name="T3" fmla="*/ 320 h 2020"/>
                    <a:gd name="T4" fmla="*/ 1999 w 2026"/>
                    <a:gd name="T5" fmla="*/ 362 h 2020"/>
                    <a:gd name="T6" fmla="*/ 1968 w 2026"/>
                    <a:gd name="T7" fmla="*/ 425 h 2020"/>
                    <a:gd name="T8" fmla="*/ 1930 w 2026"/>
                    <a:gd name="T9" fmla="*/ 504 h 2020"/>
                    <a:gd name="T10" fmla="*/ 1885 w 2026"/>
                    <a:gd name="T11" fmla="*/ 594 h 2020"/>
                    <a:gd name="T12" fmla="*/ 1836 w 2026"/>
                    <a:gd name="T13" fmla="*/ 689 h 2020"/>
                    <a:gd name="T14" fmla="*/ 1790 w 2026"/>
                    <a:gd name="T15" fmla="*/ 768 h 2020"/>
                    <a:gd name="T16" fmla="*/ 1726 w 2026"/>
                    <a:gd name="T17" fmla="*/ 866 h 2020"/>
                    <a:gd name="T18" fmla="*/ 1650 w 2026"/>
                    <a:gd name="T19" fmla="*/ 975 h 2020"/>
                    <a:gd name="T20" fmla="*/ 1565 w 2026"/>
                    <a:gd name="T21" fmla="*/ 1090 h 2020"/>
                    <a:gd name="T22" fmla="*/ 1476 w 2026"/>
                    <a:gd name="T23" fmla="*/ 1205 h 2020"/>
                    <a:gd name="T24" fmla="*/ 1388 w 2026"/>
                    <a:gd name="T25" fmla="*/ 1310 h 2020"/>
                    <a:gd name="T26" fmla="*/ 1304 w 2026"/>
                    <a:gd name="T27" fmla="*/ 1402 h 2020"/>
                    <a:gd name="T28" fmla="*/ 1231 w 2026"/>
                    <a:gd name="T29" fmla="*/ 1472 h 2020"/>
                    <a:gd name="T30" fmla="*/ 1175 w 2026"/>
                    <a:gd name="T31" fmla="*/ 1514 h 2020"/>
                    <a:gd name="T32" fmla="*/ 1110 w 2026"/>
                    <a:gd name="T33" fmla="*/ 1557 h 2020"/>
                    <a:gd name="T34" fmla="*/ 1029 w 2026"/>
                    <a:gd name="T35" fmla="*/ 1608 h 2020"/>
                    <a:gd name="T36" fmla="*/ 937 w 2026"/>
                    <a:gd name="T37" fmla="*/ 1664 h 2020"/>
                    <a:gd name="T38" fmla="*/ 838 w 2026"/>
                    <a:gd name="T39" fmla="*/ 1725 h 2020"/>
                    <a:gd name="T40" fmla="*/ 737 w 2026"/>
                    <a:gd name="T41" fmla="*/ 1785 h 2020"/>
                    <a:gd name="T42" fmla="*/ 638 w 2026"/>
                    <a:gd name="T43" fmla="*/ 1844 h 2020"/>
                    <a:gd name="T44" fmla="*/ 546 w 2026"/>
                    <a:gd name="T45" fmla="*/ 1899 h 2020"/>
                    <a:gd name="T46" fmla="*/ 467 w 2026"/>
                    <a:gd name="T47" fmla="*/ 1944 h 2020"/>
                    <a:gd name="T48" fmla="*/ 405 w 2026"/>
                    <a:gd name="T49" fmla="*/ 1981 h 2020"/>
                    <a:gd name="T50" fmla="*/ 363 w 2026"/>
                    <a:gd name="T51" fmla="*/ 2004 h 2020"/>
                    <a:gd name="T52" fmla="*/ 349 w 2026"/>
                    <a:gd name="T53" fmla="*/ 2014 h 2020"/>
                    <a:gd name="T54" fmla="*/ 277 w 2026"/>
                    <a:gd name="T55" fmla="*/ 2015 h 2020"/>
                    <a:gd name="T56" fmla="*/ 214 w 2026"/>
                    <a:gd name="T57" fmla="*/ 1986 h 2020"/>
                    <a:gd name="T58" fmla="*/ 158 w 2026"/>
                    <a:gd name="T59" fmla="*/ 1930 h 2020"/>
                    <a:gd name="T60" fmla="*/ 110 w 2026"/>
                    <a:gd name="T61" fmla="*/ 1860 h 2020"/>
                    <a:gd name="T62" fmla="*/ 71 w 2026"/>
                    <a:gd name="T63" fmla="*/ 1782 h 2020"/>
                    <a:gd name="T64" fmla="*/ 40 w 2026"/>
                    <a:gd name="T65" fmla="*/ 1706 h 2020"/>
                    <a:gd name="T66" fmla="*/ 18 w 2026"/>
                    <a:gd name="T67" fmla="*/ 1641 h 2020"/>
                    <a:gd name="T68" fmla="*/ 4 w 2026"/>
                    <a:gd name="T69" fmla="*/ 1596 h 2020"/>
                    <a:gd name="T70" fmla="*/ 0 w 2026"/>
                    <a:gd name="T71" fmla="*/ 1579 h 2020"/>
                    <a:gd name="T72" fmla="*/ 13 w 2026"/>
                    <a:gd name="T73" fmla="*/ 1570 h 2020"/>
                    <a:gd name="T74" fmla="*/ 51 w 2026"/>
                    <a:gd name="T75" fmla="*/ 1546 h 2020"/>
                    <a:gd name="T76" fmla="*/ 110 w 2026"/>
                    <a:gd name="T77" fmla="*/ 1511 h 2020"/>
                    <a:gd name="T78" fmla="*/ 184 w 2026"/>
                    <a:gd name="T79" fmla="*/ 1466 h 2020"/>
                    <a:gd name="T80" fmla="*/ 270 w 2026"/>
                    <a:gd name="T81" fmla="*/ 1414 h 2020"/>
                    <a:gd name="T82" fmla="*/ 361 w 2026"/>
                    <a:gd name="T83" fmla="*/ 1358 h 2020"/>
                    <a:gd name="T84" fmla="*/ 456 w 2026"/>
                    <a:gd name="T85" fmla="*/ 1301 h 2020"/>
                    <a:gd name="T86" fmla="*/ 549 w 2026"/>
                    <a:gd name="T87" fmla="*/ 1247 h 2020"/>
                    <a:gd name="T88" fmla="*/ 635 w 2026"/>
                    <a:gd name="T89" fmla="*/ 1195 h 2020"/>
                    <a:gd name="T90" fmla="*/ 711 w 2026"/>
                    <a:gd name="T91" fmla="*/ 1152 h 2020"/>
                    <a:gd name="T92" fmla="*/ 771 w 2026"/>
                    <a:gd name="T93" fmla="*/ 1119 h 2020"/>
                    <a:gd name="T94" fmla="*/ 812 w 2026"/>
                    <a:gd name="T95" fmla="*/ 1099 h 2020"/>
                    <a:gd name="T96" fmla="*/ 869 w 2026"/>
                    <a:gd name="T97" fmla="*/ 1051 h 2020"/>
                    <a:gd name="T98" fmla="*/ 928 w 2026"/>
                    <a:gd name="T99" fmla="*/ 973 h 2020"/>
                    <a:gd name="T100" fmla="*/ 985 w 2026"/>
                    <a:gd name="T101" fmla="*/ 877 h 2020"/>
                    <a:gd name="T102" fmla="*/ 1040 w 2026"/>
                    <a:gd name="T103" fmla="*/ 775 h 2020"/>
                    <a:gd name="T104" fmla="*/ 1090 w 2026"/>
                    <a:gd name="T105" fmla="*/ 681 h 2020"/>
                    <a:gd name="T106" fmla="*/ 1133 w 2026"/>
                    <a:gd name="T107" fmla="*/ 608 h 2020"/>
                    <a:gd name="T108" fmla="*/ 1162 w 2026"/>
                    <a:gd name="T109" fmla="*/ 559 h 2020"/>
                    <a:gd name="T110" fmla="*/ 1197 w 2026"/>
                    <a:gd name="T111" fmla="*/ 492 h 2020"/>
                    <a:gd name="T112" fmla="*/ 1234 w 2026"/>
                    <a:gd name="T113" fmla="*/ 413 h 2020"/>
                    <a:gd name="T114" fmla="*/ 1273 w 2026"/>
                    <a:gd name="T115" fmla="*/ 326 h 2020"/>
                    <a:gd name="T116" fmla="*/ 1310 w 2026"/>
                    <a:gd name="T117" fmla="*/ 239 h 2020"/>
                    <a:gd name="T118" fmla="*/ 1344 w 2026"/>
                    <a:gd name="T119" fmla="*/ 157 h 2020"/>
                    <a:gd name="T120" fmla="*/ 1374 w 2026"/>
                    <a:gd name="T121" fmla="*/ 85 h 2020"/>
                    <a:gd name="T122" fmla="*/ 1395 w 2026"/>
                    <a:gd name="T123" fmla="*/ 32 h 2020"/>
                    <a:gd name="T124" fmla="*/ 1406 w 2026"/>
                    <a:gd name="T125" fmla="*/ 3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6" h="2020">
                      <a:moveTo>
                        <a:pt x="1408" y="0"/>
                      </a:moveTo>
                      <a:lnTo>
                        <a:pt x="2026" y="304"/>
                      </a:lnTo>
                      <a:lnTo>
                        <a:pt x="2024" y="309"/>
                      </a:lnTo>
                      <a:lnTo>
                        <a:pt x="2020" y="320"/>
                      </a:lnTo>
                      <a:lnTo>
                        <a:pt x="2010" y="338"/>
                      </a:lnTo>
                      <a:lnTo>
                        <a:pt x="1999" y="362"/>
                      </a:lnTo>
                      <a:lnTo>
                        <a:pt x="1985" y="391"/>
                      </a:lnTo>
                      <a:lnTo>
                        <a:pt x="1968" y="425"/>
                      </a:lnTo>
                      <a:lnTo>
                        <a:pt x="1951" y="464"/>
                      </a:lnTo>
                      <a:lnTo>
                        <a:pt x="1930" y="504"/>
                      </a:lnTo>
                      <a:lnTo>
                        <a:pt x="1908" y="549"/>
                      </a:lnTo>
                      <a:lnTo>
                        <a:pt x="1885" y="594"/>
                      </a:lnTo>
                      <a:lnTo>
                        <a:pt x="1861" y="641"/>
                      </a:lnTo>
                      <a:lnTo>
                        <a:pt x="1836" y="689"/>
                      </a:lnTo>
                      <a:lnTo>
                        <a:pt x="1816" y="726"/>
                      </a:lnTo>
                      <a:lnTo>
                        <a:pt x="1790" y="768"/>
                      </a:lnTo>
                      <a:lnTo>
                        <a:pt x="1760" y="815"/>
                      </a:lnTo>
                      <a:lnTo>
                        <a:pt x="1726" y="866"/>
                      </a:lnTo>
                      <a:lnTo>
                        <a:pt x="1689" y="919"/>
                      </a:lnTo>
                      <a:lnTo>
                        <a:pt x="1650" y="975"/>
                      </a:lnTo>
                      <a:lnTo>
                        <a:pt x="1608" y="1032"/>
                      </a:lnTo>
                      <a:lnTo>
                        <a:pt x="1565" y="1090"/>
                      </a:lnTo>
                      <a:lnTo>
                        <a:pt x="1520" y="1149"/>
                      </a:lnTo>
                      <a:lnTo>
                        <a:pt x="1476" y="1205"/>
                      </a:lnTo>
                      <a:lnTo>
                        <a:pt x="1431" y="1259"/>
                      </a:lnTo>
                      <a:lnTo>
                        <a:pt x="1388" y="1310"/>
                      </a:lnTo>
                      <a:lnTo>
                        <a:pt x="1344" y="1358"/>
                      </a:lnTo>
                      <a:lnTo>
                        <a:pt x="1304" y="1402"/>
                      </a:lnTo>
                      <a:lnTo>
                        <a:pt x="1267" y="1441"/>
                      </a:lnTo>
                      <a:lnTo>
                        <a:pt x="1231" y="1472"/>
                      </a:lnTo>
                      <a:lnTo>
                        <a:pt x="1200" y="1497"/>
                      </a:lnTo>
                      <a:lnTo>
                        <a:pt x="1175" y="1514"/>
                      </a:lnTo>
                      <a:lnTo>
                        <a:pt x="1145" y="1534"/>
                      </a:lnTo>
                      <a:lnTo>
                        <a:pt x="1110" y="1557"/>
                      </a:lnTo>
                      <a:lnTo>
                        <a:pt x="1071" y="1582"/>
                      </a:lnTo>
                      <a:lnTo>
                        <a:pt x="1029" y="1608"/>
                      </a:lnTo>
                      <a:lnTo>
                        <a:pt x="984" y="1636"/>
                      </a:lnTo>
                      <a:lnTo>
                        <a:pt x="937" y="1664"/>
                      </a:lnTo>
                      <a:lnTo>
                        <a:pt x="888" y="1694"/>
                      </a:lnTo>
                      <a:lnTo>
                        <a:pt x="838" y="1725"/>
                      </a:lnTo>
                      <a:lnTo>
                        <a:pt x="787" y="1756"/>
                      </a:lnTo>
                      <a:lnTo>
                        <a:pt x="737" y="1785"/>
                      </a:lnTo>
                      <a:lnTo>
                        <a:pt x="686" y="1815"/>
                      </a:lnTo>
                      <a:lnTo>
                        <a:pt x="638" y="1844"/>
                      </a:lnTo>
                      <a:lnTo>
                        <a:pt x="591" y="1872"/>
                      </a:lnTo>
                      <a:lnTo>
                        <a:pt x="546" y="1899"/>
                      </a:lnTo>
                      <a:lnTo>
                        <a:pt x="504" y="1922"/>
                      </a:lnTo>
                      <a:lnTo>
                        <a:pt x="467" y="1944"/>
                      </a:lnTo>
                      <a:lnTo>
                        <a:pt x="433" y="1964"/>
                      </a:lnTo>
                      <a:lnTo>
                        <a:pt x="405" y="1981"/>
                      </a:lnTo>
                      <a:lnTo>
                        <a:pt x="381" y="1995"/>
                      </a:lnTo>
                      <a:lnTo>
                        <a:pt x="363" y="2004"/>
                      </a:lnTo>
                      <a:lnTo>
                        <a:pt x="352" y="2011"/>
                      </a:lnTo>
                      <a:lnTo>
                        <a:pt x="349" y="2014"/>
                      </a:lnTo>
                      <a:lnTo>
                        <a:pt x="312" y="2020"/>
                      </a:lnTo>
                      <a:lnTo>
                        <a:pt x="277" y="2015"/>
                      </a:lnTo>
                      <a:lnTo>
                        <a:pt x="245" y="2004"/>
                      </a:lnTo>
                      <a:lnTo>
                        <a:pt x="214" y="1986"/>
                      </a:lnTo>
                      <a:lnTo>
                        <a:pt x="184" y="1961"/>
                      </a:lnTo>
                      <a:lnTo>
                        <a:pt x="158" y="1930"/>
                      </a:lnTo>
                      <a:lnTo>
                        <a:pt x="133" y="1896"/>
                      </a:lnTo>
                      <a:lnTo>
                        <a:pt x="110" y="1860"/>
                      </a:lnTo>
                      <a:lnTo>
                        <a:pt x="90" y="1821"/>
                      </a:lnTo>
                      <a:lnTo>
                        <a:pt x="71" y="1782"/>
                      </a:lnTo>
                      <a:lnTo>
                        <a:pt x="54" y="1743"/>
                      </a:lnTo>
                      <a:lnTo>
                        <a:pt x="40" y="1706"/>
                      </a:lnTo>
                      <a:lnTo>
                        <a:pt x="27" y="1672"/>
                      </a:lnTo>
                      <a:lnTo>
                        <a:pt x="18" y="1641"/>
                      </a:lnTo>
                      <a:lnTo>
                        <a:pt x="9" y="1615"/>
                      </a:lnTo>
                      <a:lnTo>
                        <a:pt x="4" y="1596"/>
                      </a:lnTo>
                      <a:lnTo>
                        <a:pt x="1" y="1584"/>
                      </a:lnTo>
                      <a:lnTo>
                        <a:pt x="0" y="1579"/>
                      </a:lnTo>
                      <a:lnTo>
                        <a:pt x="3" y="1576"/>
                      </a:lnTo>
                      <a:lnTo>
                        <a:pt x="13" y="1570"/>
                      </a:lnTo>
                      <a:lnTo>
                        <a:pt x="29" y="1560"/>
                      </a:lnTo>
                      <a:lnTo>
                        <a:pt x="51" y="1546"/>
                      </a:lnTo>
                      <a:lnTo>
                        <a:pt x="79" y="1531"/>
                      </a:lnTo>
                      <a:lnTo>
                        <a:pt x="110" y="1511"/>
                      </a:lnTo>
                      <a:lnTo>
                        <a:pt x="145" y="1489"/>
                      </a:lnTo>
                      <a:lnTo>
                        <a:pt x="184" y="1466"/>
                      </a:lnTo>
                      <a:lnTo>
                        <a:pt x="225" y="1441"/>
                      </a:lnTo>
                      <a:lnTo>
                        <a:pt x="270" y="1414"/>
                      </a:lnTo>
                      <a:lnTo>
                        <a:pt x="315" y="1386"/>
                      </a:lnTo>
                      <a:lnTo>
                        <a:pt x="361" y="1358"/>
                      </a:lnTo>
                      <a:lnTo>
                        <a:pt x="409" y="1330"/>
                      </a:lnTo>
                      <a:lnTo>
                        <a:pt x="456" y="1301"/>
                      </a:lnTo>
                      <a:lnTo>
                        <a:pt x="503" y="1273"/>
                      </a:lnTo>
                      <a:lnTo>
                        <a:pt x="549" y="1247"/>
                      </a:lnTo>
                      <a:lnTo>
                        <a:pt x="593" y="1220"/>
                      </a:lnTo>
                      <a:lnTo>
                        <a:pt x="635" y="1195"/>
                      </a:lnTo>
                      <a:lnTo>
                        <a:pt x="675" y="1174"/>
                      </a:lnTo>
                      <a:lnTo>
                        <a:pt x="711" y="1152"/>
                      </a:lnTo>
                      <a:lnTo>
                        <a:pt x="743" y="1135"/>
                      </a:lnTo>
                      <a:lnTo>
                        <a:pt x="771" y="1119"/>
                      </a:lnTo>
                      <a:lnTo>
                        <a:pt x="793" y="1107"/>
                      </a:lnTo>
                      <a:lnTo>
                        <a:pt x="812" y="1099"/>
                      </a:lnTo>
                      <a:lnTo>
                        <a:pt x="840" y="1080"/>
                      </a:lnTo>
                      <a:lnTo>
                        <a:pt x="869" y="1051"/>
                      </a:lnTo>
                      <a:lnTo>
                        <a:pt x="899" y="1015"/>
                      </a:lnTo>
                      <a:lnTo>
                        <a:pt x="928" y="973"/>
                      </a:lnTo>
                      <a:lnTo>
                        <a:pt x="958" y="927"/>
                      </a:lnTo>
                      <a:lnTo>
                        <a:pt x="985" y="877"/>
                      </a:lnTo>
                      <a:lnTo>
                        <a:pt x="1013" y="826"/>
                      </a:lnTo>
                      <a:lnTo>
                        <a:pt x="1040" y="775"/>
                      </a:lnTo>
                      <a:lnTo>
                        <a:pt x="1065" y="726"/>
                      </a:lnTo>
                      <a:lnTo>
                        <a:pt x="1090" y="681"/>
                      </a:lnTo>
                      <a:lnTo>
                        <a:pt x="1111" y="641"/>
                      </a:lnTo>
                      <a:lnTo>
                        <a:pt x="1133" y="608"/>
                      </a:lnTo>
                      <a:lnTo>
                        <a:pt x="1147" y="587"/>
                      </a:lnTo>
                      <a:lnTo>
                        <a:pt x="1162" y="559"/>
                      </a:lnTo>
                      <a:lnTo>
                        <a:pt x="1180" y="528"/>
                      </a:lnTo>
                      <a:lnTo>
                        <a:pt x="1197" y="492"/>
                      </a:lnTo>
                      <a:lnTo>
                        <a:pt x="1215" y="453"/>
                      </a:lnTo>
                      <a:lnTo>
                        <a:pt x="1234" y="413"/>
                      </a:lnTo>
                      <a:lnTo>
                        <a:pt x="1254" y="369"/>
                      </a:lnTo>
                      <a:lnTo>
                        <a:pt x="1273" y="326"/>
                      </a:lnTo>
                      <a:lnTo>
                        <a:pt x="1291" y="282"/>
                      </a:lnTo>
                      <a:lnTo>
                        <a:pt x="1310" y="239"/>
                      </a:lnTo>
                      <a:lnTo>
                        <a:pt x="1329" y="197"/>
                      </a:lnTo>
                      <a:lnTo>
                        <a:pt x="1344" y="157"/>
                      </a:lnTo>
                      <a:lnTo>
                        <a:pt x="1360" y="119"/>
                      </a:lnTo>
                      <a:lnTo>
                        <a:pt x="1374" y="85"/>
                      </a:lnTo>
                      <a:lnTo>
                        <a:pt x="1386" y="57"/>
                      </a:lnTo>
                      <a:lnTo>
                        <a:pt x="1395" y="32"/>
                      </a:lnTo>
                      <a:lnTo>
                        <a:pt x="1402" y="15"/>
                      </a:lnTo>
                      <a:lnTo>
                        <a:pt x="1406" y="3"/>
                      </a:lnTo>
                      <a:lnTo>
                        <a:pt x="1408" y="0"/>
                      </a:lnTo>
                      <a:close/>
                    </a:path>
                  </a:pathLst>
                </a:custGeom>
                <a:solidFill>
                  <a:sysClr val="windowText" lastClr="000000">
                    <a:lumMod val="65000"/>
                    <a:lumOff val="3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2" name="Freeform 66">
                  <a:extLst>
                    <a:ext uri="{FF2B5EF4-FFF2-40B4-BE49-F238E27FC236}">
                      <a16:creationId xmlns:a16="http://schemas.microsoft.com/office/drawing/2014/main" id="{AA2A8F46-3B71-6321-4A4A-57D33A8CC679}"/>
                    </a:ext>
                  </a:extLst>
                </p:cNvPr>
                <p:cNvSpPr>
                  <a:spLocks/>
                </p:cNvSpPr>
                <p:nvPr/>
              </p:nvSpPr>
              <p:spPr bwMode="auto">
                <a:xfrm>
                  <a:off x="3767138" y="4040188"/>
                  <a:ext cx="1243013" cy="1906588"/>
                </a:xfrm>
                <a:custGeom>
                  <a:avLst/>
                  <a:gdLst>
                    <a:gd name="T0" fmla="*/ 130 w 1565"/>
                    <a:gd name="T1" fmla="*/ 8 h 2402"/>
                    <a:gd name="T2" fmla="*/ 200 w 1565"/>
                    <a:gd name="T3" fmla="*/ 42 h 2402"/>
                    <a:gd name="T4" fmla="*/ 310 w 1565"/>
                    <a:gd name="T5" fmla="*/ 98 h 2402"/>
                    <a:gd name="T6" fmla="*/ 442 w 1565"/>
                    <a:gd name="T7" fmla="*/ 168 h 2402"/>
                    <a:gd name="T8" fmla="*/ 579 w 1565"/>
                    <a:gd name="T9" fmla="*/ 244 h 2402"/>
                    <a:gd name="T10" fmla="*/ 700 w 1565"/>
                    <a:gd name="T11" fmla="*/ 317 h 2402"/>
                    <a:gd name="T12" fmla="*/ 790 w 1565"/>
                    <a:gd name="T13" fmla="*/ 379 h 2402"/>
                    <a:gd name="T14" fmla="*/ 835 w 1565"/>
                    <a:gd name="T15" fmla="*/ 429 h 2402"/>
                    <a:gd name="T16" fmla="*/ 908 w 1565"/>
                    <a:gd name="T17" fmla="*/ 508 h 2402"/>
                    <a:gd name="T18" fmla="*/ 1015 w 1565"/>
                    <a:gd name="T19" fmla="*/ 617 h 2402"/>
                    <a:gd name="T20" fmla="*/ 1141 w 1565"/>
                    <a:gd name="T21" fmla="*/ 741 h 2402"/>
                    <a:gd name="T22" fmla="*/ 1272 w 1565"/>
                    <a:gd name="T23" fmla="*/ 867 h 2402"/>
                    <a:gd name="T24" fmla="*/ 1388 w 1565"/>
                    <a:gd name="T25" fmla="*/ 982 h 2402"/>
                    <a:gd name="T26" fmla="*/ 1473 w 1565"/>
                    <a:gd name="T27" fmla="*/ 1073 h 2402"/>
                    <a:gd name="T28" fmla="*/ 1542 w 1565"/>
                    <a:gd name="T29" fmla="*/ 1179 h 2402"/>
                    <a:gd name="T30" fmla="*/ 1565 w 1565"/>
                    <a:gd name="T31" fmla="*/ 1323 h 2402"/>
                    <a:gd name="T32" fmla="*/ 1545 w 1565"/>
                    <a:gd name="T33" fmla="*/ 1472 h 2402"/>
                    <a:gd name="T34" fmla="*/ 1494 w 1565"/>
                    <a:gd name="T35" fmla="*/ 1600 h 2402"/>
                    <a:gd name="T36" fmla="*/ 1449 w 1565"/>
                    <a:gd name="T37" fmla="*/ 1685 h 2402"/>
                    <a:gd name="T38" fmla="*/ 1390 w 1565"/>
                    <a:gd name="T39" fmla="*/ 1808 h 2402"/>
                    <a:gd name="T40" fmla="*/ 1324 w 1565"/>
                    <a:gd name="T41" fmla="*/ 1947 h 2402"/>
                    <a:gd name="T42" fmla="*/ 1262 w 1565"/>
                    <a:gd name="T43" fmla="*/ 2086 h 2402"/>
                    <a:gd name="T44" fmla="*/ 1211 w 1565"/>
                    <a:gd name="T45" fmla="*/ 2202 h 2402"/>
                    <a:gd name="T46" fmla="*/ 1178 w 1565"/>
                    <a:gd name="T47" fmla="*/ 2275 h 2402"/>
                    <a:gd name="T48" fmla="*/ 1140 w 1565"/>
                    <a:gd name="T49" fmla="*/ 2323 h 2402"/>
                    <a:gd name="T50" fmla="*/ 1020 w 1565"/>
                    <a:gd name="T51" fmla="*/ 2384 h 2402"/>
                    <a:gd name="T52" fmla="*/ 882 w 1565"/>
                    <a:gd name="T53" fmla="*/ 2402 h 2402"/>
                    <a:gd name="T54" fmla="*/ 745 w 1565"/>
                    <a:gd name="T55" fmla="*/ 2393 h 2402"/>
                    <a:gd name="T56" fmla="*/ 632 w 1565"/>
                    <a:gd name="T57" fmla="*/ 2371 h 2402"/>
                    <a:gd name="T58" fmla="*/ 557 w 1565"/>
                    <a:gd name="T59" fmla="*/ 2351 h 2402"/>
                    <a:gd name="T60" fmla="*/ 545 w 1565"/>
                    <a:gd name="T61" fmla="*/ 2342 h 2402"/>
                    <a:gd name="T62" fmla="*/ 570 w 1565"/>
                    <a:gd name="T63" fmla="*/ 2286 h 2402"/>
                    <a:gd name="T64" fmla="*/ 619 w 1565"/>
                    <a:gd name="T65" fmla="*/ 2180 h 2402"/>
                    <a:gd name="T66" fmla="*/ 682 w 1565"/>
                    <a:gd name="T67" fmla="*/ 2045 h 2402"/>
                    <a:gd name="T68" fmla="*/ 750 w 1565"/>
                    <a:gd name="T69" fmla="*/ 1899 h 2402"/>
                    <a:gd name="T70" fmla="*/ 812 w 1565"/>
                    <a:gd name="T71" fmla="*/ 1764 h 2402"/>
                    <a:gd name="T72" fmla="*/ 860 w 1565"/>
                    <a:gd name="T73" fmla="*/ 1659 h 2402"/>
                    <a:gd name="T74" fmla="*/ 883 w 1565"/>
                    <a:gd name="T75" fmla="*/ 1604 h 2402"/>
                    <a:gd name="T76" fmla="*/ 913 w 1565"/>
                    <a:gd name="T77" fmla="*/ 1556 h 2402"/>
                    <a:gd name="T78" fmla="*/ 946 w 1565"/>
                    <a:gd name="T79" fmla="*/ 1496 h 2402"/>
                    <a:gd name="T80" fmla="*/ 953 w 1565"/>
                    <a:gd name="T81" fmla="*/ 1421 h 2402"/>
                    <a:gd name="T82" fmla="*/ 901 w 1565"/>
                    <a:gd name="T83" fmla="*/ 1336 h 2402"/>
                    <a:gd name="T84" fmla="*/ 779 w 1565"/>
                    <a:gd name="T85" fmla="*/ 1242 h 2402"/>
                    <a:gd name="T86" fmla="*/ 616 w 1565"/>
                    <a:gd name="T87" fmla="*/ 1123 h 2402"/>
                    <a:gd name="T88" fmla="*/ 432 w 1565"/>
                    <a:gd name="T89" fmla="*/ 985 h 2402"/>
                    <a:gd name="T90" fmla="*/ 253 w 1565"/>
                    <a:gd name="T91" fmla="*/ 836 h 2402"/>
                    <a:gd name="T92" fmla="*/ 109 w 1565"/>
                    <a:gd name="T93" fmla="*/ 691 h 2402"/>
                    <a:gd name="T94" fmla="*/ 26 w 1565"/>
                    <a:gd name="T95" fmla="*/ 555 h 2402"/>
                    <a:gd name="T96" fmla="*/ 0 w 1565"/>
                    <a:gd name="T97" fmla="*/ 410 h 2402"/>
                    <a:gd name="T98" fmla="*/ 11 w 1565"/>
                    <a:gd name="T99" fmla="*/ 269 h 2402"/>
                    <a:gd name="T100" fmla="*/ 40 w 1565"/>
                    <a:gd name="T101" fmla="*/ 152 h 2402"/>
                    <a:gd name="T102" fmla="*/ 65 w 1565"/>
                    <a:gd name="T103" fmla="*/ 78 h 2402"/>
                    <a:gd name="T104" fmla="*/ 115 w 1565"/>
                    <a:gd name="T105" fmla="*/ 0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5" h="2402">
                      <a:moveTo>
                        <a:pt x="115" y="0"/>
                      </a:moveTo>
                      <a:lnTo>
                        <a:pt x="119" y="2"/>
                      </a:lnTo>
                      <a:lnTo>
                        <a:pt x="130" y="8"/>
                      </a:lnTo>
                      <a:lnTo>
                        <a:pt x="147" y="16"/>
                      </a:lnTo>
                      <a:lnTo>
                        <a:pt x="171" y="28"/>
                      </a:lnTo>
                      <a:lnTo>
                        <a:pt x="200" y="42"/>
                      </a:lnTo>
                      <a:lnTo>
                        <a:pt x="233" y="59"/>
                      </a:lnTo>
                      <a:lnTo>
                        <a:pt x="270" y="78"/>
                      </a:lnTo>
                      <a:lnTo>
                        <a:pt x="310" y="98"/>
                      </a:lnTo>
                      <a:lnTo>
                        <a:pt x="352" y="120"/>
                      </a:lnTo>
                      <a:lnTo>
                        <a:pt x="397" y="143"/>
                      </a:lnTo>
                      <a:lnTo>
                        <a:pt x="442" y="168"/>
                      </a:lnTo>
                      <a:lnTo>
                        <a:pt x="487" y="193"/>
                      </a:lnTo>
                      <a:lnTo>
                        <a:pt x="534" y="218"/>
                      </a:lnTo>
                      <a:lnTo>
                        <a:pt x="579" y="244"/>
                      </a:lnTo>
                      <a:lnTo>
                        <a:pt x="621" y="269"/>
                      </a:lnTo>
                      <a:lnTo>
                        <a:pt x="663" y="292"/>
                      </a:lnTo>
                      <a:lnTo>
                        <a:pt x="700" y="317"/>
                      </a:lnTo>
                      <a:lnTo>
                        <a:pt x="734" y="339"/>
                      </a:lnTo>
                      <a:lnTo>
                        <a:pt x="765" y="360"/>
                      </a:lnTo>
                      <a:lnTo>
                        <a:pt x="790" y="379"/>
                      </a:lnTo>
                      <a:lnTo>
                        <a:pt x="809" y="396"/>
                      </a:lnTo>
                      <a:lnTo>
                        <a:pt x="821" y="412"/>
                      </a:lnTo>
                      <a:lnTo>
                        <a:pt x="835" y="429"/>
                      </a:lnTo>
                      <a:lnTo>
                        <a:pt x="854" y="452"/>
                      </a:lnTo>
                      <a:lnTo>
                        <a:pt x="879" y="478"/>
                      </a:lnTo>
                      <a:lnTo>
                        <a:pt x="908" y="508"/>
                      </a:lnTo>
                      <a:lnTo>
                        <a:pt x="941" y="542"/>
                      </a:lnTo>
                      <a:lnTo>
                        <a:pt x="977" y="578"/>
                      </a:lnTo>
                      <a:lnTo>
                        <a:pt x="1015" y="617"/>
                      </a:lnTo>
                      <a:lnTo>
                        <a:pt x="1056" y="657"/>
                      </a:lnTo>
                      <a:lnTo>
                        <a:pt x="1099" y="697"/>
                      </a:lnTo>
                      <a:lnTo>
                        <a:pt x="1141" y="741"/>
                      </a:lnTo>
                      <a:lnTo>
                        <a:pt x="1185" y="783"/>
                      </a:lnTo>
                      <a:lnTo>
                        <a:pt x="1228" y="825"/>
                      </a:lnTo>
                      <a:lnTo>
                        <a:pt x="1272" y="867"/>
                      </a:lnTo>
                      <a:lnTo>
                        <a:pt x="1312" y="907"/>
                      </a:lnTo>
                      <a:lnTo>
                        <a:pt x="1351" y="946"/>
                      </a:lnTo>
                      <a:lnTo>
                        <a:pt x="1388" y="982"/>
                      </a:lnTo>
                      <a:lnTo>
                        <a:pt x="1421" y="1016"/>
                      </a:lnTo>
                      <a:lnTo>
                        <a:pt x="1450" y="1045"/>
                      </a:lnTo>
                      <a:lnTo>
                        <a:pt x="1473" y="1073"/>
                      </a:lnTo>
                      <a:lnTo>
                        <a:pt x="1494" y="1095"/>
                      </a:lnTo>
                      <a:lnTo>
                        <a:pt x="1522" y="1135"/>
                      </a:lnTo>
                      <a:lnTo>
                        <a:pt x="1542" y="1179"/>
                      </a:lnTo>
                      <a:lnTo>
                        <a:pt x="1556" y="1225"/>
                      </a:lnTo>
                      <a:lnTo>
                        <a:pt x="1564" y="1274"/>
                      </a:lnTo>
                      <a:lnTo>
                        <a:pt x="1565" y="1323"/>
                      </a:lnTo>
                      <a:lnTo>
                        <a:pt x="1564" y="1374"/>
                      </a:lnTo>
                      <a:lnTo>
                        <a:pt x="1556" y="1424"/>
                      </a:lnTo>
                      <a:lnTo>
                        <a:pt x="1545" y="1472"/>
                      </a:lnTo>
                      <a:lnTo>
                        <a:pt x="1531" y="1519"/>
                      </a:lnTo>
                      <a:lnTo>
                        <a:pt x="1514" y="1561"/>
                      </a:lnTo>
                      <a:lnTo>
                        <a:pt x="1494" y="1600"/>
                      </a:lnTo>
                      <a:lnTo>
                        <a:pt x="1481" y="1623"/>
                      </a:lnTo>
                      <a:lnTo>
                        <a:pt x="1466" y="1651"/>
                      </a:lnTo>
                      <a:lnTo>
                        <a:pt x="1449" y="1685"/>
                      </a:lnTo>
                      <a:lnTo>
                        <a:pt x="1430" y="1722"/>
                      </a:lnTo>
                      <a:lnTo>
                        <a:pt x="1411" y="1764"/>
                      </a:lnTo>
                      <a:lnTo>
                        <a:pt x="1390" y="1808"/>
                      </a:lnTo>
                      <a:lnTo>
                        <a:pt x="1368" y="1853"/>
                      </a:lnTo>
                      <a:lnTo>
                        <a:pt x="1346" y="1901"/>
                      </a:lnTo>
                      <a:lnTo>
                        <a:pt x="1324" y="1947"/>
                      </a:lnTo>
                      <a:lnTo>
                        <a:pt x="1304" y="1996"/>
                      </a:lnTo>
                      <a:lnTo>
                        <a:pt x="1282" y="2042"/>
                      </a:lnTo>
                      <a:lnTo>
                        <a:pt x="1262" y="2086"/>
                      </a:lnTo>
                      <a:lnTo>
                        <a:pt x="1244" y="2128"/>
                      </a:lnTo>
                      <a:lnTo>
                        <a:pt x="1227" y="2166"/>
                      </a:lnTo>
                      <a:lnTo>
                        <a:pt x="1211" y="2202"/>
                      </a:lnTo>
                      <a:lnTo>
                        <a:pt x="1197" y="2232"/>
                      </a:lnTo>
                      <a:lnTo>
                        <a:pt x="1186" y="2256"/>
                      </a:lnTo>
                      <a:lnTo>
                        <a:pt x="1178" y="2275"/>
                      </a:lnTo>
                      <a:lnTo>
                        <a:pt x="1174" y="2287"/>
                      </a:lnTo>
                      <a:lnTo>
                        <a:pt x="1171" y="2291"/>
                      </a:lnTo>
                      <a:lnTo>
                        <a:pt x="1140" y="2323"/>
                      </a:lnTo>
                      <a:lnTo>
                        <a:pt x="1102" y="2350"/>
                      </a:lnTo>
                      <a:lnTo>
                        <a:pt x="1064" y="2370"/>
                      </a:lnTo>
                      <a:lnTo>
                        <a:pt x="1020" y="2384"/>
                      </a:lnTo>
                      <a:lnTo>
                        <a:pt x="975" y="2395"/>
                      </a:lnTo>
                      <a:lnTo>
                        <a:pt x="928" y="2401"/>
                      </a:lnTo>
                      <a:lnTo>
                        <a:pt x="882" y="2402"/>
                      </a:lnTo>
                      <a:lnTo>
                        <a:pt x="835" y="2402"/>
                      </a:lnTo>
                      <a:lnTo>
                        <a:pt x="790" y="2399"/>
                      </a:lnTo>
                      <a:lnTo>
                        <a:pt x="745" y="2393"/>
                      </a:lnTo>
                      <a:lnTo>
                        <a:pt x="705" y="2387"/>
                      </a:lnTo>
                      <a:lnTo>
                        <a:pt x="666" y="2379"/>
                      </a:lnTo>
                      <a:lnTo>
                        <a:pt x="632" y="2371"/>
                      </a:lnTo>
                      <a:lnTo>
                        <a:pt x="601" y="2364"/>
                      </a:lnTo>
                      <a:lnTo>
                        <a:pt x="576" y="2356"/>
                      </a:lnTo>
                      <a:lnTo>
                        <a:pt x="557" y="2351"/>
                      </a:lnTo>
                      <a:lnTo>
                        <a:pt x="546" y="2346"/>
                      </a:lnTo>
                      <a:lnTo>
                        <a:pt x="542" y="2345"/>
                      </a:lnTo>
                      <a:lnTo>
                        <a:pt x="545" y="2342"/>
                      </a:lnTo>
                      <a:lnTo>
                        <a:pt x="550" y="2329"/>
                      </a:lnTo>
                      <a:lnTo>
                        <a:pt x="559" y="2311"/>
                      </a:lnTo>
                      <a:lnTo>
                        <a:pt x="570" y="2286"/>
                      </a:lnTo>
                      <a:lnTo>
                        <a:pt x="584" y="2255"/>
                      </a:lnTo>
                      <a:lnTo>
                        <a:pt x="601" y="2219"/>
                      </a:lnTo>
                      <a:lnTo>
                        <a:pt x="619" y="2180"/>
                      </a:lnTo>
                      <a:lnTo>
                        <a:pt x="640" y="2137"/>
                      </a:lnTo>
                      <a:lnTo>
                        <a:pt x="660" y="2092"/>
                      </a:lnTo>
                      <a:lnTo>
                        <a:pt x="682" y="2045"/>
                      </a:lnTo>
                      <a:lnTo>
                        <a:pt x="705" y="1997"/>
                      </a:lnTo>
                      <a:lnTo>
                        <a:pt x="727" y="1947"/>
                      </a:lnTo>
                      <a:lnTo>
                        <a:pt x="750" y="1899"/>
                      </a:lnTo>
                      <a:lnTo>
                        <a:pt x="772" y="1853"/>
                      </a:lnTo>
                      <a:lnTo>
                        <a:pt x="792" y="1808"/>
                      </a:lnTo>
                      <a:lnTo>
                        <a:pt x="812" y="1764"/>
                      </a:lnTo>
                      <a:lnTo>
                        <a:pt x="829" y="1725"/>
                      </a:lnTo>
                      <a:lnTo>
                        <a:pt x="846" y="1690"/>
                      </a:lnTo>
                      <a:lnTo>
                        <a:pt x="860" y="1659"/>
                      </a:lnTo>
                      <a:lnTo>
                        <a:pt x="871" y="1634"/>
                      </a:lnTo>
                      <a:lnTo>
                        <a:pt x="879" y="1615"/>
                      </a:lnTo>
                      <a:lnTo>
                        <a:pt x="883" y="1604"/>
                      </a:lnTo>
                      <a:lnTo>
                        <a:pt x="891" y="1590"/>
                      </a:lnTo>
                      <a:lnTo>
                        <a:pt x="901" y="1573"/>
                      </a:lnTo>
                      <a:lnTo>
                        <a:pt x="913" y="1556"/>
                      </a:lnTo>
                      <a:lnTo>
                        <a:pt x="925" y="1537"/>
                      </a:lnTo>
                      <a:lnTo>
                        <a:pt x="936" y="1517"/>
                      </a:lnTo>
                      <a:lnTo>
                        <a:pt x="946" y="1496"/>
                      </a:lnTo>
                      <a:lnTo>
                        <a:pt x="953" y="1472"/>
                      </a:lnTo>
                      <a:lnTo>
                        <a:pt x="955" y="1447"/>
                      </a:lnTo>
                      <a:lnTo>
                        <a:pt x="953" y="1421"/>
                      </a:lnTo>
                      <a:lnTo>
                        <a:pt x="944" y="1393"/>
                      </a:lnTo>
                      <a:lnTo>
                        <a:pt x="927" y="1365"/>
                      </a:lnTo>
                      <a:lnTo>
                        <a:pt x="901" y="1336"/>
                      </a:lnTo>
                      <a:lnTo>
                        <a:pt x="865" y="1305"/>
                      </a:lnTo>
                      <a:lnTo>
                        <a:pt x="826" y="1275"/>
                      </a:lnTo>
                      <a:lnTo>
                        <a:pt x="779" y="1242"/>
                      </a:lnTo>
                      <a:lnTo>
                        <a:pt x="730" y="1205"/>
                      </a:lnTo>
                      <a:lnTo>
                        <a:pt x="674" y="1166"/>
                      </a:lnTo>
                      <a:lnTo>
                        <a:pt x="616" y="1123"/>
                      </a:lnTo>
                      <a:lnTo>
                        <a:pt x="556" y="1078"/>
                      </a:lnTo>
                      <a:lnTo>
                        <a:pt x="494" y="1033"/>
                      </a:lnTo>
                      <a:lnTo>
                        <a:pt x="432" y="985"/>
                      </a:lnTo>
                      <a:lnTo>
                        <a:pt x="371" y="935"/>
                      </a:lnTo>
                      <a:lnTo>
                        <a:pt x="310" y="885"/>
                      </a:lnTo>
                      <a:lnTo>
                        <a:pt x="253" y="836"/>
                      </a:lnTo>
                      <a:lnTo>
                        <a:pt x="200" y="787"/>
                      </a:lnTo>
                      <a:lnTo>
                        <a:pt x="152" y="738"/>
                      </a:lnTo>
                      <a:lnTo>
                        <a:pt x="109" y="691"/>
                      </a:lnTo>
                      <a:lnTo>
                        <a:pt x="73" y="645"/>
                      </a:lnTo>
                      <a:lnTo>
                        <a:pt x="45" y="601"/>
                      </a:lnTo>
                      <a:lnTo>
                        <a:pt x="26" y="555"/>
                      </a:lnTo>
                      <a:lnTo>
                        <a:pt x="12" y="508"/>
                      </a:lnTo>
                      <a:lnTo>
                        <a:pt x="3" y="458"/>
                      </a:lnTo>
                      <a:lnTo>
                        <a:pt x="0" y="410"/>
                      </a:lnTo>
                      <a:lnTo>
                        <a:pt x="1" y="362"/>
                      </a:lnTo>
                      <a:lnTo>
                        <a:pt x="5" y="314"/>
                      </a:lnTo>
                      <a:lnTo>
                        <a:pt x="11" y="269"/>
                      </a:lnTo>
                      <a:lnTo>
                        <a:pt x="20" y="227"/>
                      </a:lnTo>
                      <a:lnTo>
                        <a:pt x="29" y="187"/>
                      </a:lnTo>
                      <a:lnTo>
                        <a:pt x="40" y="152"/>
                      </a:lnTo>
                      <a:lnTo>
                        <a:pt x="50" y="121"/>
                      </a:lnTo>
                      <a:lnTo>
                        <a:pt x="59" y="97"/>
                      </a:lnTo>
                      <a:lnTo>
                        <a:pt x="65" y="78"/>
                      </a:lnTo>
                      <a:lnTo>
                        <a:pt x="71" y="65"/>
                      </a:lnTo>
                      <a:lnTo>
                        <a:pt x="73" y="62"/>
                      </a:lnTo>
                      <a:lnTo>
                        <a:pt x="115" y="0"/>
                      </a:lnTo>
                      <a:close/>
                    </a:path>
                  </a:pathLst>
                </a:custGeom>
                <a:solidFill>
                  <a:sysClr val="windowText" lastClr="000000">
                    <a:lumMod val="50000"/>
                    <a:lumOff val="50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3" name="Freeform 67">
                  <a:extLst>
                    <a:ext uri="{FF2B5EF4-FFF2-40B4-BE49-F238E27FC236}">
                      <a16:creationId xmlns:a16="http://schemas.microsoft.com/office/drawing/2014/main" id="{56C4B677-83C6-0FE8-3516-31EEE4712071}"/>
                    </a:ext>
                  </a:extLst>
                </p:cNvPr>
                <p:cNvSpPr>
                  <a:spLocks/>
                </p:cNvSpPr>
                <p:nvPr/>
              </p:nvSpPr>
              <p:spPr bwMode="auto">
                <a:xfrm>
                  <a:off x="4965701" y="3327401"/>
                  <a:ext cx="1003300" cy="498475"/>
                </a:xfrm>
                <a:custGeom>
                  <a:avLst/>
                  <a:gdLst>
                    <a:gd name="T0" fmla="*/ 54 w 1264"/>
                    <a:gd name="T1" fmla="*/ 0 h 627"/>
                    <a:gd name="T2" fmla="*/ 666 w 1264"/>
                    <a:gd name="T3" fmla="*/ 317 h 627"/>
                    <a:gd name="T4" fmla="*/ 1264 w 1264"/>
                    <a:gd name="T5" fmla="*/ 442 h 627"/>
                    <a:gd name="T6" fmla="*/ 1220 w 1264"/>
                    <a:gd name="T7" fmla="*/ 570 h 627"/>
                    <a:gd name="T8" fmla="*/ 1212 w 1264"/>
                    <a:gd name="T9" fmla="*/ 590 h 627"/>
                    <a:gd name="T10" fmla="*/ 607 w 1264"/>
                    <a:gd name="T11" fmla="*/ 627 h 627"/>
                    <a:gd name="T12" fmla="*/ 3 w 1264"/>
                    <a:gd name="T13" fmla="*/ 344 h 627"/>
                    <a:gd name="T14" fmla="*/ 3 w 1264"/>
                    <a:gd name="T15" fmla="*/ 340 h 627"/>
                    <a:gd name="T16" fmla="*/ 3 w 1264"/>
                    <a:gd name="T17" fmla="*/ 329 h 627"/>
                    <a:gd name="T18" fmla="*/ 1 w 1264"/>
                    <a:gd name="T19" fmla="*/ 310 h 627"/>
                    <a:gd name="T20" fmla="*/ 1 w 1264"/>
                    <a:gd name="T21" fmla="*/ 287 h 627"/>
                    <a:gd name="T22" fmla="*/ 0 w 1264"/>
                    <a:gd name="T23" fmla="*/ 259 h 627"/>
                    <a:gd name="T24" fmla="*/ 0 w 1264"/>
                    <a:gd name="T25" fmla="*/ 228 h 627"/>
                    <a:gd name="T26" fmla="*/ 0 w 1264"/>
                    <a:gd name="T27" fmla="*/ 195 h 627"/>
                    <a:gd name="T28" fmla="*/ 1 w 1264"/>
                    <a:gd name="T29" fmla="*/ 163 h 627"/>
                    <a:gd name="T30" fmla="*/ 4 w 1264"/>
                    <a:gd name="T31" fmla="*/ 129 h 627"/>
                    <a:gd name="T32" fmla="*/ 7 w 1264"/>
                    <a:gd name="T33" fmla="*/ 98 h 627"/>
                    <a:gd name="T34" fmla="*/ 14 w 1264"/>
                    <a:gd name="T35" fmla="*/ 68 h 627"/>
                    <a:gd name="T36" fmla="*/ 20 w 1264"/>
                    <a:gd name="T37" fmla="*/ 43 h 627"/>
                    <a:gd name="T38" fmla="*/ 29 w 1264"/>
                    <a:gd name="T39" fmla="*/ 21 h 627"/>
                    <a:gd name="T40" fmla="*/ 42 w 1264"/>
                    <a:gd name="T41" fmla="*/ 8 h 627"/>
                    <a:gd name="T42" fmla="*/ 54 w 1264"/>
                    <a:gd name="T4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4" h="627">
                      <a:moveTo>
                        <a:pt x="54" y="0"/>
                      </a:moveTo>
                      <a:lnTo>
                        <a:pt x="666" y="317"/>
                      </a:lnTo>
                      <a:lnTo>
                        <a:pt x="1264" y="442"/>
                      </a:lnTo>
                      <a:lnTo>
                        <a:pt x="1220" y="570"/>
                      </a:lnTo>
                      <a:lnTo>
                        <a:pt x="1212" y="590"/>
                      </a:lnTo>
                      <a:lnTo>
                        <a:pt x="607" y="627"/>
                      </a:lnTo>
                      <a:lnTo>
                        <a:pt x="3" y="344"/>
                      </a:lnTo>
                      <a:lnTo>
                        <a:pt x="3" y="340"/>
                      </a:lnTo>
                      <a:lnTo>
                        <a:pt x="3" y="329"/>
                      </a:lnTo>
                      <a:lnTo>
                        <a:pt x="1" y="310"/>
                      </a:lnTo>
                      <a:lnTo>
                        <a:pt x="1" y="287"/>
                      </a:lnTo>
                      <a:lnTo>
                        <a:pt x="0" y="259"/>
                      </a:lnTo>
                      <a:lnTo>
                        <a:pt x="0" y="228"/>
                      </a:lnTo>
                      <a:lnTo>
                        <a:pt x="0" y="195"/>
                      </a:lnTo>
                      <a:lnTo>
                        <a:pt x="1" y="163"/>
                      </a:lnTo>
                      <a:lnTo>
                        <a:pt x="4" y="129"/>
                      </a:lnTo>
                      <a:lnTo>
                        <a:pt x="7" y="98"/>
                      </a:lnTo>
                      <a:lnTo>
                        <a:pt x="14" y="68"/>
                      </a:lnTo>
                      <a:lnTo>
                        <a:pt x="20" y="43"/>
                      </a:lnTo>
                      <a:lnTo>
                        <a:pt x="29" y="21"/>
                      </a:lnTo>
                      <a:lnTo>
                        <a:pt x="42" y="8"/>
                      </a:lnTo>
                      <a:lnTo>
                        <a:pt x="54" y="0"/>
                      </a:lnTo>
                      <a:close/>
                    </a:path>
                  </a:pathLst>
                </a:custGeom>
                <a:solidFill>
                  <a:srgbClr val="596273">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4" name="Freeform 68">
                  <a:extLst>
                    <a:ext uri="{FF2B5EF4-FFF2-40B4-BE49-F238E27FC236}">
                      <a16:creationId xmlns:a16="http://schemas.microsoft.com/office/drawing/2014/main" id="{67B97C5D-4E3D-AD5D-3AD5-4E0FDE9334EF}"/>
                    </a:ext>
                  </a:extLst>
                </p:cNvPr>
                <p:cNvSpPr>
                  <a:spLocks/>
                </p:cNvSpPr>
                <p:nvPr/>
              </p:nvSpPr>
              <p:spPr bwMode="auto">
                <a:xfrm>
                  <a:off x="3727451" y="3141663"/>
                  <a:ext cx="1325563" cy="1274763"/>
                </a:xfrm>
                <a:custGeom>
                  <a:avLst/>
                  <a:gdLst>
                    <a:gd name="T0" fmla="*/ 1474 w 1671"/>
                    <a:gd name="T1" fmla="*/ 3 h 1605"/>
                    <a:gd name="T2" fmla="*/ 1491 w 1671"/>
                    <a:gd name="T3" fmla="*/ 25 h 1605"/>
                    <a:gd name="T4" fmla="*/ 1522 w 1671"/>
                    <a:gd name="T5" fmla="*/ 64 h 1605"/>
                    <a:gd name="T6" fmla="*/ 1559 w 1671"/>
                    <a:gd name="T7" fmla="*/ 113 h 1605"/>
                    <a:gd name="T8" fmla="*/ 1598 w 1671"/>
                    <a:gd name="T9" fmla="*/ 169 h 1605"/>
                    <a:gd name="T10" fmla="*/ 1634 w 1671"/>
                    <a:gd name="T11" fmla="*/ 227 h 1605"/>
                    <a:gd name="T12" fmla="*/ 1660 w 1671"/>
                    <a:gd name="T13" fmla="*/ 278 h 1605"/>
                    <a:gd name="T14" fmla="*/ 1671 w 1671"/>
                    <a:gd name="T15" fmla="*/ 318 h 1605"/>
                    <a:gd name="T16" fmla="*/ 1668 w 1671"/>
                    <a:gd name="T17" fmla="*/ 369 h 1605"/>
                    <a:gd name="T18" fmla="*/ 1657 w 1671"/>
                    <a:gd name="T19" fmla="*/ 445 h 1605"/>
                    <a:gd name="T20" fmla="*/ 1640 w 1671"/>
                    <a:gd name="T21" fmla="*/ 539 h 1605"/>
                    <a:gd name="T22" fmla="*/ 1618 w 1671"/>
                    <a:gd name="T23" fmla="*/ 635 h 1605"/>
                    <a:gd name="T24" fmla="*/ 1593 w 1671"/>
                    <a:gd name="T25" fmla="*/ 727 h 1605"/>
                    <a:gd name="T26" fmla="*/ 1567 w 1671"/>
                    <a:gd name="T27" fmla="*/ 801 h 1605"/>
                    <a:gd name="T28" fmla="*/ 1541 w 1671"/>
                    <a:gd name="T29" fmla="*/ 849 h 1605"/>
                    <a:gd name="T30" fmla="*/ 1519 w 1671"/>
                    <a:gd name="T31" fmla="*/ 866 h 1605"/>
                    <a:gd name="T32" fmla="*/ 1486 w 1671"/>
                    <a:gd name="T33" fmla="*/ 894 h 1605"/>
                    <a:gd name="T34" fmla="*/ 1441 w 1671"/>
                    <a:gd name="T35" fmla="*/ 942 h 1605"/>
                    <a:gd name="T36" fmla="*/ 1384 w 1671"/>
                    <a:gd name="T37" fmla="*/ 1003 h 1605"/>
                    <a:gd name="T38" fmla="*/ 1319 w 1671"/>
                    <a:gd name="T39" fmla="*/ 1076 h 1605"/>
                    <a:gd name="T40" fmla="*/ 1249 w 1671"/>
                    <a:gd name="T41" fmla="*/ 1155 h 1605"/>
                    <a:gd name="T42" fmla="*/ 1177 w 1671"/>
                    <a:gd name="T43" fmla="*/ 1236 h 1605"/>
                    <a:gd name="T44" fmla="*/ 1109 w 1671"/>
                    <a:gd name="T45" fmla="*/ 1317 h 1605"/>
                    <a:gd name="T46" fmla="*/ 1045 w 1671"/>
                    <a:gd name="T47" fmla="*/ 1391 h 1605"/>
                    <a:gd name="T48" fmla="*/ 989 w 1671"/>
                    <a:gd name="T49" fmla="*/ 1456 h 1605"/>
                    <a:gd name="T50" fmla="*/ 946 w 1671"/>
                    <a:gd name="T51" fmla="*/ 1508 h 1605"/>
                    <a:gd name="T52" fmla="*/ 916 w 1671"/>
                    <a:gd name="T53" fmla="*/ 1542 h 1605"/>
                    <a:gd name="T54" fmla="*/ 907 w 1671"/>
                    <a:gd name="T55" fmla="*/ 1554 h 1605"/>
                    <a:gd name="T56" fmla="*/ 738 w 1671"/>
                    <a:gd name="T57" fmla="*/ 1591 h 1605"/>
                    <a:gd name="T58" fmla="*/ 589 w 1671"/>
                    <a:gd name="T59" fmla="*/ 1605 h 1605"/>
                    <a:gd name="T60" fmla="*/ 460 w 1671"/>
                    <a:gd name="T61" fmla="*/ 1601 h 1605"/>
                    <a:gd name="T62" fmla="*/ 351 w 1671"/>
                    <a:gd name="T63" fmla="*/ 1581 h 1605"/>
                    <a:gd name="T64" fmla="*/ 260 w 1671"/>
                    <a:gd name="T65" fmla="*/ 1548 h 1605"/>
                    <a:gd name="T66" fmla="*/ 183 w 1671"/>
                    <a:gd name="T67" fmla="*/ 1509 h 1605"/>
                    <a:gd name="T68" fmla="*/ 123 w 1671"/>
                    <a:gd name="T69" fmla="*/ 1464 h 1605"/>
                    <a:gd name="T70" fmla="*/ 75 w 1671"/>
                    <a:gd name="T71" fmla="*/ 1421 h 1605"/>
                    <a:gd name="T72" fmla="*/ 41 w 1671"/>
                    <a:gd name="T73" fmla="*/ 1379 h 1605"/>
                    <a:gd name="T74" fmla="*/ 17 w 1671"/>
                    <a:gd name="T75" fmla="*/ 1345 h 1605"/>
                    <a:gd name="T76" fmla="*/ 5 w 1671"/>
                    <a:gd name="T77" fmla="*/ 1321 h 1605"/>
                    <a:gd name="T78" fmla="*/ 0 w 1671"/>
                    <a:gd name="T79" fmla="*/ 1312 h 1605"/>
                    <a:gd name="T80" fmla="*/ 134 w 1671"/>
                    <a:gd name="T81" fmla="*/ 1081 h 1605"/>
                    <a:gd name="T82" fmla="*/ 272 w 1671"/>
                    <a:gd name="T83" fmla="*/ 880 h 1605"/>
                    <a:gd name="T84" fmla="*/ 410 w 1671"/>
                    <a:gd name="T85" fmla="*/ 709 h 1605"/>
                    <a:gd name="T86" fmla="*/ 544 w 1671"/>
                    <a:gd name="T87" fmla="*/ 565 h 1605"/>
                    <a:gd name="T88" fmla="*/ 666 w 1671"/>
                    <a:gd name="T89" fmla="*/ 445 h 1605"/>
                    <a:gd name="T90" fmla="*/ 774 w 1671"/>
                    <a:gd name="T91" fmla="*/ 351 h 1605"/>
                    <a:gd name="T92" fmla="*/ 878 w 1671"/>
                    <a:gd name="T93" fmla="*/ 264 h 1605"/>
                    <a:gd name="T94" fmla="*/ 996 w 1671"/>
                    <a:gd name="T95" fmla="*/ 185 h 1605"/>
                    <a:gd name="T96" fmla="*/ 1115 w 1671"/>
                    <a:gd name="T97" fmla="*/ 123 h 1605"/>
                    <a:gd name="T98" fmla="*/ 1225 w 1671"/>
                    <a:gd name="T99" fmla="*/ 74 h 1605"/>
                    <a:gd name="T100" fmla="*/ 1323 w 1671"/>
                    <a:gd name="T101" fmla="*/ 39 h 1605"/>
                    <a:gd name="T102" fmla="*/ 1401 w 1671"/>
                    <a:gd name="T103" fmla="*/ 17 h 1605"/>
                    <a:gd name="T104" fmla="*/ 1452 w 1671"/>
                    <a:gd name="T105" fmla="*/ 5 h 1605"/>
                    <a:gd name="T106" fmla="*/ 1471 w 1671"/>
                    <a:gd name="T107"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1605">
                      <a:moveTo>
                        <a:pt x="1471" y="0"/>
                      </a:moveTo>
                      <a:lnTo>
                        <a:pt x="1474" y="3"/>
                      </a:lnTo>
                      <a:lnTo>
                        <a:pt x="1480" y="12"/>
                      </a:lnTo>
                      <a:lnTo>
                        <a:pt x="1491" y="25"/>
                      </a:lnTo>
                      <a:lnTo>
                        <a:pt x="1505" y="42"/>
                      </a:lnTo>
                      <a:lnTo>
                        <a:pt x="1522" y="64"/>
                      </a:lnTo>
                      <a:lnTo>
                        <a:pt x="1541" y="87"/>
                      </a:lnTo>
                      <a:lnTo>
                        <a:pt x="1559" y="113"/>
                      </a:lnTo>
                      <a:lnTo>
                        <a:pt x="1579" y="141"/>
                      </a:lnTo>
                      <a:lnTo>
                        <a:pt x="1598" y="169"/>
                      </a:lnTo>
                      <a:lnTo>
                        <a:pt x="1617" y="199"/>
                      </a:lnTo>
                      <a:lnTo>
                        <a:pt x="1634" y="227"/>
                      </a:lnTo>
                      <a:lnTo>
                        <a:pt x="1648" y="253"/>
                      </a:lnTo>
                      <a:lnTo>
                        <a:pt x="1660" y="278"/>
                      </a:lnTo>
                      <a:lnTo>
                        <a:pt x="1668" y="300"/>
                      </a:lnTo>
                      <a:lnTo>
                        <a:pt x="1671" y="318"/>
                      </a:lnTo>
                      <a:lnTo>
                        <a:pt x="1671" y="340"/>
                      </a:lnTo>
                      <a:lnTo>
                        <a:pt x="1668" y="369"/>
                      </a:lnTo>
                      <a:lnTo>
                        <a:pt x="1663" y="405"/>
                      </a:lnTo>
                      <a:lnTo>
                        <a:pt x="1657" y="445"/>
                      </a:lnTo>
                      <a:lnTo>
                        <a:pt x="1649" y="491"/>
                      </a:lnTo>
                      <a:lnTo>
                        <a:pt x="1640" y="539"/>
                      </a:lnTo>
                      <a:lnTo>
                        <a:pt x="1629" y="587"/>
                      </a:lnTo>
                      <a:lnTo>
                        <a:pt x="1618" y="635"/>
                      </a:lnTo>
                      <a:lnTo>
                        <a:pt x="1606" y="683"/>
                      </a:lnTo>
                      <a:lnTo>
                        <a:pt x="1593" y="727"/>
                      </a:lnTo>
                      <a:lnTo>
                        <a:pt x="1579" y="767"/>
                      </a:lnTo>
                      <a:lnTo>
                        <a:pt x="1567" y="801"/>
                      </a:lnTo>
                      <a:lnTo>
                        <a:pt x="1553" y="829"/>
                      </a:lnTo>
                      <a:lnTo>
                        <a:pt x="1541" y="849"/>
                      </a:lnTo>
                      <a:lnTo>
                        <a:pt x="1528" y="860"/>
                      </a:lnTo>
                      <a:lnTo>
                        <a:pt x="1519" y="866"/>
                      </a:lnTo>
                      <a:lnTo>
                        <a:pt x="1505" y="877"/>
                      </a:lnTo>
                      <a:lnTo>
                        <a:pt x="1486" y="894"/>
                      </a:lnTo>
                      <a:lnTo>
                        <a:pt x="1466" y="916"/>
                      </a:lnTo>
                      <a:lnTo>
                        <a:pt x="1441" y="942"/>
                      </a:lnTo>
                      <a:lnTo>
                        <a:pt x="1413" y="970"/>
                      </a:lnTo>
                      <a:lnTo>
                        <a:pt x="1384" y="1003"/>
                      </a:lnTo>
                      <a:lnTo>
                        <a:pt x="1351" y="1039"/>
                      </a:lnTo>
                      <a:lnTo>
                        <a:pt x="1319" y="1076"/>
                      </a:lnTo>
                      <a:lnTo>
                        <a:pt x="1284" y="1115"/>
                      </a:lnTo>
                      <a:lnTo>
                        <a:pt x="1249" y="1155"/>
                      </a:lnTo>
                      <a:lnTo>
                        <a:pt x="1213" y="1195"/>
                      </a:lnTo>
                      <a:lnTo>
                        <a:pt x="1177" y="1236"/>
                      </a:lnTo>
                      <a:lnTo>
                        <a:pt x="1143" y="1278"/>
                      </a:lnTo>
                      <a:lnTo>
                        <a:pt x="1109" y="1317"/>
                      </a:lnTo>
                      <a:lnTo>
                        <a:pt x="1076" y="1355"/>
                      </a:lnTo>
                      <a:lnTo>
                        <a:pt x="1045" y="1391"/>
                      </a:lnTo>
                      <a:lnTo>
                        <a:pt x="1016" y="1425"/>
                      </a:lnTo>
                      <a:lnTo>
                        <a:pt x="989" y="1456"/>
                      </a:lnTo>
                      <a:lnTo>
                        <a:pt x="966" y="1484"/>
                      </a:lnTo>
                      <a:lnTo>
                        <a:pt x="946" y="1508"/>
                      </a:lnTo>
                      <a:lnTo>
                        <a:pt x="929" y="1526"/>
                      </a:lnTo>
                      <a:lnTo>
                        <a:pt x="916" y="1542"/>
                      </a:lnTo>
                      <a:lnTo>
                        <a:pt x="910" y="1549"/>
                      </a:lnTo>
                      <a:lnTo>
                        <a:pt x="907" y="1554"/>
                      </a:lnTo>
                      <a:lnTo>
                        <a:pt x="820" y="1576"/>
                      </a:lnTo>
                      <a:lnTo>
                        <a:pt x="738" y="1591"/>
                      </a:lnTo>
                      <a:lnTo>
                        <a:pt x="660" y="1601"/>
                      </a:lnTo>
                      <a:lnTo>
                        <a:pt x="589" y="1605"/>
                      </a:lnTo>
                      <a:lnTo>
                        <a:pt x="522" y="1605"/>
                      </a:lnTo>
                      <a:lnTo>
                        <a:pt x="460" y="1601"/>
                      </a:lnTo>
                      <a:lnTo>
                        <a:pt x="404" y="1593"/>
                      </a:lnTo>
                      <a:lnTo>
                        <a:pt x="351" y="1581"/>
                      </a:lnTo>
                      <a:lnTo>
                        <a:pt x="303" y="1567"/>
                      </a:lnTo>
                      <a:lnTo>
                        <a:pt x="260" y="1548"/>
                      </a:lnTo>
                      <a:lnTo>
                        <a:pt x="219" y="1529"/>
                      </a:lnTo>
                      <a:lnTo>
                        <a:pt x="183" y="1509"/>
                      </a:lnTo>
                      <a:lnTo>
                        <a:pt x="151" y="1487"/>
                      </a:lnTo>
                      <a:lnTo>
                        <a:pt x="123" y="1464"/>
                      </a:lnTo>
                      <a:lnTo>
                        <a:pt x="97" y="1442"/>
                      </a:lnTo>
                      <a:lnTo>
                        <a:pt x="75" y="1421"/>
                      </a:lnTo>
                      <a:lnTo>
                        <a:pt x="56" y="1399"/>
                      </a:lnTo>
                      <a:lnTo>
                        <a:pt x="41" y="1379"/>
                      </a:lnTo>
                      <a:lnTo>
                        <a:pt x="28" y="1360"/>
                      </a:lnTo>
                      <a:lnTo>
                        <a:pt x="17" y="1345"/>
                      </a:lnTo>
                      <a:lnTo>
                        <a:pt x="10" y="1331"/>
                      </a:lnTo>
                      <a:lnTo>
                        <a:pt x="5" y="1321"/>
                      </a:lnTo>
                      <a:lnTo>
                        <a:pt x="2" y="1315"/>
                      </a:lnTo>
                      <a:lnTo>
                        <a:pt x="0" y="1312"/>
                      </a:lnTo>
                      <a:lnTo>
                        <a:pt x="67" y="1192"/>
                      </a:lnTo>
                      <a:lnTo>
                        <a:pt x="134" y="1081"/>
                      </a:lnTo>
                      <a:lnTo>
                        <a:pt x="204" y="977"/>
                      </a:lnTo>
                      <a:lnTo>
                        <a:pt x="272" y="880"/>
                      </a:lnTo>
                      <a:lnTo>
                        <a:pt x="342" y="792"/>
                      </a:lnTo>
                      <a:lnTo>
                        <a:pt x="410" y="709"/>
                      </a:lnTo>
                      <a:lnTo>
                        <a:pt x="478" y="633"/>
                      </a:lnTo>
                      <a:lnTo>
                        <a:pt x="544" y="565"/>
                      </a:lnTo>
                      <a:lnTo>
                        <a:pt x="606" y="501"/>
                      </a:lnTo>
                      <a:lnTo>
                        <a:pt x="666" y="445"/>
                      </a:lnTo>
                      <a:lnTo>
                        <a:pt x="722" y="396"/>
                      </a:lnTo>
                      <a:lnTo>
                        <a:pt x="774" y="351"/>
                      </a:lnTo>
                      <a:lnTo>
                        <a:pt x="819" y="310"/>
                      </a:lnTo>
                      <a:lnTo>
                        <a:pt x="878" y="264"/>
                      </a:lnTo>
                      <a:lnTo>
                        <a:pt x="937" y="222"/>
                      </a:lnTo>
                      <a:lnTo>
                        <a:pt x="996" y="185"/>
                      </a:lnTo>
                      <a:lnTo>
                        <a:pt x="1056" y="152"/>
                      </a:lnTo>
                      <a:lnTo>
                        <a:pt x="1115" y="123"/>
                      </a:lnTo>
                      <a:lnTo>
                        <a:pt x="1171" y="96"/>
                      </a:lnTo>
                      <a:lnTo>
                        <a:pt x="1225" y="74"/>
                      </a:lnTo>
                      <a:lnTo>
                        <a:pt x="1277" y="56"/>
                      </a:lnTo>
                      <a:lnTo>
                        <a:pt x="1323" y="39"/>
                      </a:lnTo>
                      <a:lnTo>
                        <a:pt x="1365" y="26"/>
                      </a:lnTo>
                      <a:lnTo>
                        <a:pt x="1401" y="17"/>
                      </a:lnTo>
                      <a:lnTo>
                        <a:pt x="1430" y="9"/>
                      </a:lnTo>
                      <a:lnTo>
                        <a:pt x="1452" y="5"/>
                      </a:lnTo>
                      <a:lnTo>
                        <a:pt x="1466" y="1"/>
                      </a:lnTo>
                      <a:lnTo>
                        <a:pt x="1471" y="0"/>
                      </a:lnTo>
                      <a:close/>
                    </a:path>
                  </a:pathLst>
                </a:custGeom>
                <a:solidFill>
                  <a:srgbClr val="59627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5" name="Freeform 69">
                  <a:extLst>
                    <a:ext uri="{FF2B5EF4-FFF2-40B4-BE49-F238E27FC236}">
                      <a16:creationId xmlns:a16="http://schemas.microsoft.com/office/drawing/2014/main" id="{B7FCE3A2-1BD1-B0A2-183A-6BE167B2A981}"/>
                    </a:ext>
                  </a:extLst>
                </p:cNvPr>
                <p:cNvSpPr>
                  <a:spLocks/>
                </p:cNvSpPr>
                <p:nvPr/>
              </p:nvSpPr>
              <p:spPr bwMode="auto">
                <a:xfrm>
                  <a:off x="4894263" y="2955926"/>
                  <a:ext cx="434975" cy="485775"/>
                </a:xfrm>
                <a:custGeom>
                  <a:avLst/>
                  <a:gdLst>
                    <a:gd name="T0" fmla="*/ 144 w 548"/>
                    <a:gd name="T1" fmla="*/ 0 h 612"/>
                    <a:gd name="T2" fmla="*/ 149 w 548"/>
                    <a:gd name="T3" fmla="*/ 2 h 612"/>
                    <a:gd name="T4" fmla="*/ 158 w 548"/>
                    <a:gd name="T5" fmla="*/ 8 h 612"/>
                    <a:gd name="T6" fmla="*/ 174 w 548"/>
                    <a:gd name="T7" fmla="*/ 17 h 612"/>
                    <a:gd name="T8" fmla="*/ 195 w 548"/>
                    <a:gd name="T9" fmla="*/ 30 h 612"/>
                    <a:gd name="T10" fmla="*/ 220 w 548"/>
                    <a:gd name="T11" fmla="*/ 44 h 612"/>
                    <a:gd name="T12" fmla="*/ 248 w 548"/>
                    <a:gd name="T13" fmla="*/ 61 h 612"/>
                    <a:gd name="T14" fmla="*/ 279 w 548"/>
                    <a:gd name="T15" fmla="*/ 80 h 612"/>
                    <a:gd name="T16" fmla="*/ 312 w 548"/>
                    <a:gd name="T17" fmla="*/ 98 h 612"/>
                    <a:gd name="T18" fmla="*/ 344 w 548"/>
                    <a:gd name="T19" fmla="*/ 118 h 612"/>
                    <a:gd name="T20" fmla="*/ 379 w 548"/>
                    <a:gd name="T21" fmla="*/ 139 h 612"/>
                    <a:gd name="T22" fmla="*/ 411 w 548"/>
                    <a:gd name="T23" fmla="*/ 159 h 612"/>
                    <a:gd name="T24" fmla="*/ 442 w 548"/>
                    <a:gd name="T25" fmla="*/ 179 h 612"/>
                    <a:gd name="T26" fmla="*/ 470 w 548"/>
                    <a:gd name="T27" fmla="*/ 198 h 612"/>
                    <a:gd name="T28" fmla="*/ 495 w 548"/>
                    <a:gd name="T29" fmla="*/ 215 h 612"/>
                    <a:gd name="T30" fmla="*/ 517 w 548"/>
                    <a:gd name="T31" fmla="*/ 230 h 612"/>
                    <a:gd name="T32" fmla="*/ 534 w 548"/>
                    <a:gd name="T33" fmla="*/ 243 h 612"/>
                    <a:gd name="T34" fmla="*/ 545 w 548"/>
                    <a:gd name="T35" fmla="*/ 253 h 612"/>
                    <a:gd name="T36" fmla="*/ 548 w 548"/>
                    <a:gd name="T37" fmla="*/ 263 h 612"/>
                    <a:gd name="T38" fmla="*/ 543 w 548"/>
                    <a:gd name="T39" fmla="*/ 275 h 612"/>
                    <a:gd name="T40" fmla="*/ 529 w 548"/>
                    <a:gd name="T41" fmla="*/ 288 h 612"/>
                    <a:gd name="T42" fmla="*/ 509 w 548"/>
                    <a:gd name="T43" fmla="*/ 300 h 612"/>
                    <a:gd name="T44" fmla="*/ 483 w 548"/>
                    <a:gd name="T45" fmla="*/ 316 h 612"/>
                    <a:gd name="T46" fmla="*/ 453 w 548"/>
                    <a:gd name="T47" fmla="*/ 331 h 612"/>
                    <a:gd name="T48" fmla="*/ 419 w 548"/>
                    <a:gd name="T49" fmla="*/ 350 h 612"/>
                    <a:gd name="T50" fmla="*/ 383 w 548"/>
                    <a:gd name="T51" fmla="*/ 368 h 612"/>
                    <a:gd name="T52" fmla="*/ 346 w 548"/>
                    <a:gd name="T53" fmla="*/ 390 h 612"/>
                    <a:gd name="T54" fmla="*/ 310 w 548"/>
                    <a:gd name="T55" fmla="*/ 415 h 612"/>
                    <a:gd name="T56" fmla="*/ 276 w 548"/>
                    <a:gd name="T57" fmla="*/ 440 h 612"/>
                    <a:gd name="T58" fmla="*/ 243 w 548"/>
                    <a:gd name="T59" fmla="*/ 468 h 612"/>
                    <a:gd name="T60" fmla="*/ 216 w 548"/>
                    <a:gd name="T61" fmla="*/ 499 h 612"/>
                    <a:gd name="T62" fmla="*/ 192 w 548"/>
                    <a:gd name="T63" fmla="*/ 531 h 612"/>
                    <a:gd name="T64" fmla="*/ 175 w 548"/>
                    <a:gd name="T65" fmla="*/ 567 h 612"/>
                    <a:gd name="T66" fmla="*/ 164 w 548"/>
                    <a:gd name="T67" fmla="*/ 592 h 612"/>
                    <a:gd name="T68" fmla="*/ 153 w 548"/>
                    <a:gd name="T69" fmla="*/ 606 h 612"/>
                    <a:gd name="T70" fmla="*/ 141 w 548"/>
                    <a:gd name="T71" fmla="*/ 612 h 612"/>
                    <a:gd name="T72" fmla="*/ 129 w 548"/>
                    <a:gd name="T73" fmla="*/ 611 h 612"/>
                    <a:gd name="T74" fmla="*/ 115 w 548"/>
                    <a:gd name="T75" fmla="*/ 601 h 612"/>
                    <a:gd name="T76" fmla="*/ 102 w 548"/>
                    <a:gd name="T77" fmla="*/ 587 h 612"/>
                    <a:gd name="T78" fmla="*/ 88 w 548"/>
                    <a:gd name="T79" fmla="*/ 567 h 612"/>
                    <a:gd name="T80" fmla="*/ 76 w 548"/>
                    <a:gd name="T81" fmla="*/ 542 h 612"/>
                    <a:gd name="T82" fmla="*/ 63 w 548"/>
                    <a:gd name="T83" fmla="*/ 514 h 612"/>
                    <a:gd name="T84" fmla="*/ 52 w 548"/>
                    <a:gd name="T85" fmla="*/ 485 h 612"/>
                    <a:gd name="T86" fmla="*/ 42 w 548"/>
                    <a:gd name="T87" fmla="*/ 452 h 612"/>
                    <a:gd name="T88" fmla="*/ 31 w 548"/>
                    <a:gd name="T89" fmla="*/ 420 h 612"/>
                    <a:gd name="T90" fmla="*/ 21 w 548"/>
                    <a:gd name="T91" fmla="*/ 385 h 612"/>
                    <a:gd name="T92" fmla="*/ 14 w 548"/>
                    <a:gd name="T93" fmla="*/ 354 h 612"/>
                    <a:gd name="T94" fmla="*/ 7 w 548"/>
                    <a:gd name="T95" fmla="*/ 323 h 612"/>
                    <a:gd name="T96" fmla="*/ 3 w 548"/>
                    <a:gd name="T97" fmla="*/ 295 h 612"/>
                    <a:gd name="T98" fmla="*/ 0 w 548"/>
                    <a:gd name="T99" fmla="*/ 271 h 612"/>
                    <a:gd name="T100" fmla="*/ 0 w 548"/>
                    <a:gd name="T101" fmla="*/ 250 h 612"/>
                    <a:gd name="T102" fmla="*/ 0 w 548"/>
                    <a:gd name="T103" fmla="*/ 235 h 612"/>
                    <a:gd name="T104" fmla="*/ 144 w 548"/>
                    <a:gd name="T10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8" h="612">
                      <a:moveTo>
                        <a:pt x="144" y="0"/>
                      </a:moveTo>
                      <a:lnTo>
                        <a:pt x="149" y="2"/>
                      </a:lnTo>
                      <a:lnTo>
                        <a:pt x="158" y="8"/>
                      </a:lnTo>
                      <a:lnTo>
                        <a:pt x="174" y="17"/>
                      </a:lnTo>
                      <a:lnTo>
                        <a:pt x="195" y="30"/>
                      </a:lnTo>
                      <a:lnTo>
                        <a:pt x="220" y="44"/>
                      </a:lnTo>
                      <a:lnTo>
                        <a:pt x="248" y="61"/>
                      </a:lnTo>
                      <a:lnTo>
                        <a:pt x="279" y="80"/>
                      </a:lnTo>
                      <a:lnTo>
                        <a:pt x="312" y="98"/>
                      </a:lnTo>
                      <a:lnTo>
                        <a:pt x="344" y="118"/>
                      </a:lnTo>
                      <a:lnTo>
                        <a:pt x="379" y="139"/>
                      </a:lnTo>
                      <a:lnTo>
                        <a:pt x="411" y="159"/>
                      </a:lnTo>
                      <a:lnTo>
                        <a:pt x="442" y="179"/>
                      </a:lnTo>
                      <a:lnTo>
                        <a:pt x="470" y="198"/>
                      </a:lnTo>
                      <a:lnTo>
                        <a:pt x="495" y="215"/>
                      </a:lnTo>
                      <a:lnTo>
                        <a:pt x="517" y="230"/>
                      </a:lnTo>
                      <a:lnTo>
                        <a:pt x="534" y="243"/>
                      </a:lnTo>
                      <a:lnTo>
                        <a:pt x="545" y="253"/>
                      </a:lnTo>
                      <a:lnTo>
                        <a:pt x="548" y="263"/>
                      </a:lnTo>
                      <a:lnTo>
                        <a:pt x="543" y="275"/>
                      </a:lnTo>
                      <a:lnTo>
                        <a:pt x="529" y="288"/>
                      </a:lnTo>
                      <a:lnTo>
                        <a:pt x="509" y="300"/>
                      </a:lnTo>
                      <a:lnTo>
                        <a:pt x="483" y="316"/>
                      </a:lnTo>
                      <a:lnTo>
                        <a:pt x="453" y="331"/>
                      </a:lnTo>
                      <a:lnTo>
                        <a:pt x="419" y="350"/>
                      </a:lnTo>
                      <a:lnTo>
                        <a:pt x="383" y="368"/>
                      </a:lnTo>
                      <a:lnTo>
                        <a:pt x="346" y="390"/>
                      </a:lnTo>
                      <a:lnTo>
                        <a:pt x="310" y="415"/>
                      </a:lnTo>
                      <a:lnTo>
                        <a:pt x="276" y="440"/>
                      </a:lnTo>
                      <a:lnTo>
                        <a:pt x="243" y="468"/>
                      </a:lnTo>
                      <a:lnTo>
                        <a:pt x="216" y="499"/>
                      </a:lnTo>
                      <a:lnTo>
                        <a:pt x="192" y="531"/>
                      </a:lnTo>
                      <a:lnTo>
                        <a:pt x="175" y="567"/>
                      </a:lnTo>
                      <a:lnTo>
                        <a:pt x="164" y="592"/>
                      </a:lnTo>
                      <a:lnTo>
                        <a:pt x="153" y="606"/>
                      </a:lnTo>
                      <a:lnTo>
                        <a:pt x="141" y="612"/>
                      </a:lnTo>
                      <a:lnTo>
                        <a:pt x="129" y="611"/>
                      </a:lnTo>
                      <a:lnTo>
                        <a:pt x="115" y="601"/>
                      </a:lnTo>
                      <a:lnTo>
                        <a:pt x="102" y="587"/>
                      </a:lnTo>
                      <a:lnTo>
                        <a:pt x="88" y="567"/>
                      </a:lnTo>
                      <a:lnTo>
                        <a:pt x="76" y="542"/>
                      </a:lnTo>
                      <a:lnTo>
                        <a:pt x="63" y="514"/>
                      </a:lnTo>
                      <a:lnTo>
                        <a:pt x="52" y="485"/>
                      </a:lnTo>
                      <a:lnTo>
                        <a:pt x="42" y="452"/>
                      </a:lnTo>
                      <a:lnTo>
                        <a:pt x="31" y="420"/>
                      </a:lnTo>
                      <a:lnTo>
                        <a:pt x="21" y="385"/>
                      </a:lnTo>
                      <a:lnTo>
                        <a:pt x="14" y="354"/>
                      </a:lnTo>
                      <a:lnTo>
                        <a:pt x="7" y="323"/>
                      </a:lnTo>
                      <a:lnTo>
                        <a:pt x="3" y="295"/>
                      </a:lnTo>
                      <a:lnTo>
                        <a:pt x="0" y="271"/>
                      </a:lnTo>
                      <a:lnTo>
                        <a:pt x="0" y="250"/>
                      </a:lnTo>
                      <a:lnTo>
                        <a:pt x="0" y="235"/>
                      </a:lnTo>
                      <a:lnTo>
                        <a:pt x="144" y="0"/>
                      </a:lnTo>
                      <a:close/>
                    </a:path>
                  </a:pathLst>
                </a:custGeom>
                <a:solidFill>
                  <a:srgbClr val="E8D5B7">
                    <a:lumMod val="9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6" name="Freeform 16">
                  <a:extLst>
                    <a:ext uri="{FF2B5EF4-FFF2-40B4-BE49-F238E27FC236}">
                      <a16:creationId xmlns:a16="http://schemas.microsoft.com/office/drawing/2014/main" id="{AE4C0DF0-5F90-3172-9A67-F441ACFE188D}"/>
                    </a:ext>
                  </a:extLst>
                </p:cNvPr>
                <p:cNvSpPr>
                  <a:spLocks/>
                </p:cNvSpPr>
                <p:nvPr/>
              </p:nvSpPr>
              <p:spPr bwMode="auto">
                <a:xfrm>
                  <a:off x="4837132" y="3098801"/>
                  <a:ext cx="266681" cy="495300"/>
                </a:xfrm>
                <a:custGeom>
                  <a:avLst/>
                  <a:gdLst>
                    <a:gd name="T0" fmla="*/ 93 w 321"/>
                    <a:gd name="T1" fmla="*/ 0 h 622"/>
                    <a:gd name="T2" fmla="*/ 321 w 321"/>
                    <a:gd name="T3" fmla="*/ 378 h 622"/>
                    <a:gd name="T4" fmla="*/ 222 w 321"/>
                    <a:gd name="T5" fmla="*/ 622 h 622"/>
                    <a:gd name="T6" fmla="*/ 219 w 321"/>
                    <a:gd name="T7" fmla="*/ 617 h 622"/>
                    <a:gd name="T8" fmla="*/ 212 w 321"/>
                    <a:gd name="T9" fmla="*/ 608 h 622"/>
                    <a:gd name="T10" fmla="*/ 203 w 321"/>
                    <a:gd name="T11" fmla="*/ 591 h 622"/>
                    <a:gd name="T12" fmla="*/ 191 w 321"/>
                    <a:gd name="T13" fmla="*/ 568 h 622"/>
                    <a:gd name="T14" fmla="*/ 175 w 321"/>
                    <a:gd name="T15" fmla="*/ 540 h 622"/>
                    <a:gd name="T16" fmla="*/ 158 w 321"/>
                    <a:gd name="T17" fmla="*/ 509 h 622"/>
                    <a:gd name="T18" fmla="*/ 139 w 321"/>
                    <a:gd name="T19" fmla="*/ 473 h 622"/>
                    <a:gd name="T20" fmla="*/ 121 w 321"/>
                    <a:gd name="T21" fmla="*/ 436 h 622"/>
                    <a:gd name="T22" fmla="*/ 101 w 321"/>
                    <a:gd name="T23" fmla="*/ 395 h 622"/>
                    <a:gd name="T24" fmla="*/ 82 w 321"/>
                    <a:gd name="T25" fmla="*/ 354 h 622"/>
                    <a:gd name="T26" fmla="*/ 63 w 321"/>
                    <a:gd name="T27" fmla="*/ 312 h 622"/>
                    <a:gd name="T28" fmla="*/ 45 w 321"/>
                    <a:gd name="T29" fmla="*/ 268 h 622"/>
                    <a:gd name="T30" fmla="*/ 29 w 321"/>
                    <a:gd name="T31" fmla="*/ 226 h 622"/>
                    <a:gd name="T32" fmla="*/ 17 w 321"/>
                    <a:gd name="T33" fmla="*/ 186 h 622"/>
                    <a:gd name="T34" fmla="*/ 6 w 321"/>
                    <a:gd name="T35" fmla="*/ 147 h 622"/>
                    <a:gd name="T36" fmla="*/ 0 w 321"/>
                    <a:gd name="T37" fmla="*/ 111 h 622"/>
                    <a:gd name="T38" fmla="*/ 93 w 321"/>
                    <a:gd name="T39" fmla="*/ 0 h 622"/>
                    <a:gd name="connsiteX0" fmla="*/ 3331 w 10434"/>
                    <a:gd name="connsiteY0" fmla="*/ 0 h 10000"/>
                    <a:gd name="connsiteX1" fmla="*/ 10434 w 10434"/>
                    <a:gd name="connsiteY1" fmla="*/ 6077 h 10000"/>
                    <a:gd name="connsiteX2" fmla="*/ 7350 w 10434"/>
                    <a:gd name="connsiteY2" fmla="*/ 10000 h 10000"/>
                    <a:gd name="connsiteX3" fmla="*/ 7256 w 10434"/>
                    <a:gd name="connsiteY3" fmla="*/ 9920 h 10000"/>
                    <a:gd name="connsiteX4" fmla="*/ 7038 w 10434"/>
                    <a:gd name="connsiteY4" fmla="*/ 9775 h 10000"/>
                    <a:gd name="connsiteX5" fmla="*/ 6758 w 10434"/>
                    <a:gd name="connsiteY5" fmla="*/ 9502 h 10000"/>
                    <a:gd name="connsiteX6" fmla="*/ 6384 w 10434"/>
                    <a:gd name="connsiteY6" fmla="*/ 9132 h 10000"/>
                    <a:gd name="connsiteX7" fmla="*/ 5886 w 10434"/>
                    <a:gd name="connsiteY7" fmla="*/ 8682 h 10000"/>
                    <a:gd name="connsiteX8" fmla="*/ 5356 w 10434"/>
                    <a:gd name="connsiteY8" fmla="*/ 8183 h 10000"/>
                    <a:gd name="connsiteX9" fmla="*/ 4764 w 10434"/>
                    <a:gd name="connsiteY9" fmla="*/ 7605 h 10000"/>
                    <a:gd name="connsiteX10" fmla="*/ 4203 w 10434"/>
                    <a:gd name="connsiteY10" fmla="*/ 7010 h 10000"/>
                    <a:gd name="connsiteX11" fmla="*/ 3580 w 10434"/>
                    <a:gd name="connsiteY11" fmla="*/ 6350 h 10000"/>
                    <a:gd name="connsiteX12" fmla="*/ 2989 w 10434"/>
                    <a:gd name="connsiteY12" fmla="*/ 5691 h 10000"/>
                    <a:gd name="connsiteX13" fmla="*/ 2397 w 10434"/>
                    <a:gd name="connsiteY13" fmla="*/ 5016 h 10000"/>
                    <a:gd name="connsiteX14" fmla="*/ 1836 w 10434"/>
                    <a:gd name="connsiteY14" fmla="*/ 4309 h 10000"/>
                    <a:gd name="connsiteX15" fmla="*/ 1337 w 10434"/>
                    <a:gd name="connsiteY15" fmla="*/ 3633 h 10000"/>
                    <a:gd name="connsiteX16" fmla="*/ 964 w 10434"/>
                    <a:gd name="connsiteY16" fmla="*/ 2990 h 10000"/>
                    <a:gd name="connsiteX17" fmla="*/ 621 w 10434"/>
                    <a:gd name="connsiteY17" fmla="*/ 2363 h 10000"/>
                    <a:gd name="connsiteX18" fmla="*/ 0 w 10434"/>
                    <a:gd name="connsiteY18" fmla="*/ 1002 h 10000"/>
                    <a:gd name="connsiteX19" fmla="*/ 3331 w 10434"/>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34" h="10000">
                      <a:moveTo>
                        <a:pt x="3331" y="0"/>
                      </a:moveTo>
                      <a:lnTo>
                        <a:pt x="10434" y="6077"/>
                      </a:lnTo>
                      <a:lnTo>
                        <a:pt x="7350" y="10000"/>
                      </a:lnTo>
                      <a:cubicBezTo>
                        <a:pt x="7319" y="9973"/>
                        <a:pt x="7287" y="9947"/>
                        <a:pt x="7256" y="9920"/>
                      </a:cubicBezTo>
                      <a:lnTo>
                        <a:pt x="7038" y="9775"/>
                      </a:lnTo>
                      <a:lnTo>
                        <a:pt x="6758" y="9502"/>
                      </a:lnTo>
                      <a:lnTo>
                        <a:pt x="6384" y="9132"/>
                      </a:lnTo>
                      <a:lnTo>
                        <a:pt x="5886" y="8682"/>
                      </a:lnTo>
                      <a:lnTo>
                        <a:pt x="5356" y="8183"/>
                      </a:lnTo>
                      <a:lnTo>
                        <a:pt x="4764" y="7605"/>
                      </a:lnTo>
                      <a:lnTo>
                        <a:pt x="4203" y="7010"/>
                      </a:lnTo>
                      <a:lnTo>
                        <a:pt x="3580" y="6350"/>
                      </a:lnTo>
                      <a:lnTo>
                        <a:pt x="2989" y="5691"/>
                      </a:lnTo>
                      <a:lnTo>
                        <a:pt x="2397" y="5016"/>
                      </a:lnTo>
                      <a:lnTo>
                        <a:pt x="1836" y="4309"/>
                      </a:lnTo>
                      <a:lnTo>
                        <a:pt x="1337" y="3633"/>
                      </a:lnTo>
                      <a:lnTo>
                        <a:pt x="964" y="2990"/>
                      </a:lnTo>
                      <a:lnTo>
                        <a:pt x="621" y="2363"/>
                      </a:lnTo>
                      <a:lnTo>
                        <a:pt x="0" y="1002"/>
                      </a:lnTo>
                      <a:lnTo>
                        <a:pt x="3331" y="0"/>
                      </a:lnTo>
                      <a:close/>
                    </a:path>
                  </a:pathLst>
                </a:custGeom>
                <a:solidFill>
                  <a:sysClr val="window" lastClr="FFFFFF">
                    <a:lumMod val="8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7" name="Freeform 17">
                  <a:extLst>
                    <a:ext uri="{FF2B5EF4-FFF2-40B4-BE49-F238E27FC236}">
                      <a16:creationId xmlns:a16="http://schemas.microsoft.com/office/drawing/2014/main" id="{98FA7B1C-E26F-C6C6-1FD9-B9CD653910D8}"/>
                    </a:ext>
                  </a:extLst>
                </p:cNvPr>
                <p:cNvSpPr>
                  <a:spLocks/>
                </p:cNvSpPr>
                <p:nvPr/>
              </p:nvSpPr>
              <p:spPr bwMode="auto">
                <a:xfrm>
                  <a:off x="5848351" y="3763963"/>
                  <a:ext cx="500063" cy="234950"/>
                </a:xfrm>
                <a:custGeom>
                  <a:avLst/>
                  <a:gdLst>
                    <a:gd name="T0" fmla="*/ 527 w 631"/>
                    <a:gd name="T1" fmla="*/ 0 h 295"/>
                    <a:gd name="T2" fmla="*/ 631 w 631"/>
                    <a:gd name="T3" fmla="*/ 140 h 295"/>
                    <a:gd name="T4" fmla="*/ 527 w 631"/>
                    <a:gd name="T5" fmla="*/ 262 h 295"/>
                    <a:gd name="T6" fmla="*/ 510 w 631"/>
                    <a:gd name="T7" fmla="*/ 205 h 295"/>
                    <a:gd name="T8" fmla="*/ 486 w 631"/>
                    <a:gd name="T9" fmla="*/ 146 h 295"/>
                    <a:gd name="T10" fmla="*/ 386 w 631"/>
                    <a:gd name="T11" fmla="*/ 166 h 295"/>
                    <a:gd name="T12" fmla="*/ 459 w 631"/>
                    <a:gd name="T13" fmla="*/ 295 h 295"/>
                    <a:gd name="T14" fmla="*/ 252 w 631"/>
                    <a:gd name="T15" fmla="*/ 189 h 295"/>
                    <a:gd name="T16" fmla="*/ 0 w 631"/>
                    <a:gd name="T17" fmla="*/ 228 h 295"/>
                    <a:gd name="T18" fmla="*/ 140 w 631"/>
                    <a:gd name="T19" fmla="*/ 42 h 295"/>
                    <a:gd name="T20" fmla="*/ 291 w 631"/>
                    <a:gd name="T21" fmla="*/ 42 h 295"/>
                    <a:gd name="T22" fmla="*/ 527 w 631"/>
                    <a:gd name="T2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1" h="295">
                      <a:moveTo>
                        <a:pt x="527" y="0"/>
                      </a:moveTo>
                      <a:lnTo>
                        <a:pt x="631" y="140"/>
                      </a:lnTo>
                      <a:lnTo>
                        <a:pt x="527" y="262"/>
                      </a:lnTo>
                      <a:lnTo>
                        <a:pt x="510" y="205"/>
                      </a:lnTo>
                      <a:lnTo>
                        <a:pt x="486" y="146"/>
                      </a:lnTo>
                      <a:lnTo>
                        <a:pt x="386" y="166"/>
                      </a:lnTo>
                      <a:lnTo>
                        <a:pt x="459" y="295"/>
                      </a:lnTo>
                      <a:lnTo>
                        <a:pt x="252" y="189"/>
                      </a:lnTo>
                      <a:lnTo>
                        <a:pt x="0" y="228"/>
                      </a:lnTo>
                      <a:lnTo>
                        <a:pt x="140" y="42"/>
                      </a:lnTo>
                      <a:lnTo>
                        <a:pt x="291" y="42"/>
                      </a:lnTo>
                      <a:lnTo>
                        <a:pt x="527" y="0"/>
                      </a:lnTo>
                      <a:close/>
                    </a:path>
                  </a:pathLst>
                </a:custGeom>
                <a:solidFill>
                  <a:srgbClr val="E8D5B7">
                    <a:lumMod val="9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8" name="Freeform 18">
                  <a:extLst>
                    <a:ext uri="{FF2B5EF4-FFF2-40B4-BE49-F238E27FC236}">
                      <a16:creationId xmlns:a16="http://schemas.microsoft.com/office/drawing/2014/main" id="{D4F2D955-4617-C2B8-032F-6A91F0F88370}"/>
                    </a:ext>
                  </a:extLst>
                </p:cNvPr>
                <p:cNvSpPr>
                  <a:spLocks/>
                </p:cNvSpPr>
                <p:nvPr/>
              </p:nvSpPr>
              <p:spPr bwMode="auto">
                <a:xfrm>
                  <a:off x="4779963" y="3452813"/>
                  <a:ext cx="1204913" cy="565150"/>
                </a:xfrm>
                <a:custGeom>
                  <a:avLst/>
                  <a:gdLst>
                    <a:gd name="T0" fmla="*/ 205 w 1517"/>
                    <a:gd name="T1" fmla="*/ 6 h 713"/>
                    <a:gd name="T2" fmla="*/ 236 w 1517"/>
                    <a:gd name="T3" fmla="*/ 27 h 713"/>
                    <a:gd name="T4" fmla="*/ 291 w 1517"/>
                    <a:gd name="T5" fmla="*/ 58 h 713"/>
                    <a:gd name="T6" fmla="*/ 361 w 1517"/>
                    <a:gd name="T7" fmla="*/ 95 h 713"/>
                    <a:gd name="T8" fmla="*/ 441 w 1517"/>
                    <a:gd name="T9" fmla="*/ 138 h 713"/>
                    <a:gd name="T10" fmla="*/ 527 w 1517"/>
                    <a:gd name="T11" fmla="*/ 182 h 713"/>
                    <a:gd name="T12" fmla="*/ 612 w 1517"/>
                    <a:gd name="T13" fmla="*/ 227 h 713"/>
                    <a:gd name="T14" fmla="*/ 691 w 1517"/>
                    <a:gd name="T15" fmla="*/ 266 h 713"/>
                    <a:gd name="T16" fmla="*/ 760 w 1517"/>
                    <a:gd name="T17" fmla="*/ 300 h 713"/>
                    <a:gd name="T18" fmla="*/ 809 w 1517"/>
                    <a:gd name="T19" fmla="*/ 326 h 713"/>
                    <a:gd name="T20" fmla="*/ 837 w 1517"/>
                    <a:gd name="T21" fmla="*/ 340 h 713"/>
                    <a:gd name="T22" fmla="*/ 1517 w 1517"/>
                    <a:gd name="T23" fmla="*/ 401 h 713"/>
                    <a:gd name="T24" fmla="*/ 1491 w 1517"/>
                    <a:gd name="T25" fmla="*/ 702 h 713"/>
                    <a:gd name="T26" fmla="*/ 1452 w 1517"/>
                    <a:gd name="T27" fmla="*/ 704 h 713"/>
                    <a:gd name="T28" fmla="*/ 1382 w 1517"/>
                    <a:gd name="T29" fmla="*/ 707 h 713"/>
                    <a:gd name="T30" fmla="*/ 1289 w 1517"/>
                    <a:gd name="T31" fmla="*/ 710 h 713"/>
                    <a:gd name="T32" fmla="*/ 1182 w 1517"/>
                    <a:gd name="T33" fmla="*/ 713 h 713"/>
                    <a:gd name="T34" fmla="*/ 1070 w 1517"/>
                    <a:gd name="T35" fmla="*/ 711 h 713"/>
                    <a:gd name="T36" fmla="*/ 960 w 1517"/>
                    <a:gd name="T37" fmla="*/ 708 h 713"/>
                    <a:gd name="T38" fmla="*/ 862 w 1517"/>
                    <a:gd name="T39" fmla="*/ 700 h 713"/>
                    <a:gd name="T40" fmla="*/ 783 w 1517"/>
                    <a:gd name="T41" fmla="*/ 688 h 713"/>
                    <a:gd name="T42" fmla="*/ 725 w 1517"/>
                    <a:gd name="T43" fmla="*/ 668 h 713"/>
                    <a:gd name="T44" fmla="*/ 656 w 1517"/>
                    <a:gd name="T45" fmla="*/ 641 h 713"/>
                    <a:gd name="T46" fmla="*/ 573 w 1517"/>
                    <a:gd name="T47" fmla="*/ 612 h 713"/>
                    <a:gd name="T48" fmla="*/ 485 w 1517"/>
                    <a:gd name="T49" fmla="*/ 581 h 713"/>
                    <a:gd name="T50" fmla="*/ 395 w 1517"/>
                    <a:gd name="T51" fmla="*/ 550 h 713"/>
                    <a:gd name="T52" fmla="*/ 311 w 1517"/>
                    <a:gd name="T53" fmla="*/ 520 h 713"/>
                    <a:gd name="T54" fmla="*/ 239 w 1517"/>
                    <a:gd name="T55" fmla="*/ 495 h 713"/>
                    <a:gd name="T56" fmla="*/ 185 w 1517"/>
                    <a:gd name="T57" fmla="*/ 477 h 713"/>
                    <a:gd name="T58" fmla="*/ 154 w 1517"/>
                    <a:gd name="T59" fmla="*/ 468 h 713"/>
                    <a:gd name="T60" fmla="*/ 148 w 1517"/>
                    <a:gd name="T61" fmla="*/ 466 h 713"/>
                    <a:gd name="T62" fmla="*/ 129 w 1517"/>
                    <a:gd name="T63" fmla="*/ 458 h 713"/>
                    <a:gd name="T64" fmla="*/ 98 w 1517"/>
                    <a:gd name="T65" fmla="*/ 441 h 713"/>
                    <a:gd name="T66" fmla="*/ 62 w 1517"/>
                    <a:gd name="T67" fmla="*/ 409 h 713"/>
                    <a:gd name="T68" fmla="*/ 30 w 1517"/>
                    <a:gd name="T69" fmla="*/ 360 h 713"/>
                    <a:gd name="T70" fmla="*/ 6 w 1517"/>
                    <a:gd name="T71" fmla="*/ 291 h 713"/>
                    <a:gd name="T72" fmla="*/ 0 w 1517"/>
                    <a:gd name="T73" fmla="*/ 207 h 713"/>
                    <a:gd name="T74" fmla="*/ 19 w 1517"/>
                    <a:gd name="T75" fmla="*/ 141 h 713"/>
                    <a:gd name="T76" fmla="*/ 53 w 1517"/>
                    <a:gd name="T77" fmla="*/ 90 h 713"/>
                    <a:gd name="T78" fmla="*/ 95 w 1517"/>
                    <a:gd name="T79" fmla="*/ 51 h 713"/>
                    <a:gd name="T80" fmla="*/ 138 w 1517"/>
                    <a:gd name="T81" fmla="*/ 25 h 713"/>
                    <a:gd name="T82" fmla="*/ 174 w 1517"/>
                    <a:gd name="T83" fmla="*/ 8 h 713"/>
                    <a:gd name="T84" fmla="*/ 196 w 1517"/>
                    <a:gd name="T8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7" h="713">
                      <a:moveTo>
                        <a:pt x="199" y="0"/>
                      </a:moveTo>
                      <a:lnTo>
                        <a:pt x="205" y="6"/>
                      </a:lnTo>
                      <a:lnTo>
                        <a:pt x="218" y="16"/>
                      </a:lnTo>
                      <a:lnTo>
                        <a:pt x="236" y="27"/>
                      </a:lnTo>
                      <a:lnTo>
                        <a:pt x="261" y="41"/>
                      </a:lnTo>
                      <a:lnTo>
                        <a:pt x="291" y="58"/>
                      </a:lnTo>
                      <a:lnTo>
                        <a:pt x="323" y="76"/>
                      </a:lnTo>
                      <a:lnTo>
                        <a:pt x="361" y="95"/>
                      </a:lnTo>
                      <a:lnTo>
                        <a:pt x="399" y="117"/>
                      </a:lnTo>
                      <a:lnTo>
                        <a:pt x="441" y="138"/>
                      </a:lnTo>
                      <a:lnTo>
                        <a:pt x="483" y="160"/>
                      </a:lnTo>
                      <a:lnTo>
                        <a:pt x="527" y="182"/>
                      </a:lnTo>
                      <a:lnTo>
                        <a:pt x="570" y="205"/>
                      </a:lnTo>
                      <a:lnTo>
                        <a:pt x="612" y="227"/>
                      </a:lnTo>
                      <a:lnTo>
                        <a:pt x="652" y="247"/>
                      </a:lnTo>
                      <a:lnTo>
                        <a:pt x="691" y="266"/>
                      </a:lnTo>
                      <a:lnTo>
                        <a:pt x="727" y="284"/>
                      </a:lnTo>
                      <a:lnTo>
                        <a:pt x="760" y="300"/>
                      </a:lnTo>
                      <a:lnTo>
                        <a:pt x="788" y="314"/>
                      </a:lnTo>
                      <a:lnTo>
                        <a:pt x="809" y="326"/>
                      </a:lnTo>
                      <a:lnTo>
                        <a:pt x="826" y="334"/>
                      </a:lnTo>
                      <a:lnTo>
                        <a:pt x="837" y="340"/>
                      </a:lnTo>
                      <a:lnTo>
                        <a:pt x="842" y="342"/>
                      </a:lnTo>
                      <a:lnTo>
                        <a:pt x="1517" y="401"/>
                      </a:lnTo>
                      <a:lnTo>
                        <a:pt x="1497" y="702"/>
                      </a:lnTo>
                      <a:lnTo>
                        <a:pt x="1491" y="702"/>
                      </a:lnTo>
                      <a:lnTo>
                        <a:pt x="1477" y="702"/>
                      </a:lnTo>
                      <a:lnTo>
                        <a:pt x="1452" y="704"/>
                      </a:lnTo>
                      <a:lnTo>
                        <a:pt x="1421" y="705"/>
                      </a:lnTo>
                      <a:lnTo>
                        <a:pt x="1382" y="707"/>
                      </a:lnTo>
                      <a:lnTo>
                        <a:pt x="1339" y="708"/>
                      </a:lnTo>
                      <a:lnTo>
                        <a:pt x="1289" y="710"/>
                      </a:lnTo>
                      <a:lnTo>
                        <a:pt x="1238" y="711"/>
                      </a:lnTo>
                      <a:lnTo>
                        <a:pt x="1182" y="713"/>
                      </a:lnTo>
                      <a:lnTo>
                        <a:pt x="1126" y="713"/>
                      </a:lnTo>
                      <a:lnTo>
                        <a:pt x="1070" y="711"/>
                      </a:lnTo>
                      <a:lnTo>
                        <a:pt x="1014" y="711"/>
                      </a:lnTo>
                      <a:lnTo>
                        <a:pt x="960" y="708"/>
                      </a:lnTo>
                      <a:lnTo>
                        <a:pt x="909" y="705"/>
                      </a:lnTo>
                      <a:lnTo>
                        <a:pt x="862" y="700"/>
                      </a:lnTo>
                      <a:lnTo>
                        <a:pt x="820" y="694"/>
                      </a:lnTo>
                      <a:lnTo>
                        <a:pt x="783" y="688"/>
                      </a:lnTo>
                      <a:lnTo>
                        <a:pt x="753" y="679"/>
                      </a:lnTo>
                      <a:lnTo>
                        <a:pt x="725" y="668"/>
                      </a:lnTo>
                      <a:lnTo>
                        <a:pt x="693" y="655"/>
                      </a:lnTo>
                      <a:lnTo>
                        <a:pt x="656" y="641"/>
                      </a:lnTo>
                      <a:lnTo>
                        <a:pt x="615" y="627"/>
                      </a:lnTo>
                      <a:lnTo>
                        <a:pt x="573" y="612"/>
                      </a:lnTo>
                      <a:lnTo>
                        <a:pt x="530" y="596"/>
                      </a:lnTo>
                      <a:lnTo>
                        <a:pt x="485" y="581"/>
                      </a:lnTo>
                      <a:lnTo>
                        <a:pt x="440" y="565"/>
                      </a:lnTo>
                      <a:lnTo>
                        <a:pt x="395" y="550"/>
                      </a:lnTo>
                      <a:lnTo>
                        <a:pt x="351" y="534"/>
                      </a:lnTo>
                      <a:lnTo>
                        <a:pt x="311" y="520"/>
                      </a:lnTo>
                      <a:lnTo>
                        <a:pt x="274" y="508"/>
                      </a:lnTo>
                      <a:lnTo>
                        <a:pt x="239" y="495"/>
                      </a:lnTo>
                      <a:lnTo>
                        <a:pt x="208" y="486"/>
                      </a:lnTo>
                      <a:lnTo>
                        <a:pt x="185" y="477"/>
                      </a:lnTo>
                      <a:lnTo>
                        <a:pt x="166" y="471"/>
                      </a:lnTo>
                      <a:lnTo>
                        <a:pt x="154" y="468"/>
                      </a:lnTo>
                      <a:lnTo>
                        <a:pt x="151" y="466"/>
                      </a:lnTo>
                      <a:lnTo>
                        <a:pt x="148" y="466"/>
                      </a:lnTo>
                      <a:lnTo>
                        <a:pt x="140" y="463"/>
                      </a:lnTo>
                      <a:lnTo>
                        <a:pt x="129" y="458"/>
                      </a:lnTo>
                      <a:lnTo>
                        <a:pt x="115" y="450"/>
                      </a:lnTo>
                      <a:lnTo>
                        <a:pt x="98" y="441"/>
                      </a:lnTo>
                      <a:lnTo>
                        <a:pt x="81" y="427"/>
                      </a:lnTo>
                      <a:lnTo>
                        <a:pt x="62" y="409"/>
                      </a:lnTo>
                      <a:lnTo>
                        <a:pt x="45" y="387"/>
                      </a:lnTo>
                      <a:lnTo>
                        <a:pt x="30" y="360"/>
                      </a:lnTo>
                      <a:lnTo>
                        <a:pt x="16" y="328"/>
                      </a:lnTo>
                      <a:lnTo>
                        <a:pt x="6" y="291"/>
                      </a:lnTo>
                      <a:lnTo>
                        <a:pt x="0" y="245"/>
                      </a:lnTo>
                      <a:lnTo>
                        <a:pt x="0" y="207"/>
                      </a:lnTo>
                      <a:lnTo>
                        <a:pt x="6" y="172"/>
                      </a:lnTo>
                      <a:lnTo>
                        <a:pt x="19" y="141"/>
                      </a:lnTo>
                      <a:lnTo>
                        <a:pt x="34" y="115"/>
                      </a:lnTo>
                      <a:lnTo>
                        <a:pt x="53" y="90"/>
                      </a:lnTo>
                      <a:lnTo>
                        <a:pt x="73" y="70"/>
                      </a:lnTo>
                      <a:lnTo>
                        <a:pt x="95" y="51"/>
                      </a:lnTo>
                      <a:lnTo>
                        <a:pt x="117" y="37"/>
                      </a:lnTo>
                      <a:lnTo>
                        <a:pt x="138" y="25"/>
                      </a:lnTo>
                      <a:lnTo>
                        <a:pt x="157" y="16"/>
                      </a:lnTo>
                      <a:lnTo>
                        <a:pt x="174" y="8"/>
                      </a:lnTo>
                      <a:lnTo>
                        <a:pt x="188" y="3"/>
                      </a:lnTo>
                      <a:lnTo>
                        <a:pt x="196" y="0"/>
                      </a:lnTo>
                      <a:lnTo>
                        <a:pt x="199" y="0"/>
                      </a:lnTo>
                      <a:close/>
                    </a:path>
                  </a:pathLst>
                </a:custGeom>
                <a:solidFill>
                  <a:srgbClr val="59627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79" name="Freeform 19">
                  <a:extLst>
                    <a:ext uri="{FF2B5EF4-FFF2-40B4-BE49-F238E27FC236}">
                      <a16:creationId xmlns:a16="http://schemas.microsoft.com/office/drawing/2014/main" id="{EE2C5456-8101-EE53-B5A8-8110527A99E7}"/>
                    </a:ext>
                  </a:extLst>
                </p:cNvPr>
                <p:cNvSpPr>
                  <a:spLocks/>
                </p:cNvSpPr>
                <p:nvPr/>
              </p:nvSpPr>
              <p:spPr bwMode="auto">
                <a:xfrm>
                  <a:off x="4848226" y="2309813"/>
                  <a:ext cx="860425" cy="963613"/>
                </a:xfrm>
                <a:custGeom>
                  <a:avLst/>
                  <a:gdLst>
                    <a:gd name="T0" fmla="*/ 585 w 1083"/>
                    <a:gd name="T1" fmla="*/ 0 h 1216"/>
                    <a:gd name="T2" fmla="*/ 655 w 1083"/>
                    <a:gd name="T3" fmla="*/ 6 h 1216"/>
                    <a:gd name="T4" fmla="*/ 722 w 1083"/>
                    <a:gd name="T5" fmla="*/ 22 h 1216"/>
                    <a:gd name="T6" fmla="*/ 784 w 1083"/>
                    <a:gd name="T7" fmla="*/ 45 h 1216"/>
                    <a:gd name="T8" fmla="*/ 841 w 1083"/>
                    <a:gd name="T9" fmla="*/ 75 h 1216"/>
                    <a:gd name="T10" fmla="*/ 892 w 1083"/>
                    <a:gd name="T11" fmla="*/ 110 h 1216"/>
                    <a:gd name="T12" fmla="*/ 939 w 1083"/>
                    <a:gd name="T13" fmla="*/ 152 h 1216"/>
                    <a:gd name="T14" fmla="*/ 979 w 1083"/>
                    <a:gd name="T15" fmla="*/ 200 h 1216"/>
                    <a:gd name="T16" fmla="*/ 1014 w 1083"/>
                    <a:gd name="T17" fmla="*/ 253 h 1216"/>
                    <a:gd name="T18" fmla="*/ 1042 w 1083"/>
                    <a:gd name="T19" fmla="*/ 311 h 1216"/>
                    <a:gd name="T20" fmla="*/ 1063 w 1083"/>
                    <a:gd name="T21" fmla="*/ 373 h 1216"/>
                    <a:gd name="T22" fmla="*/ 1077 w 1083"/>
                    <a:gd name="T23" fmla="*/ 438 h 1216"/>
                    <a:gd name="T24" fmla="*/ 1083 w 1083"/>
                    <a:gd name="T25" fmla="*/ 508 h 1216"/>
                    <a:gd name="T26" fmla="*/ 1082 w 1083"/>
                    <a:gd name="T27" fmla="*/ 581 h 1216"/>
                    <a:gd name="T28" fmla="*/ 1074 w 1083"/>
                    <a:gd name="T29" fmla="*/ 657 h 1216"/>
                    <a:gd name="T30" fmla="*/ 1059 w 1083"/>
                    <a:gd name="T31" fmla="*/ 727 h 1216"/>
                    <a:gd name="T32" fmla="*/ 1037 w 1083"/>
                    <a:gd name="T33" fmla="*/ 795 h 1216"/>
                    <a:gd name="T34" fmla="*/ 1009 w 1083"/>
                    <a:gd name="T35" fmla="*/ 859 h 1216"/>
                    <a:gd name="T36" fmla="*/ 976 w 1083"/>
                    <a:gd name="T37" fmla="*/ 921 h 1216"/>
                    <a:gd name="T38" fmla="*/ 939 w 1083"/>
                    <a:gd name="T39" fmla="*/ 978 h 1216"/>
                    <a:gd name="T40" fmla="*/ 897 w 1083"/>
                    <a:gd name="T41" fmla="*/ 1030 h 1216"/>
                    <a:gd name="T42" fmla="*/ 852 w 1083"/>
                    <a:gd name="T43" fmla="*/ 1078 h 1216"/>
                    <a:gd name="T44" fmla="*/ 802 w 1083"/>
                    <a:gd name="T45" fmla="*/ 1118 h 1216"/>
                    <a:gd name="T46" fmla="*/ 750 w 1083"/>
                    <a:gd name="T47" fmla="*/ 1154 h 1216"/>
                    <a:gd name="T48" fmla="*/ 694 w 1083"/>
                    <a:gd name="T49" fmla="*/ 1182 h 1216"/>
                    <a:gd name="T50" fmla="*/ 635 w 1083"/>
                    <a:gd name="T51" fmla="*/ 1202 h 1216"/>
                    <a:gd name="T52" fmla="*/ 574 w 1083"/>
                    <a:gd name="T53" fmla="*/ 1213 h 1216"/>
                    <a:gd name="T54" fmla="*/ 512 w 1083"/>
                    <a:gd name="T55" fmla="*/ 1216 h 1216"/>
                    <a:gd name="T56" fmla="*/ 448 w 1083"/>
                    <a:gd name="T57" fmla="*/ 1210 h 1216"/>
                    <a:gd name="T58" fmla="*/ 388 w 1083"/>
                    <a:gd name="T59" fmla="*/ 1196 h 1216"/>
                    <a:gd name="T60" fmla="*/ 330 w 1083"/>
                    <a:gd name="T61" fmla="*/ 1176 h 1216"/>
                    <a:gd name="T62" fmla="*/ 278 w 1083"/>
                    <a:gd name="T63" fmla="*/ 1148 h 1216"/>
                    <a:gd name="T64" fmla="*/ 228 w 1083"/>
                    <a:gd name="T65" fmla="*/ 1115 h 1216"/>
                    <a:gd name="T66" fmla="*/ 183 w 1083"/>
                    <a:gd name="T67" fmla="*/ 1076 h 1216"/>
                    <a:gd name="T68" fmla="*/ 141 w 1083"/>
                    <a:gd name="T69" fmla="*/ 1031 h 1216"/>
                    <a:gd name="T70" fmla="*/ 105 w 1083"/>
                    <a:gd name="T71" fmla="*/ 983 h 1216"/>
                    <a:gd name="T72" fmla="*/ 73 w 1083"/>
                    <a:gd name="T73" fmla="*/ 932 h 1216"/>
                    <a:gd name="T74" fmla="*/ 45 w 1083"/>
                    <a:gd name="T75" fmla="*/ 870 h 1216"/>
                    <a:gd name="T76" fmla="*/ 23 w 1083"/>
                    <a:gd name="T77" fmla="*/ 803 h 1216"/>
                    <a:gd name="T78" fmla="*/ 7 w 1083"/>
                    <a:gd name="T79" fmla="*/ 735 h 1216"/>
                    <a:gd name="T80" fmla="*/ 0 w 1083"/>
                    <a:gd name="T81" fmla="*/ 663 h 1216"/>
                    <a:gd name="T82" fmla="*/ 0 w 1083"/>
                    <a:gd name="T83" fmla="*/ 590 h 1216"/>
                    <a:gd name="T84" fmla="*/ 9 w 1083"/>
                    <a:gd name="T85" fmla="*/ 516 h 1216"/>
                    <a:gd name="T86" fmla="*/ 26 w 1083"/>
                    <a:gd name="T87" fmla="*/ 441 h 1216"/>
                    <a:gd name="T88" fmla="*/ 51 w 1083"/>
                    <a:gd name="T89" fmla="*/ 370 h 1216"/>
                    <a:gd name="T90" fmla="*/ 82 w 1083"/>
                    <a:gd name="T91" fmla="*/ 305 h 1216"/>
                    <a:gd name="T92" fmla="*/ 121 w 1083"/>
                    <a:gd name="T93" fmla="*/ 244 h 1216"/>
                    <a:gd name="T94" fmla="*/ 164 w 1083"/>
                    <a:gd name="T95" fmla="*/ 188 h 1216"/>
                    <a:gd name="T96" fmla="*/ 214 w 1083"/>
                    <a:gd name="T97" fmla="*/ 140 h 1216"/>
                    <a:gd name="T98" fmla="*/ 268 w 1083"/>
                    <a:gd name="T99" fmla="*/ 96 h 1216"/>
                    <a:gd name="T100" fmla="*/ 326 w 1083"/>
                    <a:gd name="T101" fmla="*/ 61 h 1216"/>
                    <a:gd name="T102" fmla="*/ 388 w 1083"/>
                    <a:gd name="T103" fmla="*/ 33 h 1216"/>
                    <a:gd name="T104" fmla="*/ 452 w 1083"/>
                    <a:gd name="T105" fmla="*/ 14 h 1216"/>
                    <a:gd name="T106" fmla="*/ 518 w 1083"/>
                    <a:gd name="T107" fmla="*/ 2 h 1216"/>
                    <a:gd name="T108" fmla="*/ 585 w 1083"/>
                    <a:gd name="T109" fmla="*/ 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3" h="1216">
                      <a:moveTo>
                        <a:pt x="585" y="0"/>
                      </a:moveTo>
                      <a:lnTo>
                        <a:pt x="655" y="6"/>
                      </a:lnTo>
                      <a:lnTo>
                        <a:pt x="722" y="22"/>
                      </a:lnTo>
                      <a:lnTo>
                        <a:pt x="784" y="45"/>
                      </a:lnTo>
                      <a:lnTo>
                        <a:pt x="841" y="75"/>
                      </a:lnTo>
                      <a:lnTo>
                        <a:pt x="892" y="110"/>
                      </a:lnTo>
                      <a:lnTo>
                        <a:pt x="939" y="152"/>
                      </a:lnTo>
                      <a:lnTo>
                        <a:pt x="979" y="200"/>
                      </a:lnTo>
                      <a:lnTo>
                        <a:pt x="1014" y="253"/>
                      </a:lnTo>
                      <a:lnTo>
                        <a:pt x="1042" y="311"/>
                      </a:lnTo>
                      <a:lnTo>
                        <a:pt x="1063" y="373"/>
                      </a:lnTo>
                      <a:lnTo>
                        <a:pt x="1077" y="438"/>
                      </a:lnTo>
                      <a:lnTo>
                        <a:pt x="1083" y="508"/>
                      </a:lnTo>
                      <a:lnTo>
                        <a:pt x="1082" y="581"/>
                      </a:lnTo>
                      <a:lnTo>
                        <a:pt x="1074" y="657"/>
                      </a:lnTo>
                      <a:lnTo>
                        <a:pt x="1059" y="727"/>
                      </a:lnTo>
                      <a:lnTo>
                        <a:pt x="1037" y="795"/>
                      </a:lnTo>
                      <a:lnTo>
                        <a:pt x="1009" y="859"/>
                      </a:lnTo>
                      <a:lnTo>
                        <a:pt x="976" y="921"/>
                      </a:lnTo>
                      <a:lnTo>
                        <a:pt x="939" y="978"/>
                      </a:lnTo>
                      <a:lnTo>
                        <a:pt x="897" y="1030"/>
                      </a:lnTo>
                      <a:lnTo>
                        <a:pt x="852" y="1078"/>
                      </a:lnTo>
                      <a:lnTo>
                        <a:pt x="802" y="1118"/>
                      </a:lnTo>
                      <a:lnTo>
                        <a:pt x="750" y="1154"/>
                      </a:lnTo>
                      <a:lnTo>
                        <a:pt x="694" y="1182"/>
                      </a:lnTo>
                      <a:lnTo>
                        <a:pt x="635" y="1202"/>
                      </a:lnTo>
                      <a:lnTo>
                        <a:pt x="574" y="1213"/>
                      </a:lnTo>
                      <a:lnTo>
                        <a:pt x="512" y="1216"/>
                      </a:lnTo>
                      <a:lnTo>
                        <a:pt x="448" y="1210"/>
                      </a:lnTo>
                      <a:lnTo>
                        <a:pt x="388" y="1196"/>
                      </a:lnTo>
                      <a:lnTo>
                        <a:pt x="330" y="1176"/>
                      </a:lnTo>
                      <a:lnTo>
                        <a:pt x="278" y="1148"/>
                      </a:lnTo>
                      <a:lnTo>
                        <a:pt x="228" y="1115"/>
                      </a:lnTo>
                      <a:lnTo>
                        <a:pt x="183" y="1076"/>
                      </a:lnTo>
                      <a:lnTo>
                        <a:pt x="141" y="1031"/>
                      </a:lnTo>
                      <a:lnTo>
                        <a:pt x="105" y="983"/>
                      </a:lnTo>
                      <a:lnTo>
                        <a:pt x="73" y="932"/>
                      </a:lnTo>
                      <a:lnTo>
                        <a:pt x="45" y="870"/>
                      </a:lnTo>
                      <a:lnTo>
                        <a:pt x="23" y="803"/>
                      </a:lnTo>
                      <a:lnTo>
                        <a:pt x="7" y="735"/>
                      </a:lnTo>
                      <a:lnTo>
                        <a:pt x="0" y="663"/>
                      </a:lnTo>
                      <a:lnTo>
                        <a:pt x="0" y="590"/>
                      </a:lnTo>
                      <a:lnTo>
                        <a:pt x="9" y="516"/>
                      </a:lnTo>
                      <a:lnTo>
                        <a:pt x="26" y="441"/>
                      </a:lnTo>
                      <a:lnTo>
                        <a:pt x="51" y="370"/>
                      </a:lnTo>
                      <a:lnTo>
                        <a:pt x="82" y="305"/>
                      </a:lnTo>
                      <a:lnTo>
                        <a:pt x="121" y="244"/>
                      </a:lnTo>
                      <a:lnTo>
                        <a:pt x="164" y="188"/>
                      </a:lnTo>
                      <a:lnTo>
                        <a:pt x="214" y="140"/>
                      </a:lnTo>
                      <a:lnTo>
                        <a:pt x="268" y="96"/>
                      </a:lnTo>
                      <a:lnTo>
                        <a:pt x="326" y="61"/>
                      </a:lnTo>
                      <a:lnTo>
                        <a:pt x="388" y="33"/>
                      </a:lnTo>
                      <a:lnTo>
                        <a:pt x="452" y="14"/>
                      </a:lnTo>
                      <a:lnTo>
                        <a:pt x="518" y="2"/>
                      </a:lnTo>
                      <a:lnTo>
                        <a:pt x="585" y="0"/>
                      </a:lnTo>
                      <a:close/>
                    </a:path>
                  </a:pathLst>
                </a:custGeom>
                <a:solidFill>
                  <a:srgbClr val="E8D5B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80" name="Freeform 20">
                  <a:extLst>
                    <a:ext uri="{FF2B5EF4-FFF2-40B4-BE49-F238E27FC236}">
                      <a16:creationId xmlns:a16="http://schemas.microsoft.com/office/drawing/2014/main" id="{F0162989-81A8-DD40-B851-D3E4584A19A6}"/>
                    </a:ext>
                  </a:extLst>
                </p:cNvPr>
                <p:cNvSpPr>
                  <a:spLocks/>
                </p:cNvSpPr>
                <p:nvPr/>
              </p:nvSpPr>
              <p:spPr bwMode="auto">
                <a:xfrm>
                  <a:off x="4832064" y="2240266"/>
                  <a:ext cx="902274" cy="837596"/>
                </a:xfrm>
                <a:custGeom>
                  <a:avLst/>
                  <a:gdLst>
                    <a:gd name="T0" fmla="*/ 521 w 1115"/>
                    <a:gd name="T1" fmla="*/ 0 h 1037"/>
                    <a:gd name="T2" fmla="*/ 634 w 1115"/>
                    <a:gd name="T3" fmla="*/ 20 h 1037"/>
                    <a:gd name="T4" fmla="*/ 784 w 1115"/>
                    <a:gd name="T5" fmla="*/ 65 h 1037"/>
                    <a:gd name="T6" fmla="*/ 901 w 1115"/>
                    <a:gd name="T7" fmla="*/ 100 h 1037"/>
                    <a:gd name="T8" fmla="*/ 989 w 1115"/>
                    <a:gd name="T9" fmla="*/ 128 h 1037"/>
                    <a:gd name="T10" fmla="*/ 1052 w 1115"/>
                    <a:gd name="T11" fmla="*/ 149 h 1037"/>
                    <a:gd name="T12" fmla="*/ 1090 w 1115"/>
                    <a:gd name="T13" fmla="*/ 161 h 1037"/>
                    <a:gd name="T14" fmla="*/ 1107 w 1115"/>
                    <a:gd name="T15" fmla="*/ 169 h 1037"/>
                    <a:gd name="T16" fmla="*/ 1111 w 1115"/>
                    <a:gd name="T17" fmla="*/ 173 h 1037"/>
                    <a:gd name="T18" fmla="*/ 1112 w 1115"/>
                    <a:gd name="T19" fmla="*/ 205 h 1037"/>
                    <a:gd name="T20" fmla="*/ 1115 w 1115"/>
                    <a:gd name="T21" fmla="*/ 257 h 1037"/>
                    <a:gd name="T22" fmla="*/ 1115 w 1115"/>
                    <a:gd name="T23" fmla="*/ 321 h 1037"/>
                    <a:gd name="T24" fmla="*/ 1107 w 1115"/>
                    <a:gd name="T25" fmla="*/ 386 h 1037"/>
                    <a:gd name="T26" fmla="*/ 1092 w 1115"/>
                    <a:gd name="T27" fmla="*/ 442 h 1037"/>
                    <a:gd name="T28" fmla="*/ 1066 w 1115"/>
                    <a:gd name="T29" fmla="*/ 478 h 1037"/>
                    <a:gd name="T30" fmla="*/ 1030 w 1115"/>
                    <a:gd name="T31" fmla="*/ 487 h 1037"/>
                    <a:gd name="T32" fmla="*/ 980 w 1115"/>
                    <a:gd name="T33" fmla="*/ 478 h 1037"/>
                    <a:gd name="T34" fmla="*/ 921 w 1115"/>
                    <a:gd name="T35" fmla="*/ 458 h 1037"/>
                    <a:gd name="T36" fmla="*/ 859 w 1115"/>
                    <a:gd name="T37" fmla="*/ 433 h 1037"/>
                    <a:gd name="T38" fmla="*/ 795 w 1115"/>
                    <a:gd name="T39" fmla="*/ 409 h 1037"/>
                    <a:gd name="T40" fmla="*/ 736 w 1115"/>
                    <a:gd name="T41" fmla="*/ 394 h 1037"/>
                    <a:gd name="T42" fmla="*/ 685 w 1115"/>
                    <a:gd name="T43" fmla="*/ 392 h 1037"/>
                    <a:gd name="T44" fmla="*/ 646 w 1115"/>
                    <a:gd name="T45" fmla="*/ 413 h 1037"/>
                    <a:gd name="T46" fmla="*/ 611 w 1115"/>
                    <a:gd name="T47" fmla="*/ 468 h 1037"/>
                    <a:gd name="T48" fmla="*/ 589 w 1115"/>
                    <a:gd name="T49" fmla="*/ 535 h 1037"/>
                    <a:gd name="T50" fmla="*/ 576 w 1115"/>
                    <a:gd name="T51" fmla="*/ 602 h 1037"/>
                    <a:gd name="T52" fmla="*/ 570 w 1115"/>
                    <a:gd name="T53" fmla="*/ 659 h 1037"/>
                    <a:gd name="T54" fmla="*/ 566 w 1115"/>
                    <a:gd name="T55" fmla="*/ 697 h 1037"/>
                    <a:gd name="T56" fmla="*/ 556 w 1115"/>
                    <a:gd name="T57" fmla="*/ 705 h 1037"/>
                    <a:gd name="T58" fmla="*/ 544 w 1115"/>
                    <a:gd name="T59" fmla="*/ 687 h 1037"/>
                    <a:gd name="T60" fmla="*/ 525 w 1115"/>
                    <a:gd name="T61" fmla="*/ 659 h 1037"/>
                    <a:gd name="T62" fmla="*/ 499 w 1115"/>
                    <a:gd name="T63" fmla="*/ 632 h 1037"/>
                    <a:gd name="T64" fmla="*/ 457 w 1115"/>
                    <a:gd name="T65" fmla="*/ 616 h 1037"/>
                    <a:gd name="T66" fmla="*/ 409 w 1115"/>
                    <a:gd name="T67" fmla="*/ 624 h 1037"/>
                    <a:gd name="T68" fmla="*/ 371 w 1115"/>
                    <a:gd name="T69" fmla="*/ 656 h 1037"/>
                    <a:gd name="T70" fmla="*/ 339 w 1115"/>
                    <a:gd name="T71" fmla="*/ 708 h 1037"/>
                    <a:gd name="T72" fmla="*/ 311 w 1115"/>
                    <a:gd name="T73" fmla="*/ 771 h 1037"/>
                    <a:gd name="T74" fmla="*/ 283 w 1115"/>
                    <a:gd name="T75" fmla="*/ 838 h 1037"/>
                    <a:gd name="T76" fmla="*/ 252 w 1115"/>
                    <a:gd name="T77" fmla="*/ 902 h 1037"/>
                    <a:gd name="T78" fmla="*/ 215 w 1115"/>
                    <a:gd name="T79" fmla="*/ 956 h 1037"/>
                    <a:gd name="T80" fmla="*/ 170 w 1115"/>
                    <a:gd name="T81" fmla="*/ 1003 h 1037"/>
                    <a:gd name="T82" fmla="*/ 137 w 1115"/>
                    <a:gd name="T83" fmla="*/ 1027 h 1037"/>
                    <a:gd name="T84" fmla="*/ 115 w 1115"/>
                    <a:gd name="T85" fmla="*/ 1037 h 1037"/>
                    <a:gd name="T86" fmla="*/ 103 w 1115"/>
                    <a:gd name="T87" fmla="*/ 1037 h 1037"/>
                    <a:gd name="T88" fmla="*/ 97 w 1115"/>
                    <a:gd name="T89" fmla="*/ 1034 h 1037"/>
                    <a:gd name="T90" fmla="*/ 83 w 1115"/>
                    <a:gd name="T91" fmla="*/ 1009 h 1037"/>
                    <a:gd name="T92" fmla="*/ 75 w 1115"/>
                    <a:gd name="T93" fmla="*/ 995 h 1037"/>
                    <a:gd name="T94" fmla="*/ 55 w 1115"/>
                    <a:gd name="T95" fmla="*/ 954 h 1037"/>
                    <a:gd name="T96" fmla="*/ 31 w 1115"/>
                    <a:gd name="T97" fmla="*/ 892 h 1037"/>
                    <a:gd name="T98" fmla="*/ 11 w 1115"/>
                    <a:gd name="T99" fmla="*/ 813 h 1037"/>
                    <a:gd name="T100" fmla="*/ 2 w 1115"/>
                    <a:gd name="T101" fmla="*/ 717 h 1037"/>
                    <a:gd name="T102" fmla="*/ 2 w 1115"/>
                    <a:gd name="T103" fmla="*/ 605 h 1037"/>
                    <a:gd name="T104" fmla="*/ 11 w 1115"/>
                    <a:gd name="T105" fmla="*/ 517 h 1037"/>
                    <a:gd name="T106" fmla="*/ 30 w 1115"/>
                    <a:gd name="T107" fmla="*/ 436 h 1037"/>
                    <a:gd name="T108" fmla="*/ 56 w 1115"/>
                    <a:gd name="T109" fmla="*/ 350 h 1037"/>
                    <a:gd name="T110" fmla="*/ 75 w 1115"/>
                    <a:gd name="T111" fmla="*/ 302 h 1037"/>
                    <a:gd name="T112" fmla="*/ 104 w 1115"/>
                    <a:gd name="T113" fmla="*/ 246 h 1037"/>
                    <a:gd name="T114" fmla="*/ 143 w 1115"/>
                    <a:gd name="T115" fmla="*/ 186 h 1037"/>
                    <a:gd name="T116" fmla="*/ 194 w 1115"/>
                    <a:gd name="T117" fmla="*/ 127 h 1037"/>
                    <a:gd name="T118" fmla="*/ 258 w 1115"/>
                    <a:gd name="T119" fmla="*/ 74 h 1037"/>
                    <a:gd name="T120" fmla="*/ 333 w 1115"/>
                    <a:gd name="T121" fmla="*/ 32 h 1037"/>
                    <a:gd name="T122" fmla="*/ 421 w 1115"/>
                    <a:gd name="T123" fmla="*/ 6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5" h="1037">
                      <a:moveTo>
                        <a:pt x="469" y="0"/>
                      </a:moveTo>
                      <a:lnTo>
                        <a:pt x="521" y="0"/>
                      </a:lnTo>
                      <a:lnTo>
                        <a:pt x="576" y="6"/>
                      </a:lnTo>
                      <a:lnTo>
                        <a:pt x="634" y="20"/>
                      </a:lnTo>
                      <a:lnTo>
                        <a:pt x="713" y="43"/>
                      </a:lnTo>
                      <a:lnTo>
                        <a:pt x="784" y="65"/>
                      </a:lnTo>
                      <a:lnTo>
                        <a:pt x="847" y="83"/>
                      </a:lnTo>
                      <a:lnTo>
                        <a:pt x="901" y="100"/>
                      </a:lnTo>
                      <a:lnTo>
                        <a:pt x="949" y="114"/>
                      </a:lnTo>
                      <a:lnTo>
                        <a:pt x="989" y="128"/>
                      </a:lnTo>
                      <a:lnTo>
                        <a:pt x="1024" y="139"/>
                      </a:lnTo>
                      <a:lnTo>
                        <a:pt x="1052" y="149"/>
                      </a:lnTo>
                      <a:lnTo>
                        <a:pt x="1073" y="156"/>
                      </a:lnTo>
                      <a:lnTo>
                        <a:pt x="1090" y="161"/>
                      </a:lnTo>
                      <a:lnTo>
                        <a:pt x="1101" y="166"/>
                      </a:lnTo>
                      <a:lnTo>
                        <a:pt x="1107" y="169"/>
                      </a:lnTo>
                      <a:lnTo>
                        <a:pt x="1109" y="169"/>
                      </a:lnTo>
                      <a:lnTo>
                        <a:pt x="1111" y="173"/>
                      </a:lnTo>
                      <a:lnTo>
                        <a:pt x="1111" y="186"/>
                      </a:lnTo>
                      <a:lnTo>
                        <a:pt x="1112" y="205"/>
                      </a:lnTo>
                      <a:lnTo>
                        <a:pt x="1114" y="229"/>
                      </a:lnTo>
                      <a:lnTo>
                        <a:pt x="1115" y="257"/>
                      </a:lnTo>
                      <a:lnTo>
                        <a:pt x="1115" y="288"/>
                      </a:lnTo>
                      <a:lnTo>
                        <a:pt x="1115" y="321"/>
                      </a:lnTo>
                      <a:lnTo>
                        <a:pt x="1112" y="354"/>
                      </a:lnTo>
                      <a:lnTo>
                        <a:pt x="1107" y="386"/>
                      </a:lnTo>
                      <a:lnTo>
                        <a:pt x="1101" y="416"/>
                      </a:lnTo>
                      <a:lnTo>
                        <a:pt x="1092" y="442"/>
                      </a:lnTo>
                      <a:lnTo>
                        <a:pt x="1081" y="464"/>
                      </a:lnTo>
                      <a:lnTo>
                        <a:pt x="1066" y="478"/>
                      </a:lnTo>
                      <a:lnTo>
                        <a:pt x="1050" y="486"/>
                      </a:lnTo>
                      <a:lnTo>
                        <a:pt x="1030" y="487"/>
                      </a:lnTo>
                      <a:lnTo>
                        <a:pt x="1007" y="484"/>
                      </a:lnTo>
                      <a:lnTo>
                        <a:pt x="980" y="478"/>
                      </a:lnTo>
                      <a:lnTo>
                        <a:pt x="952" y="468"/>
                      </a:lnTo>
                      <a:lnTo>
                        <a:pt x="921" y="458"/>
                      </a:lnTo>
                      <a:lnTo>
                        <a:pt x="890" y="445"/>
                      </a:lnTo>
                      <a:lnTo>
                        <a:pt x="859" y="433"/>
                      </a:lnTo>
                      <a:lnTo>
                        <a:pt x="826" y="420"/>
                      </a:lnTo>
                      <a:lnTo>
                        <a:pt x="795" y="409"/>
                      </a:lnTo>
                      <a:lnTo>
                        <a:pt x="764" y="400"/>
                      </a:lnTo>
                      <a:lnTo>
                        <a:pt x="736" y="394"/>
                      </a:lnTo>
                      <a:lnTo>
                        <a:pt x="708" y="391"/>
                      </a:lnTo>
                      <a:lnTo>
                        <a:pt x="685" y="392"/>
                      </a:lnTo>
                      <a:lnTo>
                        <a:pt x="663" y="400"/>
                      </a:lnTo>
                      <a:lnTo>
                        <a:pt x="646" y="413"/>
                      </a:lnTo>
                      <a:lnTo>
                        <a:pt x="626" y="437"/>
                      </a:lnTo>
                      <a:lnTo>
                        <a:pt x="611" y="468"/>
                      </a:lnTo>
                      <a:lnTo>
                        <a:pt x="598" y="501"/>
                      </a:lnTo>
                      <a:lnTo>
                        <a:pt x="589" y="535"/>
                      </a:lnTo>
                      <a:lnTo>
                        <a:pt x="581" y="569"/>
                      </a:lnTo>
                      <a:lnTo>
                        <a:pt x="576" y="602"/>
                      </a:lnTo>
                      <a:lnTo>
                        <a:pt x="573" y="633"/>
                      </a:lnTo>
                      <a:lnTo>
                        <a:pt x="570" y="659"/>
                      </a:lnTo>
                      <a:lnTo>
                        <a:pt x="567" y="681"/>
                      </a:lnTo>
                      <a:lnTo>
                        <a:pt x="566" y="697"/>
                      </a:lnTo>
                      <a:lnTo>
                        <a:pt x="561" y="703"/>
                      </a:lnTo>
                      <a:lnTo>
                        <a:pt x="556" y="705"/>
                      </a:lnTo>
                      <a:lnTo>
                        <a:pt x="550" y="698"/>
                      </a:lnTo>
                      <a:lnTo>
                        <a:pt x="544" y="687"/>
                      </a:lnTo>
                      <a:lnTo>
                        <a:pt x="536" y="675"/>
                      </a:lnTo>
                      <a:lnTo>
                        <a:pt x="525" y="659"/>
                      </a:lnTo>
                      <a:lnTo>
                        <a:pt x="513" y="645"/>
                      </a:lnTo>
                      <a:lnTo>
                        <a:pt x="499" y="632"/>
                      </a:lnTo>
                      <a:lnTo>
                        <a:pt x="480" y="622"/>
                      </a:lnTo>
                      <a:lnTo>
                        <a:pt x="457" y="616"/>
                      </a:lnTo>
                      <a:lnTo>
                        <a:pt x="432" y="616"/>
                      </a:lnTo>
                      <a:lnTo>
                        <a:pt x="409" y="624"/>
                      </a:lnTo>
                      <a:lnTo>
                        <a:pt x="389" y="638"/>
                      </a:lnTo>
                      <a:lnTo>
                        <a:pt x="371" y="656"/>
                      </a:lnTo>
                      <a:lnTo>
                        <a:pt x="354" y="681"/>
                      </a:lnTo>
                      <a:lnTo>
                        <a:pt x="339" y="708"/>
                      </a:lnTo>
                      <a:lnTo>
                        <a:pt x="325" y="739"/>
                      </a:lnTo>
                      <a:lnTo>
                        <a:pt x="311" y="771"/>
                      </a:lnTo>
                      <a:lnTo>
                        <a:pt x="297" y="804"/>
                      </a:lnTo>
                      <a:lnTo>
                        <a:pt x="283" y="838"/>
                      </a:lnTo>
                      <a:lnTo>
                        <a:pt x="267" y="871"/>
                      </a:lnTo>
                      <a:lnTo>
                        <a:pt x="252" y="902"/>
                      </a:lnTo>
                      <a:lnTo>
                        <a:pt x="235" y="931"/>
                      </a:lnTo>
                      <a:lnTo>
                        <a:pt x="215" y="956"/>
                      </a:lnTo>
                      <a:lnTo>
                        <a:pt x="191" y="982"/>
                      </a:lnTo>
                      <a:lnTo>
                        <a:pt x="170" y="1003"/>
                      </a:lnTo>
                      <a:lnTo>
                        <a:pt x="153" y="1018"/>
                      </a:lnTo>
                      <a:lnTo>
                        <a:pt x="137" y="1027"/>
                      </a:lnTo>
                      <a:lnTo>
                        <a:pt x="125" y="1034"/>
                      </a:lnTo>
                      <a:lnTo>
                        <a:pt x="115" y="1037"/>
                      </a:lnTo>
                      <a:lnTo>
                        <a:pt x="107" y="1037"/>
                      </a:lnTo>
                      <a:lnTo>
                        <a:pt x="103" y="1037"/>
                      </a:lnTo>
                      <a:lnTo>
                        <a:pt x="100" y="1035"/>
                      </a:lnTo>
                      <a:lnTo>
                        <a:pt x="97" y="1034"/>
                      </a:lnTo>
                      <a:lnTo>
                        <a:pt x="97" y="1032"/>
                      </a:lnTo>
                      <a:lnTo>
                        <a:pt x="83" y="1009"/>
                      </a:lnTo>
                      <a:lnTo>
                        <a:pt x="81" y="1004"/>
                      </a:lnTo>
                      <a:lnTo>
                        <a:pt x="75" y="995"/>
                      </a:lnTo>
                      <a:lnTo>
                        <a:pt x="66" y="978"/>
                      </a:lnTo>
                      <a:lnTo>
                        <a:pt x="55" y="954"/>
                      </a:lnTo>
                      <a:lnTo>
                        <a:pt x="44" y="927"/>
                      </a:lnTo>
                      <a:lnTo>
                        <a:pt x="31" y="892"/>
                      </a:lnTo>
                      <a:lnTo>
                        <a:pt x="21" y="855"/>
                      </a:lnTo>
                      <a:lnTo>
                        <a:pt x="11" y="813"/>
                      </a:lnTo>
                      <a:lnTo>
                        <a:pt x="5" y="767"/>
                      </a:lnTo>
                      <a:lnTo>
                        <a:pt x="2" y="717"/>
                      </a:lnTo>
                      <a:lnTo>
                        <a:pt x="0" y="656"/>
                      </a:lnTo>
                      <a:lnTo>
                        <a:pt x="2" y="605"/>
                      </a:lnTo>
                      <a:lnTo>
                        <a:pt x="7" y="559"/>
                      </a:lnTo>
                      <a:lnTo>
                        <a:pt x="11" y="517"/>
                      </a:lnTo>
                      <a:lnTo>
                        <a:pt x="19" y="476"/>
                      </a:lnTo>
                      <a:lnTo>
                        <a:pt x="30" y="436"/>
                      </a:lnTo>
                      <a:lnTo>
                        <a:pt x="42" y="396"/>
                      </a:lnTo>
                      <a:lnTo>
                        <a:pt x="56" y="350"/>
                      </a:lnTo>
                      <a:lnTo>
                        <a:pt x="64" y="329"/>
                      </a:lnTo>
                      <a:lnTo>
                        <a:pt x="75" y="302"/>
                      </a:lnTo>
                      <a:lnTo>
                        <a:pt x="87" y="276"/>
                      </a:lnTo>
                      <a:lnTo>
                        <a:pt x="104" y="246"/>
                      </a:lnTo>
                      <a:lnTo>
                        <a:pt x="123" y="217"/>
                      </a:lnTo>
                      <a:lnTo>
                        <a:pt x="143" y="186"/>
                      </a:lnTo>
                      <a:lnTo>
                        <a:pt x="168" y="156"/>
                      </a:lnTo>
                      <a:lnTo>
                        <a:pt x="194" y="127"/>
                      </a:lnTo>
                      <a:lnTo>
                        <a:pt x="226" y="99"/>
                      </a:lnTo>
                      <a:lnTo>
                        <a:pt x="258" y="74"/>
                      </a:lnTo>
                      <a:lnTo>
                        <a:pt x="294" y="51"/>
                      </a:lnTo>
                      <a:lnTo>
                        <a:pt x="333" y="32"/>
                      </a:lnTo>
                      <a:lnTo>
                        <a:pt x="375" y="17"/>
                      </a:lnTo>
                      <a:lnTo>
                        <a:pt x="421" y="6"/>
                      </a:lnTo>
                      <a:lnTo>
                        <a:pt x="469" y="0"/>
                      </a:lnTo>
                      <a:close/>
                    </a:path>
                  </a:pathLst>
                </a:custGeom>
                <a:solidFill>
                  <a:sysClr val="windowText" lastClr="000000">
                    <a:lumMod val="85000"/>
                    <a:lumOff val="1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81" name="Freeform 21">
                  <a:extLst>
                    <a:ext uri="{FF2B5EF4-FFF2-40B4-BE49-F238E27FC236}">
                      <a16:creationId xmlns:a16="http://schemas.microsoft.com/office/drawing/2014/main" id="{7E6A3D86-E53C-74EA-9226-A2B58ED1CF2F}"/>
                    </a:ext>
                  </a:extLst>
                </p:cNvPr>
                <p:cNvSpPr>
                  <a:spLocks/>
                </p:cNvSpPr>
                <p:nvPr/>
              </p:nvSpPr>
              <p:spPr bwMode="auto">
                <a:xfrm>
                  <a:off x="5113338" y="2659063"/>
                  <a:ext cx="149225" cy="219075"/>
                </a:xfrm>
                <a:custGeom>
                  <a:avLst/>
                  <a:gdLst>
                    <a:gd name="T0" fmla="*/ 93 w 187"/>
                    <a:gd name="T1" fmla="*/ 0 h 275"/>
                    <a:gd name="T2" fmla="*/ 118 w 187"/>
                    <a:gd name="T3" fmla="*/ 5 h 275"/>
                    <a:gd name="T4" fmla="*/ 141 w 187"/>
                    <a:gd name="T5" fmla="*/ 19 h 275"/>
                    <a:gd name="T6" fmla="*/ 159 w 187"/>
                    <a:gd name="T7" fmla="*/ 41 h 275"/>
                    <a:gd name="T8" fmla="*/ 175 w 187"/>
                    <a:gd name="T9" fmla="*/ 68 h 275"/>
                    <a:gd name="T10" fmla="*/ 184 w 187"/>
                    <a:gd name="T11" fmla="*/ 101 h 275"/>
                    <a:gd name="T12" fmla="*/ 187 w 187"/>
                    <a:gd name="T13" fmla="*/ 137 h 275"/>
                    <a:gd name="T14" fmla="*/ 184 w 187"/>
                    <a:gd name="T15" fmla="*/ 174 h 275"/>
                    <a:gd name="T16" fmla="*/ 175 w 187"/>
                    <a:gd name="T17" fmla="*/ 207 h 275"/>
                    <a:gd name="T18" fmla="*/ 159 w 187"/>
                    <a:gd name="T19" fmla="*/ 235 h 275"/>
                    <a:gd name="T20" fmla="*/ 141 w 187"/>
                    <a:gd name="T21" fmla="*/ 256 h 275"/>
                    <a:gd name="T22" fmla="*/ 118 w 187"/>
                    <a:gd name="T23" fmla="*/ 270 h 275"/>
                    <a:gd name="T24" fmla="*/ 93 w 187"/>
                    <a:gd name="T25" fmla="*/ 275 h 275"/>
                    <a:gd name="T26" fmla="*/ 68 w 187"/>
                    <a:gd name="T27" fmla="*/ 270 h 275"/>
                    <a:gd name="T28" fmla="*/ 46 w 187"/>
                    <a:gd name="T29" fmla="*/ 256 h 275"/>
                    <a:gd name="T30" fmla="*/ 26 w 187"/>
                    <a:gd name="T31" fmla="*/ 235 h 275"/>
                    <a:gd name="T32" fmla="*/ 12 w 187"/>
                    <a:gd name="T33" fmla="*/ 207 h 275"/>
                    <a:gd name="T34" fmla="*/ 3 w 187"/>
                    <a:gd name="T35" fmla="*/ 174 h 275"/>
                    <a:gd name="T36" fmla="*/ 0 w 187"/>
                    <a:gd name="T37" fmla="*/ 137 h 275"/>
                    <a:gd name="T38" fmla="*/ 3 w 187"/>
                    <a:gd name="T39" fmla="*/ 101 h 275"/>
                    <a:gd name="T40" fmla="*/ 12 w 187"/>
                    <a:gd name="T41" fmla="*/ 68 h 275"/>
                    <a:gd name="T42" fmla="*/ 26 w 187"/>
                    <a:gd name="T43" fmla="*/ 41 h 275"/>
                    <a:gd name="T44" fmla="*/ 46 w 187"/>
                    <a:gd name="T45" fmla="*/ 19 h 275"/>
                    <a:gd name="T46" fmla="*/ 68 w 187"/>
                    <a:gd name="T47" fmla="*/ 5 h 275"/>
                    <a:gd name="T48" fmla="*/ 93 w 187"/>
                    <a:gd name="T4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275">
                      <a:moveTo>
                        <a:pt x="93" y="0"/>
                      </a:moveTo>
                      <a:lnTo>
                        <a:pt x="118" y="5"/>
                      </a:lnTo>
                      <a:lnTo>
                        <a:pt x="141" y="19"/>
                      </a:lnTo>
                      <a:lnTo>
                        <a:pt x="159" y="41"/>
                      </a:lnTo>
                      <a:lnTo>
                        <a:pt x="175" y="68"/>
                      </a:lnTo>
                      <a:lnTo>
                        <a:pt x="184" y="101"/>
                      </a:lnTo>
                      <a:lnTo>
                        <a:pt x="187" y="137"/>
                      </a:lnTo>
                      <a:lnTo>
                        <a:pt x="184" y="174"/>
                      </a:lnTo>
                      <a:lnTo>
                        <a:pt x="175" y="207"/>
                      </a:lnTo>
                      <a:lnTo>
                        <a:pt x="159" y="235"/>
                      </a:lnTo>
                      <a:lnTo>
                        <a:pt x="141" y="256"/>
                      </a:lnTo>
                      <a:lnTo>
                        <a:pt x="118" y="270"/>
                      </a:lnTo>
                      <a:lnTo>
                        <a:pt x="93" y="275"/>
                      </a:lnTo>
                      <a:lnTo>
                        <a:pt x="68" y="270"/>
                      </a:lnTo>
                      <a:lnTo>
                        <a:pt x="46" y="256"/>
                      </a:lnTo>
                      <a:lnTo>
                        <a:pt x="26" y="235"/>
                      </a:lnTo>
                      <a:lnTo>
                        <a:pt x="12" y="207"/>
                      </a:lnTo>
                      <a:lnTo>
                        <a:pt x="3" y="174"/>
                      </a:lnTo>
                      <a:lnTo>
                        <a:pt x="0" y="137"/>
                      </a:lnTo>
                      <a:lnTo>
                        <a:pt x="3" y="101"/>
                      </a:lnTo>
                      <a:lnTo>
                        <a:pt x="12" y="68"/>
                      </a:lnTo>
                      <a:lnTo>
                        <a:pt x="26" y="41"/>
                      </a:lnTo>
                      <a:lnTo>
                        <a:pt x="46" y="19"/>
                      </a:lnTo>
                      <a:lnTo>
                        <a:pt x="68" y="5"/>
                      </a:lnTo>
                      <a:lnTo>
                        <a:pt x="93" y="0"/>
                      </a:lnTo>
                      <a:close/>
                    </a:path>
                  </a:pathLst>
                </a:custGeom>
                <a:solidFill>
                  <a:srgbClr val="E8D5B7">
                    <a:lumMod val="9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82" name="Freeform 22">
                  <a:extLst>
                    <a:ext uri="{FF2B5EF4-FFF2-40B4-BE49-F238E27FC236}">
                      <a16:creationId xmlns:a16="http://schemas.microsoft.com/office/drawing/2014/main" id="{99DE5483-81B5-58DA-F09A-6FBED6B9502D}"/>
                    </a:ext>
                  </a:extLst>
                </p:cNvPr>
                <p:cNvSpPr>
                  <a:spLocks/>
                </p:cNvSpPr>
                <p:nvPr/>
              </p:nvSpPr>
              <p:spPr bwMode="auto">
                <a:xfrm>
                  <a:off x="2284413" y="2414588"/>
                  <a:ext cx="6350" cy="55563"/>
                </a:xfrm>
                <a:custGeom>
                  <a:avLst/>
                  <a:gdLst>
                    <a:gd name="T0" fmla="*/ 3 w 8"/>
                    <a:gd name="T1" fmla="*/ 0 h 68"/>
                    <a:gd name="T2" fmla="*/ 6 w 8"/>
                    <a:gd name="T3" fmla="*/ 4 h 68"/>
                    <a:gd name="T4" fmla="*/ 8 w 8"/>
                    <a:gd name="T5" fmla="*/ 17 h 68"/>
                    <a:gd name="T6" fmla="*/ 8 w 8"/>
                    <a:gd name="T7" fmla="*/ 34 h 68"/>
                    <a:gd name="T8" fmla="*/ 8 w 8"/>
                    <a:gd name="T9" fmla="*/ 51 h 68"/>
                    <a:gd name="T10" fmla="*/ 6 w 8"/>
                    <a:gd name="T11" fmla="*/ 63 h 68"/>
                    <a:gd name="T12" fmla="*/ 3 w 8"/>
                    <a:gd name="T13" fmla="*/ 68 h 68"/>
                    <a:gd name="T14" fmla="*/ 2 w 8"/>
                    <a:gd name="T15" fmla="*/ 63 h 68"/>
                    <a:gd name="T16" fmla="*/ 0 w 8"/>
                    <a:gd name="T17" fmla="*/ 51 h 68"/>
                    <a:gd name="T18" fmla="*/ 0 w 8"/>
                    <a:gd name="T19" fmla="*/ 34 h 68"/>
                    <a:gd name="T20" fmla="*/ 0 w 8"/>
                    <a:gd name="T21" fmla="*/ 17 h 68"/>
                    <a:gd name="T22" fmla="*/ 2 w 8"/>
                    <a:gd name="T23" fmla="*/ 4 h 68"/>
                    <a:gd name="T24" fmla="*/ 3 w 8"/>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8">
                      <a:moveTo>
                        <a:pt x="3" y="0"/>
                      </a:moveTo>
                      <a:lnTo>
                        <a:pt x="6" y="4"/>
                      </a:lnTo>
                      <a:lnTo>
                        <a:pt x="8" y="17"/>
                      </a:lnTo>
                      <a:lnTo>
                        <a:pt x="8" y="34"/>
                      </a:lnTo>
                      <a:lnTo>
                        <a:pt x="8" y="51"/>
                      </a:lnTo>
                      <a:lnTo>
                        <a:pt x="6" y="63"/>
                      </a:lnTo>
                      <a:lnTo>
                        <a:pt x="3" y="68"/>
                      </a:lnTo>
                      <a:lnTo>
                        <a:pt x="2" y="63"/>
                      </a:lnTo>
                      <a:lnTo>
                        <a:pt x="0" y="51"/>
                      </a:lnTo>
                      <a:lnTo>
                        <a:pt x="0" y="34"/>
                      </a:lnTo>
                      <a:lnTo>
                        <a:pt x="0" y="17"/>
                      </a:lnTo>
                      <a:lnTo>
                        <a:pt x="2" y="4"/>
                      </a:lnTo>
                      <a:lnTo>
                        <a:pt x="3" y="0"/>
                      </a:lnTo>
                      <a:close/>
                    </a:path>
                  </a:pathLst>
                </a:custGeom>
                <a:solidFill>
                  <a:srgbClr val="E8DFB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sp>
              <p:nvSpPr>
                <p:cNvPr id="83" name="Freeform 23">
                  <a:extLst>
                    <a:ext uri="{FF2B5EF4-FFF2-40B4-BE49-F238E27FC236}">
                      <a16:creationId xmlns:a16="http://schemas.microsoft.com/office/drawing/2014/main" id="{F46B1452-2F64-DEBE-A163-ADA389F36E4C}"/>
                    </a:ext>
                  </a:extLst>
                </p:cNvPr>
                <p:cNvSpPr>
                  <a:spLocks/>
                </p:cNvSpPr>
                <p:nvPr/>
              </p:nvSpPr>
              <p:spPr bwMode="auto">
                <a:xfrm>
                  <a:off x="6122988" y="3832226"/>
                  <a:ext cx="166688" cy="166688"/>
                </a:xfrm>
                <a:custGeom>
                  <a:avLst/>
                  <a:gdLst>
                    <a:gd name="T0" fmla="*/ 106 w 211"/>
                    <a:gd name="T1" fmla="*/ 0 h 210"/>
                    <a:gd name="T2" fmla="*/ 134 w 211"/>
                    <a:gd name="T3" fmla="*/ 3 h 210"/>
                    <a:gd name="T4" fmla="*/ 159 w 211"/>
                    <a:gd name="T5" fmla="*/ 14 h 210"/>
                    <a:gd name="T6" fmla="*/ 180 w 211"/>
                    <a:gd name="T7" fmla="*/ 30 h 210"/>
                    <a:gd name="T8" fmla="*/ 196 w 211"/>
                    <a:gd name="T9" fmla="*/ 52 h 210"/>
                    <a:gd name="T10" fmla="*/ 207 w 211"/>
                    <a:gd name="T11" fmla="*/ 76 h 210"/>
                    <a:gd name="T12" fmla="*/ 211 w 211"/>
                    <a:gd name="T13" fmla="*/ 104 h 210"/>
                    <a:gd name="T14" fmla="*/ 207 w 211"/>
                    <a:gd name="T15" fmla="*/ 134 h 210"/>
                    <a:gd name="T16" fmla="*/ 196 w 211"/>
                    <a:gd name="T17" fmla="*/ 159 h 210"/>
                    <a:gd name="T18" fmla="*/ 180 w 211"/>
                    <a:gd name="T19" fmla="*/ 181 h 210"/>
                    <a:gd name="T20" fmla="*/ 159 w 211"/>
                    <a:gd name="T21" fmla="*/ 196 h 210"/>
                    <a:gd name="T22" fmla="*/ 134 w 211"/>
                    <a:gd name="T23" fmla="*/ 207 h 210"/>
                    <a:gd name="T24" fmla="*/ 106 w 211"/>
                    <a:gd name="T25" fmla="*/ 210 h 210"/>
                    <a:gd name="T26" fmla="*/ 78 w 211"/>
                    <a:gd name="T27" fmla="*/ 207 h 210"/>
                    <a:gd name="T28" fmla="*/ 51 w 211"/>
                    <a:gd name="T29" fmla="*/ 196 h 210"/>
                    <a:gd name="T30" fmla="*/ 31 w 211"/>
                    <a:gd name="T31" fmla="*/ 181 h 210"/>
                    <a:gd name="T32" fmla="*/ 14 w 211"/>
                    <a:gd name="T33" fmla="*/ 159 h 210"/>
                    <a:gd name="T34" fmla="*/ 3 w 211"/>
                    <a:gd name="T35" fmla="*/ 134 h 210"/>
                    <a:gd name="T36" fmla="*/ 0 w 211"/>
                    <a:gd name="T37" fmla="*/ 104 h 210"/>
                    <a:gd name="T38" fmla="*/ 3 w 211"/>
                    <a:gd name="T39" fmla="*/ 76 h 210"/>
                    <a:gd name="T40" fmla="*/ 14 w 211"/>
                    <a:gd name="T41" fmla="*/ 52 h 210"/>
                    <a:gd name="T42" fmla="*/ 31 w 211"/>
                    <a:gd name="T43" fmla="*/ 30 h 210"/>
                    <a:gd name="T44" fmla="*/ 51 w 211"/>
                    <a:gd name="T45" fmla="*/ 14 h 210"/>
                    <a:gd name="T46" fmla="*/ 78 w 211"/>
                    <a:gd name="T47" fmla="*/ 3 h 210"/>
                    <a:gd name="T48" fmla="*/ 106 w 211"/>
                    <a:gd name="T4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210">
                      <a:moveTo>
                        <a:pt x="106" y="0"/>
                      </a:moveTo>
                      <a:lnTo>
                        <a:pt x="134" y="3"/>
                      </a:lnTo>
                      <a:lnTo>
                        <a:pt x="159" y="14"/>
                      </a:lnTo>
                      <a:lnTo>
                        <a:pt x="180" y="30"/>
                      </a:lnTo>
                      <a:lnTo>
                        <a:pt x="196" y="52"/>
                      </a:lnTo>
                      <a:lnTo>
                        <a:pt x="207" y="76"/>
                      </a:lnTo>
                      <a:lnTo>
                        <a:pt x="211" y="104"/>
                      </a:lnTo>
                      <a:lnTo>
                        <a:pt x="207" y="134"/>
                      </a:lnTo>
                      <a:lnTo>
                        <a:pt x="196" y="159"/>
                      </a:lnTo>
                      <a:lnTo>
                        <a:pt x="180" y="181"/>
                      </a:lnTo>
                      <a:lnTo>
                        <a:pt x="159" y="196"/>
                      </a:lnTo>
                      <a:lnTo>
                        <a:pt x="134" y="207"/>
                      </a:lnTo>
                      <a:lnTo>
                        <a:pt x="106" y="210"/>
                      </a:lnTo>
                      <a:lnTo>
                        <a:pt x="78" y="207"/>
                      </a:lnTo>
                      <a:lnTo>
                        <a:pt x="51" y="196"/>
                      </a:lnTo>
                      <a:lnTo>
                        <a:pt x="31" y="181"/>
                      </a:lnTo>
                      <a:lnTo>
                        <a:pt x="14" y="159"/>
                      </a:lnTo>
                      <a:lnTo>
                        <a:pt x="3" y="134"/>
                      </a:lnTo>
                      <a:lnTo>
                        <a:pt x="0" y="104"/>
                      </a:lnTo>
                      <a:lnTo>
                        <a:pt x="3" y="76"/>
                      </a:lnTo>
                      <a:lnTo>
                        <a:pt x="14" y="52"/>
                      </a:lnTo>
                      <a:lnTo>
                        <a:pt x="31" y="30"/>
                      </a:lnTo>
                      <a:lnTo>
                        <a:pt x="51" y="14"/>
                      </a:lnTo>
                      <a:lnTo>
                        <a:pt x="78" y="3"/>
                      </a:lnTo>
                      <a:lnTo>
                        <a:pt x="106" y="0"/>
                      </a:lnTo>
                      <a:close/>
                    </a:path>
                  </a:pathLst>
                </a:custGeom>
                <a:solidFill>
                  <a:srgbClr val="596273">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schemeClr val="bg1"/>
                    </a:solidFill>
                    <a:effectLst/>
                    <a:uLnTx/>
                    <a:uFillTx/>
                    <a:latin typeface="Calibri"/>
                  </a:endParaRPr>
                </a:p>
              </p:txBody>
            </p:sp>
          </p:grpSp>
          <p:sp>
            <p:nvSpPr>
              <p:cNvPr id="67" name="Oval 61">
                <a:extLst>
                  <a:ext uri="{FF2B5EF4-FFF2-40B4-BE49-F238E27FC236}">
                    <a16:creationId xmlns:a16="http://schemas.microsoft.com/office/drawing/2014/main" id="{E4C2FEDB-16F6-CBD0-463E-9E8C162B554A}"/>
                  </a:ext>
                </a:extLst>
              </p:cNvPr>
              <p:cNvSpPr/>
              <p:nvPr/>
            </p:nvSpPr>
            <p:spPr>
              <a:xfrm>
                <a:off x="4230039" y="5753504"/>
                <a:ext cx="6134713" cy="605661"/>
              </a:xfrm>
              <a:prstGeom prst="ellipse">
                <a:avLst/>
              </a:prstGeom>
              <a:gradFill flip="none" rotWithShape="1">
                <a:gsLst>
                  <a:gs pos="11000">
                    <a:sysClr val="windowText" lastClr="000000">
                      <a:alpha val="10000"/>
                    </a:sysClr>
                  </a:gs>
                  <a:gs pos="100000">
                    <a:sysClr val="window" lastClr="FFFFFF">
                      <a:lumMod val="100000"/>
                      <a:alpha val="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a:endParaRPr>
              </a:p>
            </p:txBody>
          </p:sp>
        </p:grpSp>
        <p:grpSp>
          <p:nvGrpSpPr>
            <p:cNvPr id="35" name="Group 33">
              <a:extLst>
                <a:ext uri="{FF2B5EF4-FFF2-40B4-BE49-F238E27FC236}">
                  <a16:creationId xmlns:a16="http://schemas.microsoft.com/office/drawing/2014/main" id="{8936AA0B-6E5B-F37E-F4B8-B205C2F71E4A}"/>
                </a:ext>
              </a:extLst>
            </p:cNvPr>
            <p:cNvGrpSpPr/>
            <p:nvPr/>
          </p:nvGrpSpPr>
          <p:grpSpPr>
            <a:xfrm>
              <a:off x="10409531" y="5790964"/>
              <a:ext cx="513728" cy="549965"/>
              <a:chOff x="3754438" y="5494338"/>
              <a:chExt cx="423863" cy="350838"/>
            </a:xfrm>
            <a:solidFill>
              <a:schemeClr val="bg1"/>
            </a:solidFill>
          </p:grpSpPr>
          <p:sp>
            <p:nvSpPr>
              <p:cNvPr id="44" name="Freeform 5">
                <a:extLst>
                  <a:ext uri="{FF2B5EF4-FFF2-40B4-BE49-F238E27FC236}">
                    <a16:creationId xmlns:a16="http://schemas.microsoft.com/office/drawing/2014/main" id="{ABDADF38-675F-8EDD-5B4D-72AB98C87480}"/>
                  </a:ext>
                </a:extLst>
              </p:cNvPr>
              <p:cNvSpPr>
                <a:spLocks noEditPoints="1"/>
              </p:cNvSpPr>
              <p:nvPr/>
            </p:nvSpPr>
            <p:spPr bwMode="auto">
              <a:xfrm>
                <a:off x="3754438" y="5603875"/>
                <a:ext cx="104775" cy="125413"/>
              </a:xfrm>
              <a:custGeom>
                <a:avLst/>
                <a:gdLst>
                  <a:gd name="T0" fmla="*/ 28 w 28"/>
                  <a:gd name="T1" fmla="*/ 31 h 33"/>
                  <a:gd name="T2" fmla="*/ 27 w 28"/>
                  <a:gd name="T3" fmla="*/ 32 h 33"/>
                  <a:gd name="T4" fmla="*/ 19 w 28"/>
                  <a:gd name="T5" fmla="*/ 32 h 33"/>
                  <a:gd name="T6" fmla="*/ 17 w 28"/>
                  <a:gd name="T7" fmla="*/ 29 h 33"/>
                  <a:gd name="T8" fmla="*/ 17 w 28"/>
                  <a:gd name="T9" fmla="*/ 29 h 33"/>
                  <a:gd name="T10" fmla="*/ 17 w 28"/>
                  <a:gd name="T11" fmla="*/ 29 h 33"/>
                  <a:gd name="T12" fmla="*/ 9 w 28"/>
                  <a:gd name="T13" fmla="*/ 33 h 33"/>
                  <a:gd name="T14" fmla="*/ 0 w 28"/>
                  <a:gd name="T15" fmla="*/ 23 h 33"/>
                  <a:gd name="T16" fmla="*/ 15 w 28"/>
                  <a:gd name="T17" fmla="*/ 13 h 33"/>
                  <a:gd name="T18" fmla="*/ 16 w 28"/>
                  <a:gd name="T19" fmla="*/ 13 h 33"/>
                  <a:gd name="T20" fmla="*/ 16 w 28"/>
                  <a:gd name="T21" fmla="*/ 11 h 33"/>
                  <a:gd name="T22" fmla="*/ 12 w 28"/>
                  <a:gd name="T23" fmla="*/ 6 h 33"/>
                  <a:gd name="T24" fmla="*/ 6 w 28"/>
                  <a:gd name="T25" fmla="*/ 7 h 33"/>
                  <a:gd name="T26" fmla="*/ 4 w 28"/>
                  <a:gd name="T27" fmla="*/ 8 h 33"/>
                  <a:gd name="T28" fmla="*/ 3 w 28"/>
                  <a:gd name="T29" fmla="*/ 7 h 33"/>
                  <a:gd name="T30" fmla="*/ 2 w 28"/>
                  <a:gd name="T31" fmla="*/ 4 h 33"/>
                  <a:gd name="T32" fmla="*/ 3 w 28"/>
                  <a:gd name="T33" fmla="*/ 2 h 33"/>
                  <a:gd name="T34" fmla="*/ 13 w 28"/>
                  <a:gd name="T35" fmla="*/ 0 h 33"/>
                  <a:gd name="T36" fmla="*/ 24 w 28"/>
                  <a:gd name="T37" fmla="*/ 10 h 33"/>
                  <a:gd name="T38" fmla="*/ 24 w 28"/>
                  <a:gd name="T39" fmla="*/ 21 h 33"/>
                  <a:gd name="T40" fmla="*/ 24 w 28"/>
                  <a:gd name="T41" fmla="*/ 26 h 33"/>
                  <a:gd name="T42" fmla="*/ 24 w 28"/>
                  <a:gd name="T43" fmla="*/ 26 h 33"/>
                  <a:gd name="T44" fmla="*/ 27 w 28"/>
                  <a:gd name="T45" fmla="*/ 26 h 33"/>
                  <a:gd name="T46" fmla="*/ 28 w 28"/>
                  <a:gd name="T47" fmla="*/ 27 h 33"/>
                  <a:gd name="T48" fmla="*/ 28 w 28"/>
                  <a:gd name="T49" fmla="*/ 31 h 33"/>
                  <a:gd name="T50" fmla="*/ 16 w 28"/>
                  <a:gd name="T51" fmla="*/ 18 h 33"/>
                  <a:gd name="T52" fmla="*/ 16 w 28"/>
                  <a:gd name="T53" fmla="*/ 18 h 33"/>
                  <a:gd name="T54" fmla="*/ 9 w 28"/>
                  <a:gd name="T55" fmla="*/ 19 h 33"/>
                  <a:gd name="T56" fmla="*/ 7 w 28"/>
                  <a:gd name="T57" fmla="*/ 23 h 33"/>
                  <a:gd name="T58" fmla="*/ 11 w 28"/>
                  <a:gd name="T59" fmla="*/ 27 h 33"/>
                  <a:gd name="T60" fmla="*/ 16 w 28"/>
                  <a:gd name="T61" fmla="*/ 25 h 33"/>
                  <a:gd name="T62" fmla="*/ 16 w 28"/>
                  <a:gd name="T6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3">
                    <a:moveTo>
                      <a:pt x="28" y="31"/>
                    </a:moveTo>
                    <a:cubicBezTo>
                      <a:pt x="28" y="31"/>
                      <a:pt x="28" y="32"/>
                      <a:pt x="27" y="32"/>
                    </a:cubicBezTo>
                    <a:cubicBezTo>
                      <a:pt x="19" y="32"/>
                      <a:pt x="19" y="32"/>
                      <a:pt x="19" y="32"/>
                    </a:cubicBezTo>
                    <a:cubicBezTo>
                      <a:pt x="18" y="32"/>
                      <a:pt x="17" y="31"/>
                      <a:pt x="17" y="29"/>
                    </a:cubicBezTo>
                    <a:cubicBezTo>
                      <a:pt x="17" y="29"/>
                      <a:pt x="17" y="29"/>
                      <a:pt x="17" y="29"/>
                    </a:cubicBezTo>
                    <a:cubicBezTo>
                      <a:pt x="17" y="29"/>
                      <a:pt x="17" y="29"/>
                      <a:pt x="17" y="29"/>
                    </a:cubicBezTo>
                    <a:cubicBezTo>
                      <a:pt x="15" y="31"/>
                      <a:pt x="13" y="33"/>
                      <a:pt x="9" y="33"/>
                    </a:cubicBezTo>
                    <a:cubicBezTo>
                      <a:pt x="4" y="33"/>
                      <a:pt x="0" y="30"/>
                      <a:pt x="0" y="23"/>
                    </a:cubicBezTo>
                    <a:cubicBezTo>
                      <a:pt x="0" y="15"/>
                      <a:pt x="6" y="13"/>
                      <a:pt x="15" y="13"/>
                    </a:cubicBezTo>
                    <a:cubicBezTo>
                      <a:pt x="16" y="13"/>
                      <a:pt x="16" y="13"/>
                      <a:pt x="16" y="13"/>
                    </a:cubicBezTo>
                    <a:cubicBezTo>
                      <a:pt x="16" y="11"/>
                      <a:pt x="16" y="11"/>
                      <a:pt x="16" y="11"/>
                    </a:cubicBezTo>
                    <a:cubicBezTo>
                      <a:pt x="16" y="9"/>
                      <a:pt x="16" y="6"/>
                      <a:pt x="12" y="6"/>
                    </a:cubicBezTo>
                    <a:cubicBezTo>
                      <a:pt x="9" y="6"/>
                      <a:pt x="7" y="7"/>
                      <a:pt x="6" y="7"/>
                    </a:cubicBezTo>
                    <a:cubicBezTo>
                      <a:pt x="5" y="8"/>
                      <a:pt x="4" y="8"/>
                      <a:pt x="4" y="8"/>
                    </a:cubicBezTo>
                    <a:cubicBezTo>
                      <a:pt x="3" y="8"/>
                      <a:pt x="3" y="8"/>
                      <a:pt x="3" y="7"/>
                    </a:cubicBezTo>
                    <a:cubicBezTo>
                      <a:pt x="2" y="4"/>
                      <a:pt x="2" y="4"/>
                      <a:pt x="2" y="4"/>
                    </a:cubicBezTo>
                    <a:cubicBezTo>
                      <a:pt x="2" y="3"/>
                      <a:pt x="1" y="2"/>
                      <a:pt x="3" y="2"/>
                    </a:cubicBezTo>
                    <a:cubicBezTo>
                      <a:pt x="5" y="1"/>
                      <a:pt x="8" y="0"/>
                      <a:pt x="13" y="0"/>
                    </a:cubicBezTo>
                    <a:cubicBezTo>
                      <a:pt x="22" y="0"/>
                      <a:pt x="24" y="6"/>
                      <a:pt x="24" y="10"/>
                    </a:cubicBezTo>
                    <a:cubicBezTo>
                      <a:pt x="24" y="21"/>
                      <a:pt x="24" y="21"/>
                      <a:pt x="24" y="21"/>
                    </a:cubicBezTo>
                    <a:cubicBezTo>
                      <a:pt x="24" y="24"/>
                      <a:pt x="24" y="24"/>
                      <a:pt x="24" y="26"/>
                    </a:cubicBezTo>
                    <a:cubicBezTo>
                      <a:pt x="24" y="26"/>
                      <a:pt x="24" y="26"/>
                      <a:pt x="24" y="26"/>
                    </a:cubicBezTo>
                    <a:cubicBezTo>
                      <a:pt x="27" y="26"/>
                      <a:pt x="27" y="26"/>
                      <a:pt x="27" y="26"/>
                    </a:cubicBezTo>
                    <a:cubicBezTo>
                      <a:pt x="28" y="26"/>
                      <a:pt x="28" y="27"/>
                      <a:pt x="28" y="27"/>
                    </a:cubicBezTo>
                    <a:lnTo>
                      <a:pt x="28" y="31"/>
                    </a:lnTo>
                    <a:close/>
                    <a:moveTo>
                      <a:pt x="16" y="18"/>
                    </a:moveTo>
                    <a:cubicBezTo>
                      <a:pt x="16" y="18"/>
                      <a:pt x="16" y="18"/>
                      <a:pt x="16" y="18"/>
                    </a:cubicBezTo>
                    <a:cubicBezTo>
                      <a:pt x="14" y="18"/>
                      <a:pt x="11" y="18"/>
                      <a:pt x="9" y="19"/>
                    </a:cubicBezTo>
                    <a:cubicBezTo>
                      <a:pt x="8" y="20"/>
                      <a:pt x="7" y="21"/>
                      <a:pt x="7" y="23"/>
                    </a:cubicBezTo>
                    <a:cubicBezTo>
                      <a:pt x="7" y="25"/>
                      <a:pt x="9" y="27"/>
                      <a:pt x="11" y="27"/>
                    </a:cubicBezTo>
                    <a:cubicBezTo>
                      <a:pt x="13" y="27"/>
                      <a:pt x="15" y="26"/>
                      <a:pt x="16" y="25"/>
                    </a:cubicBezTo>
                    <a:lnTo>
                      <a:pt x="16"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5" name="Freeform 6">
                <a:extLst>
                  <a:ext uri="{FF2B5EF4-FFF2-40B4-BE49-F238E27FC236}">
                    <a16:creationId xmlns:a16="http://schemas.microsoft.com/office/drawing/2014/main" id="{397D805A-E00C-B29C-E6D8-0A2A0A4CEB4E}"/>
                  </a:ext>
                </a:extLst>
              </p:cNvPr>
              <p:cNvSpPr>
                <a:spLocks noEditPoints="1"/>
              </p:cNvSpPr>
              <p:nvPr/>
            </p:nvSpPr>
            <p:spPr bwMode="auto">
              <a:xfrm>
                <a:off x="3862388" y="5683250"/>
                <a:ext cx="76200" cy="112713"/>
              </a:xfrm>
              <a:custGeom>
                <a:avLst/>
                <a:gdLst>
                  <a:gd name="T0" fmla="*/ 8 w 20"/>
                  <a:gd name="T1" fmla="*/ 10 h 30"/>
                  <a:gd name="T2" fmla="*/ 8 w 20"/>
                  <a:gd name="T3" fmla="*/ 10 h 30"/>
                  <a:gd name="T4" fmla="*/ 13 w 20"/>
                  <a:gd name="T5" fmla="*/ 8 h 30"/>
                  <a:gd name="T6" fmla="*/ 20 w 20"/>
                  <a:gd name="T7" fmla="*/ 19 h 30"/>
                  <a:gd name="T8" fmla="*/ 12 w 20"/>
                  <a:gd name="T9" fmla="*/ 30 h 30"/>
                  <a:gd name="T10" fmla="*/ 7 w 20"/>
                  <a:gd name="T11" fmla="*/ 28 h 30"/>
                  <a:gd name="T12" fmla="*/ 7 w 20"/>
                  <a:gd name="T13" fmla="*/ 28 h 30"/>
                  <a:gd name="T14" fmla="*/ 7 w 20"/>
                  <a:gd name="T15" fmla="*/ 28 h 30"/>
                  <a:gd name="T16" fmla="*/ 5 w 20"/>
                  <a:gd name="T17" fmla="*/ 30 h 30"/>
                  <a:gd name="T18" fmla="*/ 2 w 20"/>
                  <a:gd name="T19" fmla="*/ 29 h 30"/>
                  <a:gd name="T20" fmla="*/ 2 w 20"/>
                  <a:gd name="T21" fmla="*/ 29 h 30"/>
                  <a:gd name="T22" fmla="*/ 2 w 20"/>
                  <a:gd name="T23" fmla="*/ 29 h 30"/>
                  <a:gd name="T24" fmla="*/ 3 w 20"/>
                  <a:gd name="T25" fmla="*/ 24 h 30"/>
                  <a:gd name="T26" fmla="*/ 3 w 20"/>
                  <a:gd name="T27" fmla="*/ 4 h 30"/>
                  <a:gd name="T28" fmla="*/ 1 w 20"/>
                  <a:gd name="T29" fmla="*/ 4 h 30"/>
                  <a:gd name="T30" fmla="*/ 0 w 20"/>
                  <a:gd name="T31" fmla="*/ 3 h 30"/>
                  <a:gd name="T32" fmla="*/ 0 w 20"/>
                  <a:gd name="T33" fmla="*/ 0 h 30"/>
                  <a:gd name="T34" fmla="*/ 1 w 20"/>
                  <a:gd name="T35" fmla="*/ 0 h 30"/>
                  <a:gd name="T36" fmla="*/ 7 w 20"/>
                  <a:gd name="T37" fmla="*/ 0 h 30"/>
                  <a:gd name="T38" fmla="*/ 8 w 20"/>
                  <a:gd name="T39" fmla="*/ 0 h 30"/>
                  <a:gd name="T40" fmla="*/ 8 w 20"/>
                  <a:gd name="T41" fmla="*/ 10 h 30"/>
                  <a:gd name="T42" fmla="*/ 8 w 20"/>
                  <a:gd name="T43" fmla="*/ 25 h 30"/>
                  <a:gd name="T44" fmla="*/ 10 w 20"/>
                  <a:gd name="T45" fmla="*/ 26 h 30"/>
                  <a:gd name="T46" fmla="*/ 15 w 20"/>
                  <a:gd name="T47" fmla="*/ 19 h 30"/>
                  <a:gd name="T48" fmla="*/ 11 w 20"/>
                  <a:gd name="T49" fmla="*/ 12 h 30"/>
                  <a:gd name="T50" fmla="*/ 8 w 20"/>
                  <a:gd name="T51" fmla="*/ 14 h 30"/>
                  <a:gd name="T52" fmla="*/ 8 w 20"/>
                  <a:gd name="T53" fmla="*/ 14 h 30"/>
                  <a:gd name="T54" fmla="*/ 8 w 20"/>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0">
                    <a:moveTo>
                      <a:pt x="8" y="10"/>
                    </a:moveTo>
                    <a:cubicBezTo>
                      <a:pt x="8" y="10"/>
                      <a:pt x="8" y="10"/>
                      <a:pt x="8" y="10"/>
                    </a:cubicBezTo>
                    <a:cubicBezTo>
                      <a:pt x="9" y="9"/>
                      <a:pt x="11" y="8"/>
                      <a:pt x="13" y="8"/>
                    </a:cubicBezTo>
                    <a:cubicBezTo>
                      <a:pt x="17" y="8"/>
                      <a:pt x="20" y="10"/>
                      <a:pt x="20" y="19"/>
                    </a:cubicBezTo>
                    <a:cubicBezTo>
                      <a:pt x="20" y="28"/>
                      <a:pt x="15" y="30"/>
                      <a:pt x="12" y="30"/>
                    </a:cubicBezTo>
                    <a:cubicBezTo>
                      <a:pt x="9" y="30"/>
                      <a:pt x="8" y="29"/>
                      <a:pt x="7" y="28"/>
                    </a:cubicBezTo>
                    <a:cubicBezTo>
                      <a:pt x="7" y="28"/>
                      <a:pt x="7" y="28"/>
                      <a:pt x="7" y="28"/>
                    </a:cubicBezTo>
                    <a:cubicBezTo>
                      <a:pt x="7" y="28"/>
                      <a:pt x="7" y="28"/>
                      <a:pt x="7" y="28"/>
                    </a:cubicBezTo>
                    <a:cubicBezTo>
                      <a:pt x="6" y="30"/>
                      <a:pt x="6" y="30"/>
                      <a:pt x="5" y="30"/>
                    </a:cubicBezTo>
                    <a:cubicBezTo>
                      <a:pt x="2" y="29"/>
                      <a:pt x="2" y="29"/>
                      <a:pt x="2" y="29"/>
                    </a:cubicBezTo>
                    <a:cubicBezTo>
                      <a:pt x="2" y="29"/>
                      <a:pt x="2" y="29"/>
                      <a:pt x="2" y="29"/>
                    </a:cubicBezTo>
                    <a:cubicBezTo>
                      <a:pt x="2" y="29"/>
                      <a:pt x="2" y="29"/>
                      <a:pt x="2" y="29"/>
                    </a:cubicBezTo>
                    <a:cubicBezTo>
                      <a:pt x="2" y="28"/>
                      <a:pt x="3" y="28"/>
                      <a:pt x="3" y="24"/>
                    </a:cubicBezTo>
                    <a:cubicBezTo>
                      <a:pt x="3" y="4"/>
                      <a:pt x="3" y="4"/>
                      <a:pt x="3" y="4"/>
                    </a:cubicBezTo>
                    <a:cubicBezTo>
                      <a:pt x="1" y="4"/>
                      <a:pt x="1" y="4"/>
                      <a:pt x="1" y="4"/>
                    </a:cubicBezTo>
                    <a:cubicBezTo>
                      <a:pt x="0" y="4"/>
                      <a:pt x="0" y="4"/>
                      <a:pt x="0" y="3"/>
                    </a:cubicBezTo>
                    <a:cubicBezTo>
                      <a:pt x="0" y="0"/>
                      <a:pt x="0" y="0"/>
                      <a:pt x="0" y="0"/>
                    </a:cubicBezTo>
                    <a:cubicBezTo>
                      <a:pt x="0" y="0"/>
                      <a:pt x="0" y="0"/>
                      <a:pt x="1" y="0"/>
                    </a:cubicBezTo>
                    <a:cubicBezTo>
                      <a:pt x="7" y="0"/>
                      <a:pt x="7" y="0"/>
                      <a:pt x="7" y="0"/>
                    </a:cubicBezTo>
                    <a:cubicBezTo>
                      <a:pt x="8" y="0"/>
                      <a:pt x="8" y="0"/>
                      <a:pt x="8" y="0"/>
                    </a:cubicBezTo>
                    <a:lnTo>
                      <a:pt x="8" y="10"/>
                    </a:lnTo>
                    <a:close/>
                    <a:moveTo>
                      <a:pt x="8" y="25"/>
                    </a:moveTo>
                    <a:cubicBezTo>
                      <a:pt x="9" y="26"/>
                      <a:pt x="10" y="26"/>
                      <a:pt x="10" y="26"/>
                    </a:cubicBezTo>
                    <a:cubicBezTo>
                      <a:pt x="14" y="26"/>
                      <a:pt x="15" y="22"/>
                      <a:pt x="15" y="19"/>
                    </a:cubicBezTo>
                    <a:cubicBezTo>
                      <a:pt x="15" y="16"/>
                      <a:pt x="15" y="12"/>
                      <a:pt x="11" y="12"/>
                    </a:cubicBezTo>
                    <a:cubicBezTo>
                      <a:pt x="10" y="12"/>
                      <a:pt x="9" y="13"/>
                      <a:pt x="8" y="14"/>
                    </a:cubicBezTo>
                    <a:cubicBezTo>
                      <a:pt x="8" y="14"/>
                      <a:pt x="8" y="14"/>
                      <a:pt x="8" y="14"/>
                    </a:cubicBezTo>
                    <a:lnTo>
                      <a:pt x="8"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6" name="Freeform 7">
                <a:extLst>
                  <a:ext uri="{FF2B5EF4-FFF2-40B4-BE49-F238E27FC236}">
                    <a16:creationId xmlns:a16="http://schemas.microsoft.com/office/drawing/2014/main" id="{83D23123-06AD-C37B-A313-EACF3D289116}"/>
                  </a:ext>
                </a:extLst>
              </p:cNvPr>
              <p:cNvSpPr>
                <a:spLocks/>
              </p:cNvSpPr>
              <p:nvPr/>
            </p:nvSpPr>
            <p:spPr bwMode="auto">
              <a:xfrm>
                <a:off x="3949701" y="5724525"/>
                <a:ext cx="71438" cy="106363"/>
              </a:xfrm>
              <a:custGeom>
                <a:avLst/>
                <a:gdLst>
                  <a:gd name="T0" fmla="*/ 18 w 19"/>
                  <a:gd name="T1" fmla="*/ 25 h 28"/>
                  <a:gd name="T2" fmla="*/ 19 w 19"/>
                  <a:gd name="T3" fmla="*/ 26 h 28"/>
                  <a:gd name="T4" fmla="*/ 11 w 19"/>
                  <a:gd name="T5" fmla="*/ 28 h 28"/>
                  <a:gd name="T6" fmla="*/ 0 w 19"/>
                  <a:gd name="T7" fmla="*/ 15 h 28"/>
                  <a:gd name="T8" fmla="*/ 12 w 19"/>
                  <a:gd name="T9" fmla="*/ 0 h 28"/>
                  <a:gd name="T10" fmla="*/ 18 w 19"/>
                  <a:gd name="T11" fmla="*/ 3 h 28"/>
                  <a:gd name="T12" fmla="*/ 18 w 19"/>
                  <a:gd name="T13" fmla="*/ 10 h 28"/>
                  <a:gd name="T14" fmla="*/ 18 w 19"/>
                  <a:gd name="T15" fmla="*/ 10 h 28"/>
                  <a:gd name="T16" fmla="*/ 14 w 19"/>
                  <a:gd name="T17" fmla="*/ 10 h 28"/>
                  <a:gd name="T18" fmla="*/ 13 w 19"/>
                  <a:gd name="T19" fmla="*/ 10 h 28"/>
                  <a:gd name="T20" fmla="*/ 13 w 19"/>
                  <a:gd name="T21" fmla="*/ 6 h 28"/>
                  <a:gd name="T22" fmla="*/ 12 w 19"/>
                  <a:gd name="T23" fmla="*/ 6 h 28"/>
                  <a:gd name="T24" fmla="*/ 7 w 19"/>
                  <a:gd name="T25" fmla="*/ 14 h 28"/>
                  <a:gd name="T26" fmla="*/ 12 w 19"/>
                  <a:gd name="T27" fmla="*/ 22 h 28"/>
                  <a:gd name="T28" fmla="*/ 16 w 19"/>
                  <a:gd name="T29" fmla="*/ 22 h 28"/>
                  <a:gd name="T30" fmla="*/ 17 w 19"/>
                  <a:gd name="T31" fmla="*/ 21 h 28"/>
                  <a:gd name="T32" fmla="*/ 17 w 19"/>
                  <a:gd name="T33" fmla="*/ 22 h 28"/>
                  <a:gd name="T34" fmla="*/ 18 w 19"/>
                  <a:gd name="T3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8">
                    <a:moveTo>
                      <a:pt x="18" y="25"/>
                    </a:moveTo>
                    <a:cubicBezTo>
                      <a:pt x="19" y="25"/>
                      <a:pt x="19" y="25"/>
                      <a:pt x="19" y="26"/>
                    </a:cubicBezTo>
                    <a:cubicBezTo>
                      <a:pt x="19" y="27"/>
                      <a:pt x="14" y="28"/>
                      <a:pt x="11" y="28"/>
                    </a:cubicBezTo>
                    <a:cubicBezTo>
                      <a:pt x="0" y="28"/>
                      <a:pt x="0" y="18"/>
                      <a:pt x="0" y="15"/>
                    </a:cubicBezTo>
                    <a:cubicBezTo>
                      <a:pt x="0" y="3"/>
                      <a:pt x="7" y="0"/>
                      <a:pt x="12" y="0"/>
                    </a:cubicBezTo>
                    <a:cubicBezTo>
                      <a:pt x="14" y="0"/>
                      <a:pt x="18" y="1"/>
                      <a:pt x="18" y="3"/>
                    </a:cubicBezTo>
                    <a:cubicBezTo>
                      <a:pt x="18" y="10"/>
                      <a:pt x="18" y="10"/>
                      <a:pt x="18" y="10"/>
                    </a:cubicBezTo>
                    <a:cubicBezTo>
                      <a:pt x="18" y="10"/>
                      <a:pt x="18" y="10"/>
                      <a:pt x="18" y="10"/>
                    </a:cubicBezTo>
                    <a:cubicBezTo>
                      <a:pt x="14" y="10"/>
                      <a:pt x="14" y="10"/>
                      <a:pt x="14" y="10"/>
                    </a:cubicBezTo>
                    <a:cubicBezTo>
                      <a:pt x="14" y="10"/>
                      <a:pt x="13" y="10"/>
                      <a:pt x="13" y="10"/>
                    </a:cubicBezTo>
                    <a:cubicBezTo>
                      <a:pt x="13" y="6"/>
                      <a:pt x="13" y="6"/>
                      <a:pt x="13" y="6"/>
                    </a:cubicBezTo>
                    <a:cubicBezTo>
                      <a:pt x="13" y="6"/>
                      <a:pt x="12" y="6"/>
                      <a:pt x="12" y="6"/>
                    </a:cubicBezTo>
                    <a:cubicBezTo>
                      <a:pt x="9" y="6"/>
                      <a:pt x="7" y="7"/>
                      <a:pt x="7" y="14"/>
                    </a:cubicBezTo>
                    <a:cubicBezTo>
                      <a:pt x="7" y="17"/>
                      <a:pt x="7" y="22"/>
                      <a:pt x="12" y="22"/>
                    </a:cubicBezTo>
                    <a:cubicBezTo>
                      <a:pt x="14" y="22"/>
                      <a:pt x="15" y="22"/>
                      <a:pt x="16" y="22"/>
                    </a:cubicBezTo>
                    <a:cubicBezTo>
                      <a:pt x="16" y="21"/>
                      <a:pt x="17" y="21"/>
                      <a:pt x="17" y="21"/>
                    </a:cubicBezTo>
                    <a:cubicBezTo>
                      <a:pt x="17" y="21"/>
                      <a:pt x="17" y="22"/>
                      <a:pt x="17" y="22"/>
                    </a:cubicBezTo>
                    <a:lnTo>
                      <a:pt x="18"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7" name="Freeform 8">
                <a:extLst>
                  <a:ext uri="{FF2B5EF4-FFF2-40B4-BE49-F238E27FC236}">
                    <a16:creationId xmlns:a16="http://schemas.microsoft.com/office/drawing/2014/main" id="{B8D912E6-A634-572D-C7AA-B0FF4928B6FF}"/>
                  </a:ext>
                </a:extLst>
              </p:cNvPr>
              <p:cNvSpPr>
                <a:spLocks noEditPoints="1"/>
              </p:cNvSpPr>
              <p:nvPr/>
            </p:nvSpPr>
            <p:spPr bwMode="auto">
              <a:xfrm>
                <a:off x="4054476" y="5543550"/>
                <a:ext cx="76200" cy="117475"/>
              </a:xfrm>
              <a:custGeom>
                <a:avLst/>
                <a:gdLst>
                  <a:gd name="T0" fmla="*/ 20 w 20"/>
                  <a:gd name="T1" fmla="*/ 29 h 31"/>
                  <a:gd name="T2" fmla="*/ 20 w 20"/>
                  <a:gd name="T3" fmla="*/ 30 h 31"/>
                  <a:gd name="T4" fmla="*/ 14 w 20"/>
                  <a:gd name="T5" fmla="*/ 30 h 31"/>
                  <a:gd name="T6" fmla="*/ 13 w 20"/>
                  <a:gd name="T7" fmla="*/ 29 h 31"/>
                  <a:gd name="T8" fmla="*/ 13 w 20"/>
                  <a:gd name="T9" fmla="*/ 28 h 31"/>
                  <a:gd name="T10" fmla="*/ 13 w 20"/>
                  <a:gd name="T11" fmla="*/ 29 h 31"/>
                  <a:gd name="T12" fmla="*/ 7 w 20"/>
                  <a:gd name="T13" fmla="*/ 31 h 31"/>
                  <a:gd name="T14" fmla="*/ 0 w 20"/>
                  <a:gd name="T15" fmla="*/ 21 h 31"/>
                  <a:gd name="T16" fmla="*/ 3 w 20"/>
                  <a:gd name="T17" fmla="*/ 11 h 31"/>
                  <a:gd name="T18" fmla="*/ 8 w 20"/>
                  <a:gd name="T19" fmla="*/ 9 h 31"/>
                  <a:gd name="T20" fmla="*/ 12 w 20"/>
                  <a:gd name="T21" fmla="*/ 10 h 31"/>
                  <a:gd name="T22" fmla="*/ 12 w 20"/>
                  <a:gd name="T23" fmla="*/ 10 h 31"/>
                  <a:gd name="T24" fmla="*/ 12 w 20"/>
                  <a:gd name="T25" fmla="*/ 4 h 31"/>
                  <a:gd name="T26" fmla="*/ 10 w 20"/>
                  <a:gd name="T27" fmla="*/ 4 h 31"/>
                  <a:gd name="T28" fmla="*/ 10 w 20"/>
                  <a:gd name="T29" fmla="*/ 4 h 31"/>
                  <a:gd name="T30" fmla="*/ 10 w 20"/>
                  <a:gd name="T31" fmla="*/ 1 h 31"/>
                  <a:gd name="T32" fmla="*/ 10 w 20"/>
                  <a:gd name="T33" fmla="*/ 0 h 31"/>
                  <a:gd name="T34" fmla="*/ 17 w 20"/>
                  <a:gd name="T35" fmla="*/ 0 h 31"/>
                  <a:gd name="T36" fmla="*/ 17 w 20"/>
                  <a:gd name="T37" fmla="*/ 1 h 31"/>
                  <a:gd name="T38" fmla="*/ 17 w 20"/>
                  <a:gd name="T39" fmla="*/ 23 h 31"/>
                  <a:gd name="T40" fmla="*/ 18 w 20"/>
                  <a:gd name="T41" fmla="*/ 26 h 31"/>
                  <a:gd name="T42" fmla="*/ 20 w 20"/>
                  <a:gd name="T43" fmla="*/ 26 h 31"/>
                  <a:gd name="T44" fmla="*/ 20 w 20"/>
                  <a:gd name="T45" fmla="*/ 27 h 31"/>
                  <a:gd name="T46" fmla="*/ 20 w 20"/>
                  <a:gd name="T47" fmla="*/ 29 h 31"/>
                  <a:gd name="T48" fmla="*/ 12 w 20"/>
                  <a:gd name="T49" fmla="*/ 14 h 31"/>
                  <a:gd name="T50" fmla="*/ 12 w 20"/>
                  <a:gd name="T51" fmla="*/ 14 h 31"/>
                  <a:gd name="T52" fmla="*/ 9 w 20"/>
                  <a:gd name="T53" fmla="*/ 13 h 31"/>
                  <a:gd name="T54" fmla="*/ 6 w 20"/>
                  <a:gd name="T55" fmla="*/ 15 h 31"/>
                  <a:gd name="T56" fmla="*/ 5 w 20"/>
                  <a:gd name="T57" fmla="*/ 20 h 31"/>
                  <a:gd name="T58" fmla="*/ 6 w 20"/>
                  <a:gd name="T59" fmla="*/ 25 h 31"/>
                  <a:gd name="T60" fmla="*/ 9 w 20"/>
                  <a:gd name="T61" fmla="*/ 26 h 31"/>
                  <a:gd name="T62" fmla="*/ 12 w 20"/>
                  <a:gd name="T63" fmla="*/ 25 h 31"/>
                  <a:gd name="T64" fmla="*/ 12 w 20"/>
                  <a:gd name="T6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31">
                    <a:moveTo>
                      <a:pt x="20" y="29"/>
                    </a:moveTo>
                    <a:cubicBezTo>
                      <a:pt x="20" y="30"/>
                      <a:pt x="20" y="30"/>
                      <a:pt x="20" y="30"/>
                    </a:cubicBezTo>
                    <a:cubicBezTo>
                      <a:pt x="14" y="30"/>
                      <a:pt x="14" y="30"/>
                      <a:pt x="14" y="30"/>
                    </a:cubicBezTo>
                    <a:cubicBezTo>
                      <a:pt x="14" y="30"/>
                      <a:pt x="13" y="30"/>
                      <a:pt x="13" y="29"/>
                    </a:cubicBezTo>
                    <a:cubicBezTo>
                      <a:pt x="13" y="28"/>
                      <a:pt x="13" y="28"/>
                      <a:pt x="13" y="28"/>
                    </a:cubicBezTo>
                    <a:cubicBezTo>
                      <a:pt x="13" y="29"/>
                      <a:pt x="13" y="29"/>
                      <a:pt x="13" y="29"/>
                    </a:cubicBezTo>
                    <a:cubicBezTo>
                      <a:pt x="11" y="30"/>
                      <a:pt x="9" y="31"/>
                      <a:pt x="7" y="31"/>
                    </a:cubicBezTo>
                    <a:cubicBezTo>
                      <a:pt x="1" y="31"/>
                      <a:pt x="0" y="23"/>
                      <a:pt x="0" y="21"/>
                    </a:cubicBezTo>
                    <a:cubicBezTo>
                      <a:pt x="0" y="18"/>
                      <a:pt x="0" y="14"/>
                      <a:pt x="3" y="11"/>
                    </a:cubicBezTo>
                    <a:cubicBezTo>
                      <a:pt x="4" y="10"/>
                      <a:pt x="5" y="9"/>
                      <a:pt x="8" y="9"/>
                    </a:cubicBezTo>
                    <a:cubicBezTo>
                      <a:pt x="10" y="9"/>
                      <a:pt x="12" y="10"/>
                      <a:pt x="12" y="10"/>
                    </a:cubicBezTo>
                    <a:cubicBezTo>
                      <a:pt x="12" y="10"/>
                      <a:pt x="12" y="10"/>
                      <a:pt x="12" y="10"/>
                    </a:cubicBezTo>
                    <a:cubicBezTo>
                      <a:pt x="12" y="4"/>
                      <a:pt x="12" y="4"/>
                      <a:pt x="12" y="4"/>
                    </a:cubicBezTo>
                    <a:cubicBezTo>
                      <a:pt x="10" y="4"/>
                      <a:pt x="10" y="4"/>
                      <a:pt x="10" y="4"/>
                    </a:cubicBezTo>
                    <a:cubicBezTo>
                      <a:pt x="10" y="4"/>
                      <a:pt x="10" y="4"/>
                      <a:pt x="10" y="4"/>
                    </a:cubicBezTo>
                    <a:cubicBezTo>
                      <a:pt x="10" y="1"/>
                      <a:pt x="10" y="1"/>
                      <a:pt x="10" y="1"/>
                    </a:cubicBezTo>
                    <a:cubicBezTo>
                      <a:pt x="10" y="0"/>
                      <a:pt x="10" y="0"/>
                      <a:pt x="10" y="0"/>
                    </a:cubicBezTo>
                    <a:cubicBezTo>
                      <a:pt x="17" y="0"/>
                      <a:pt x="17" y="0"/>
                      <a:pt x="17" y="0"/>
                    </a:cubicBezTo>
                    <a:cubicBezTo>
                      <a:pt x="18" y="0"/>
                      <a:pt x="17" y="1"/>
                      <a:pt x="17" y="1"/>
                    </a:cubicBezTo>
                    <a:cubicBezTo>
                      <a:pt x="17" y="23"/>
                      <a:pt x="17" y="23"/>
                      <a:pt x="17" y="23"/>
                    </a:cubicBezTo>
                    <a:cubicBezTo>
                      <a:pt x="17" y="25"/>
                      <a:pt x="18" y="26"/>
                      <a:pt x="18" y="26"/>
                    </a:cubicBezTo>
                    <a:cubicBezTo>
                      <a:pt x="20" y="26"/>
                      <a:pt x="20" y="26"/>
                      <a:pt x="20" y="26"/>
                    </a:cubicBezTo>
                    <a:cubicBezTo>
                      <a:pt x="20" y="26"/>
                      <a:pt x="20" y="26"/>
                      <a:pt x="20" y="27"/>
                    </a:cubicBezTo>
                    <a:lnTo>
                      <a:pt x="20" y="29"/>
                    </a:lnTo>
                    <a:close/>
                    <a:moveTo>
                      <a:pt x="12" y="14"/>
                    </a:moveTo>
                    <a:cubicBezTo>
                      <a:pt x="12" y="14"/>
                      <a:pt x="12" y="14"/>
                      <a:pt x="12" y="14"/>
                    </a:cubicBezTo>
                    <a:cubicBezTo>
                      <a:pt x="12" y="13"/>
                      <a:pt x="11" y="13"/>
                      <a:pt x="9" y="13"/>
                    </a:cubicBezTo>
                    <a:cubicBezTo>
                      <a:pt x="8" y="13"/>
                      <a:pt x="7" y="13"/>
                      <a:pt x="6" y="15"/>
                    </a:cubicBezTo>
                    <a:cubicBezTo>
                      <a:pt x="6" y="16"/>
                      <a:pt x="5" y="17"/>
                      <a:pt x="5" y="20"/>
                    </a:cubicBezTo>
                    <a:cubicBezTo>
                      <a:pt x="5" y="22"/>
                      <a:pt x="6" y="24"/>
                      <a:pt x="6" y="25"/>
                    </a:cubicBezTo>
                    <a:cubicBezTo>
                      <a:pt x="7" y="26"/>
                      <a:pt x="8" y="26"/>
                      <a:pt x="9" y="26"/>
                    </a:cubicBezTo>
                    <a:cubicBezTo>
                      <a:pt x="10" y="26"/>
                      <a:pt x="11" y="26"/>
                      <a:pt x="12" y="25"/>
                    </a:cubicBezTo>
                    <a:lnTo>
                      <a:pt x="1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8" name="Freeform 9">
                <a:extLst>
                  <a:ext uri="{FF2B5EF4-FFF2-40B4-BE49-F238E27FC236}">
                    <a16:creationId xmlns:a16="http://schemas.microsoft.com/office/drawing/2014/main" id="{4CFB320B-2781-E056-0292-CABAA2939593}"/>
                  </a:ext>
                </a:extLst>
              </p:cNvPr>
              <p:cNvSpPr>
                <a:spLocks noEditPoints="1"/>
              </p:cNvSpPr>
              <p:nvPr/>
            </p:nvSpPr>
            <p:spPr bwMode="auto">
              <a:xfrm>
                <a:off x="4065588" y="5694363"/>
                <a:ext cx="98425" cy="120650"/>
              </a:xfrm>
              <a:custGeom>
                <a:avLst/>
                <a:gdLst>
                  <a:gd name="T0" fmla="*/ 8 w 26"/>
                  <a:gd name="T1" fmla="*/ 18 h 32"/>
                  <a:gd name="T2" fmla="*/ 15 w 26"/>
                  <a:gd name="T3" fmla="*/ 26 h 32"/>
                  <a:gd name="T4" fmla="*/ 21 w 26"/>
                  <a:gd name="T5" fmla="*/ 24 h 32"/>
                  <a:gd name="T6" fmla="*/ 21 w 26"/>
                  <a:gd name="T7" fmla="*/ 24 h 32"/>
                  <a:gd name="T8" fmla="*/ 22 w 26"/>
                  <a:gd name="T9" fmla="*/ 24 h 32"/>
                  <a:gd name="T10" fmla="*/ 23 w 26"/>
                  <a:gd name="T11" fmla="*/ 24 h 32"/>
                  <a:gd name="T12" fmla="*/ 24 w 26"/>
                  <a:gd name="T13" fmla="*/ 28 h 32"/>
                  <a:gd name="T14" fmla="*/ 25 w 26"/>
                  <a:gd name="T15" fmla="*/ 29 h 32"/>
                  <a:gd name="T16" fmla="*/ 24 w 26"/>
                  <a:gd name="T17" fmla="*/ 30 h 32"/>
                  <a:gd name="T18" fmla="*/ 14 w 26"/>
                  <a:gd name="T19" fmla="*/ 32 h 32"/>
                  <a:gd name="T20" fmla="*/ 4 w 26"/>
                  <a:gd name="T21" fmla="*/ 29 h 32"/>
                  <a:gd name="T22" fmla="*/ 0 w 26"/>
                  <a:gd name="T23" fmla="*/ 17 h 32"/>
                  <a:gd name="T24" fmla="*/ 4 w 26"/>
                  <a:gd name="T25" fmla="*/ 5 h 32"/>
                  <a:gd name="T26" fmla="*/ 14 w 26"/>
                  <a:gd name="T27" fmla="*/ 0 h 32"/>
                  <a:gd name="T28" fmla="*/ 26 w 26"/>
                  <a:gd name="T29" fmla="*/ 16 h 32"/>
                  <a:gd name="T30" fmla="*/ 24 w 26"/>
                  <a:gd name="T31" fmla="*/ 18 h 32"/>
                  <a:gd name="T32" fmla="*/ 8 w 26"/>
                  <a:gd name="T33" fmla="*/ 18 h 32"/>
                  <a:gd name="T34" fmla="*/ 17 w 26"/>
                  <a:gd name="T35" fmla="*/ 13 h 32"/>
                  <a:gd name="T36" fmla="*/ 17 w 26"/>
                  <a:gd name="T37" fmla="*/ 12 h 32"/>
                  <a:gd name="T38" fmla="*/ 17 w 26"/>
                  <a:gd name="T39" fmla="*/ 10 h 32"/>
                  <a:gd name="T40" fmla="*/ 16 w 26"/>
                  <a:gd name="T41" fmla="*/ 7 h 32"/>
                  <a:gd name="T42" fmla="*/ 13 w 26"/>
                  <a:gd name="T43" fmla="*/ 6 h 32"/>
                  <a:gd name="T44" fmla="*/ 10 w 26"/>
                  <a:gd name="T45" fmla="*/ 8 h 32"/>
                  <a:gd name="T46" fmla="*/ 8 w 26"/>
                  <a:gd name="T47" fmla="*/ 13 h 32"/>
                  <a:gd name="T48" fmla="*/ 17 w 26"/>
                  <a:gd name="T49"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8" y="18"/>
                    </a:moveTo>
                    <a:cubicBezTo>
                      <a:pt x="8" y="23"/>
                      <a:pt x="10" y="26"/>
                      <a:pt x="15" y="26"/>
                    </a:cubicBezTo>
                    <a:cubicBezTo>
                      <a:pt x="17" y="26"/>
                      <a:pt x="19" y="25"/>
                      <a:pt x="21" y="24"/>
                    </a:cubicBezTo>
                    <a:cubicBezTo>
                      <a:pt x="21" y="24"/>
                      <a:pt x="21" y="24"/>
                      <a:pt x="21" y="24"/>
                    </a:cubicBezTo>
                    <a:cubicBezTo>
                      <a:pt x="22" y="24"/>
                      <a:pt x="22" y="24"/>
                      <a:pt x="22" y="24"/>
                    </a:cubicBezTo>
                    <a:cubicBezTo>
                      <a:pt x="23" y="24"/>
                      <a:pt x="23" y="24"/>
                      <a:pt x="23" y="24"/>
                    </a:cubicBezTo>
                    <a:cubicBezTo>
                      <a:pt x="24" y="28"/>
                      <a:pt x="24" y="28"/>
                      <a:pt x="24" y="28"/>
                    </a:cubicBezTo>
                    <a:cubicBezTo>
                      <a:pt x="24" y="28"/>
                      <a:pt x="25" y="28"/>
                      <a:pt x="25" y="29"/>
                    </a:cubicBezTo>
                    <a:cubicBezTo>
                      <a:pt x="25" y="29"/>
                      <a:pt x="24" y="29"/>
                      <a:pt x="24" y="30"/>
                    </a:cubicBezTo>
                    <a:cubicBezTo>
                      <a:pt x="21" y="31"/>
                      <a:pt x="17" y="32"/>
                      <a:pt x="14" y="32"/>
                    </a:cubicBezTo>
                    <a:cubicBezTo>
                      <a:pt x="10" y="32"/>
                      <a:pt x="7" y="31"/>
                      <a:pt x="4" y="29"/>
                    </a:cubicBezTo>
                    <a:cubicBezTo>
                      <a:pt x="2" y="27"/>
                      <a:pt x="0" y="23"/>
                      <a:pt x="0" y="17"/>
                    </a:cubicBezTo>
                    <a:cubicBezTo>
                      <a:pt x="0" y="12"/>
                      <a:pt x="1" y="8"/>
                      <a:pt x="4" y="5"/>
                    </a:cubicBezTo>
                    <a:cubicBezTo>
                      <a:pt x="6" y="2"/>
                      <a:pt x="9" y="0"/>
                      <a:pt x="14" y="0"/>
                    </a:cubicBezTo>
                    <a:cubicBezTo>
                      <a:pt x="18" y="0"/>
                      <a:pt x="26" y="2"/>
                      <a:pt x="26" y="16"/>
                    </a:cubicBezTo>
                    <a:cubicBezTo>
                      <a:pt x="26" y="18"/>
                      <a:pt x="25" y="18"/>
                      <a:pt x="24" y="18"/>
                    </a:cubicBezTo>
                    <a:lnTo>
                      <a:pt x="8" y="18"/>
                    </a:lnTo>
                    <a:close/>
                    <a:moveTo>
                      <a:pt x="17" y="13"/>
                    </a:moveTo>
                    <a:cubicBezTo>
                      <a:pt x="17" y="13"/>
                      <a:pt x="17" y="12"/>
                      <a:pt x="17" y="12"/>
                    </a:cubicBezTo>
                    <a:cubicBezTo>
                      <a:pt x="17" y="11"/>
                      <a:pt x="17" y="10"/>
                      <a:pt x="17" y="10"/>
                    </a:cubicBezTo>
                    <a:cubicBezTo>
                      <a:pt x="17" y="9"/>
                      <a:pt x="17" y="8"/>
                      <a:pt x="16" y="7"/>
                    </a:cubicBezTo>
                    <a:cubicBezTo>
                      <a:pt x="15" y="6"/>
                      <a:pt x="14" y="6"/>
                      <a:pt x="13" y="6"/>
                    </a:cubicBezTo>
                    <a:cubicBezTo>
                      <a:pt x="12" y="6"/>
                      <a:pt x="10" y="6"/>
                      <a:pt x="10" y="8"/>
                    </a:cubicBezTo>
                    <a:cubicBezTo>
                      <a:pt x="8" y="9"/>
                      <a:pt x="8" y="11"/>
                      <a:pt x="8" y="13"/>
                    </a:cubicBezTo>
                    <a:lnTo>
                      <a:pt x="17"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9" name="Freeform 10">
                <a:extLst>
                  <a:ext uri="{FF2B5EF4-FFF2-40B4-BE49-F238E27FC236}">
                    <a16:creationId xmlns:a16="http://schemas.microsoft.com/office/drawing/2014/main" id="{D7693A0F-36DE-FA1D-4715-923B91AA139A}"/>
                  </a:ext>
                </a:extLst>
              </p:cNvPr>
              <p:cNvSpPr>
                <a:spLocks/>
              </p:cNvSpPr>
              <p:nvPr/>
            </p:nvSpPr>
            <p:spPr bwMode="auto">
              <a:xfrm>
                <a:off x="3856038" y="5502275"/>
                <a:ext cx="85725" cy="166688"/>
              </a:xfrm>
              <a:custGeom>
                <a:avLst/>
                <a:gdLst>
                  <a:gd name="T0" fmla="*/ 13 w 23"/>
                  <a:gd name="T1" fmla="*/ 39 h 44"/>
                  <a:gd name="T2" fmla="*/ 18 w 23"/>
                  <a:gd name="T3" fmla="*/ 39 h 44"/>
                  <a:gd name="T4" fmla="*/ 19 w 23"/>
                  <a:gd name="T5" fmla="*/ 39 h 44"/>
                  <a:gd name="T6" fmla="*/ 19 w 23"/>
                  <a:gd name="T7" fmla="*/ 43 h 44"/>
                  <a:gd name="T8" fmla="*/ 18 w 23"/>
                  <a:gd name="T9" fmla="*/ 44 h 44"/>
                  <a:gd name="T10" fmla="*/ 1 w 23"/>
                  <a:gd name="T11" fmla="*/ 44 h 44"/>
                  <a:gd name="T12" fmla="*/ 1 w 23"/>
                  <a:gd name="T13" fmla="*/ 43 h 44"/>
                  <a:gd name="T14" fmla="*/ 1 w 23"/>
                  <a:gd name="T15" fmla="*/ 39 h 44"/>
                  <a:gd name="T16" fmla="*/ 1 w 23"/>
                  <a:gd name="T17" fmla="*/ 39 h 44"/>
                  <a:gd name="T18" fmla="*/ 6 w 23"/>
                  <a:gd name="T19" fmla="*/ 39 h 44"/>
                  <a:gd name="T20" fmla="*/ 6 w 23"/>
                  <a:gd name="T21" fmla="*/ 20 h 44"/>
                  <a:gd name="T22" fmla="*/ 1 w 23"/>
                  <a:gd name="T23" fmla="*/ 20 h 44"/>
                  <a:gd name="T24" fmla="*/ 0 w 23"/>
                  <a:gd name="T25" fmla="*/ 19 h 44"/>
                  <a:gd name="T26" fmla="*/ 0 w 23"/>
                  <a:gd name="T27" fmla="*/ 15 h 44"/>
                  <a:gd name="T28" fmla="*/ 1 w 23"/>
                  <a:gd name="T29" fmla="*/ 14 h 44"/>
                  <a:gd name="T30" fmla="*/ 6 w 23"/>
                  <a:gd name="T31" fmla="*/ 14 h 44"/>
                  <a:gd name="T32" fmla="*/ 6 w 23"/>
                  <a:gd name="T33" fmla="*/ 12 h 44"/>
                  <a:gd name="T34" fmla="*/ 8 w 23"/>
                  <a:gd name="T35" fmla="*/ 3 h 44"/>
                  <a:gd name="T36" fmla="*/ 15 w 23"/>
                  <a:gd name="T37" fmla="*/ 0 h 44"/>
                  <a:gd name="T38" fmla="*/ 21 w 23"/>
                  <a:gd name="T39" fmla="*/ 1 h 44"/>
                  <a:gd name="T40" fmla="*/ 23 w 23"/>
                  <a:gd name="T41" fmla="*/ 3 h 44"/>
                  <a:gd name="T42" fmla="*/ 21 w 23"/>
                  <a:gd name="T43" fmla="*/ 7 h 44"/>
                  <a:gd name="T44" fmla="*/ 21 w 23"/>
                  <a:gd name="T45" fmla="*/ 8 h 44"/>
                  <a:gd name="T46" fmla="*/ 20 w 23"/>
                  <a:gd name="T47" fmla="*/ 8 h 44"/>
                  <a:gd name="T48" fmla="*/ 17 w 23"/>
                  <a:gd name="T49" fmla="*/ 7 h 44"/>
                  <a:gd name="T50" fmla="*/ 14 w 23"/>
                  <a:gd name="T51" fmla="*/ 8 h 44"/>
                  <a:gd name="T52" fmla="*/ 13 w 23"/>
                  <a:gd name="T53" fmla="*/ 12 h 44"/>
                  <a:gd name="T54" fmla="*/ 13 w 23"/>
                  <a:gd name="T55" fmla="*/ 14 h 44"/>
                  <a:gd name="T56" fmla="*/ 20 w 23"/>
                  <a:gd name="T57" fmla="*/ 14 h 44"/>
                  <a:gd name="T58" fmla="*/ 21 w 23"/>
                  <a:gd name="T59" fmla="*/ 15 h 44"/>
                  <a:gd name="T60" fmla="*/ 21 w 23"/>
                  <a:gd name="T61" fmla="*/ 15 h 44"/>
                  <a:gd name="T62" fmla="*/ 21 w 23"/>
                  <a:gd name="T63" fmla="*/ 15 h 44"/>
                  <a:gd name="T64" fmla="*/ 20 w 23"/>
                  <a:gd name="T65" fmla="*/ 19 h 44"/>
                  <a:gd name="T66" fmla="*/ 19 w 23"/>
                  <a:gd name="T67" fmla="*/ 20 h 44"/>
                  <a:gd name="T68" fmla="*/ 13 w 23"/>
                  <a:gd name="T69" fmla="*/ 20 h 44"/>
                  <a:gd name="T70" fmla="*/ 13 w 23"/>
                  <a:gd name="T71"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44">
                    <a:moveTo>
                      <a:pt x="13" y="39"/>
                    </a:moveTo>
                    <a:cubicBezTo>
                      <a:pt x="18" y="39"/>
                      <a:pt x="18" y="39"/>
                      <a:pt x="18" y="39"/>
                    </a:cubicBezTo>
                    <a:cubicBezTo>
                      <a:pt x="19" y="39"/>
                      <a:pt x="19" y="39"/>
                      <a:pt x="19" y="39"/>
                    </a:cubicBezTo>
                    <a:cubicBezTo>
                      <a:pt x="19" y="43"/>
                      <a:pt x="19" y="43"/>
                      <a:pt x="19" y="43"/>
                    </a:cubicBezTo>
                    <a:cubicBezTo>
                      <a:pt x="19" y="44"/>
                      <a:pt x="19" y="44"/>
                      <a:pt x="18" y="44"/>
                    </a:cubicBezTo>
                    <a:cubicBezTo>
                      <a:pt x="1" y="44"/>
                      <a:pt x="1" y="44"/>
                      <a:pt x="1" y="44"/>
                    </a:cubicBezTo>
                    <a:cubicBezTo>
                      <a:pt x="1" y="44"/>
                      <a:pt x="1" y="44"/>
                      <a:pt x="1" y="43"/>
                    </a:cubicBezTo>
                    <a:cubicBezTo>
                      <a:pt x="1" y="39"/>
                      <a:pt x="1" y="39"/>
                      <a:pt x="1" y="39"/>
                    </a:cubicBezTo>
                    <a:cubicBezTo>
                      <a:pt x="1" y="39"/>
                      <a:pt x="1" y="39"/>
                      <a:pt x="1" y="39"/>
                    </a:cubicBezTo>
                    <a:cubicBezTo>
                      <a:pt x="6" y="39"/>
                      <a:pt x="6" y="39"/>
                      <a:pt x="6" y="39"/>
                    </a:cubicBezTo>
                    <a:cubicBezTo>
                      <a:pt x="6" y="20"/>
                      <a:pt x="6" y="20"/>
                      <a:pt x="6" y="20"/>
                    </a:cubicBezTo>
                    <a:cubicBezTo>
                      <a:pt x="1" y="20"/>
                      <a:pt x="1" y="20"/>
                      <a:pt x="1" y="20"/>
                    </a:cubicBezTo>
                    <a:cubicBezTo>
                      <a:pt x="1" y="20"/>
                      <a:pt x="0" y="20"/>
                      <a:pt x="0" y="19"/>
                    </a:cubicBezTo>
                    <a:cubicBezTo>
                      <a:pt x="0" y="15"/>
                      <a:pt x="0" y="15"/>
                      <a:pt x="0" y="15"/>
                    </a:cubicBezTo>
                    <a:cubicBezTo>
                      <a:pt x="0" y="15"/>
                      <a:pt x="0" y="14"/>
                      <a:pt x="1" y="14"/>
                    </a:cubicBezTo>
                    <a:cubicBezTo>
                      <a:pt x="6" y="14"/>
                      <a:pt x="6" y="14"/>
                      <a:pt x="6" y="14"/>
                    </a:cubicBezTo>
                    <a:cubicBezTo>
                      <a:pt x="6" y="12"/>
                      <a:pt x="6" y="12"/>
                      <a:pt x="6" y="12"/>
                    </a:cubicBezTo>
                    <a:cubicBezTo>
                      <a:pt x="6" y="9"/>
                      <a:pt x="6" y="6"/>
                      <a:pt x="8" y="3"/>
                    </a:cubicBezTo>
                    <a:cubicBezTo>
                      <a:pt x="9" y="2"/>
                      <a:pt x="11" y="0"/>
                      <a:pt x="15" y="0"/>
                    </a:cubicBezTo>
                    <a:cubicBezTo>
                      <a:pt x="18" y="0"/>
                      <a:pt x="21" y="1"/>
                      <a:pt x="21" y="1"/>
                    </a:cubicBezTo>
                    <a:cubicBezTo>
                      <a:pt x="23" y="2"/>
                      <a:pt x="23" y="3"/>
                      <a:pt x="23" y="3"/>
                    </a:cubicBezTo>
                    <a:cubicBezTo>
                      <a:pt x="21" y="7"/>
                      <a:pt x="21" y="7"/>
                      <a:pt x="21" y="7"/>
                    </a:cubicBezTo>
                    <a:cubicBezTo>
                      <a:pt x="21" y="8"/>
                      <a:pt x="21" y="8"/>
                      <a:pt x="21" y="8"/>
                    </a:cubicBezTo>
                    <a:cubicBezTo>
                      <a:pt x="21" y="8"/>
                      <a:pt x="21" y="8"/>
                      <a:pt x="20" y="8"/>
                    </a:cubicBezTo>
                    <a:cubicBezTo>
                      <a:pt x="18" y="7"/>
                      <a:pt x="17" y="7"/>
                      <a:pt x="17" y="7"/>
                    </a:cubicBezTo>
                    <a:cubicBezTo>
                      <a:pt x="15" y="7"/>
                      <a:pt x="14" y="7"/>
                      <a:pt x="14" y="8"/>
                    </a:cubicBezTo>
                    <a:cubicBezTo>
                      <a:pt x="13" y="9"/>
                      <a:pt x="13" y="10"/>
                      <a:pt x="13" y="12"/>
                    </a:cubicBezTo>
                    <a:cubicBezTo>
                      <a:pt x="13" y="14"/>
                      <a:pt x="13" y="14"/>
                      <a:pt x="13" y="14"/>
                    </a:cubicBezTo>
                    <a:cubicBezTo>
                      <a:pt x="20" y="14"/>
                      <a:pt x="20" y="14"/>
                      <a:pt x="20" y="14"/>
                    </a:cubicBezTo>
                    <a:cubicBezTo>
                      <a:pt x="21" y="14"/>
                      <a:pt x="21" y="15"/>
                      <a:pt x="21" y="15"/>
                    </a:cubicBezTo>
                    <a:cubicBezTo>
                      <a:pt x="21" y="15"/>
                      <a:pt x="21" y="15"/>
                      <a:pt x="21" y="15"/>
                    </a:cubicBezTo>
                    <a:cubicBezTo>
                      <a:pt x="21" y="15"/>
                      <a:pt x="21" y="15"/>
                      <a:pt x="21" y="15"/>
                    </a:cubicBezTo>
                    <a:cubicBezTo>
                      <a:pt x="20" y="19"/>
                      <a:pt x="20" y="19"/>
                      <a:pt x="20" y="19"/>
                    </a:cubicBezTo>
                    <a:cubicBezTo>
                      <a:pt x="20" y="20"/>
                      <a:pt x="20" y="20"/>
                      <a:pt x="19" y="20"/>
                    </a:cubicBezTo>
                    <a:cubicBezTo>
                      <a:pt x="13" y="20"/>
                      <a:pt x="13" y="20"/>
                      <a:pt x="13" y="20"/>
                    </a:cubicBezTo>
                    <a:lnTo>
                      <a:pt x="1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50" name="Freeform 11">
                <a:extLst>
                  <a:ext uri="{FF2B5EF4-FFF2-40B4-BE49-F238E27FC236}">
                    <a16:creationId xmlns:a16="http://schemas.microsoft.com/office/drawing/2014/main" id="{91C3D2B1-C246-2DA3-0CED-862692E59358}"/>
                  </a:ext>
                </a:extLst>
              </p:cNvPr>
              <p:cNvSpPr>
                <a:spLocks noEditPoints="1"/>
              </p:cNvSpPr>
              <p:nvPr/>
            </p:nvSpPr>
            <p:spPr bwMode="auto">
              <a:xfrm>
                <a:off x="3790951" y="5732463"/>
                <a:ext cx="68263" cy="112713"/>
              </a:xfrm>
              <a:custGeom>
                <a:avLst/>
                <a:gdLst>
                  <a:gd name="T0" fmla="*/ 17 w 18"/>
                  <a:gd name="T1" fmla="*/ 14 h 30"/>
                  <a:gd name="T2" fmla="*/ 17 w 18"/>
                  <a:gd name="T3" fmla="*/ 23 h 30"/>
                  <a:gd name="T4" fmla="*/ 17 w 18"/>
                  <a:gd name="T5" fmla="*/ 26 h 30"/>
                  <a:gd name="T6" fmla="*/ 15 w 18"/>
                  <a:gd name="T7" fmla="*/ 28 h 30"/>
                  <a:gd name="T8" fmla="*/ 9 w 18"/>
                  <a:gd name="T9" fmla="*/ 30 h 30"/>
                  <a:gd name="T10" fmla="*/ 2 w 18"/>
                  <a:gd name="T11" fmla="*/ 29 h 30"/>
                  <a:gd name="T12" fmla="*/ 0 w 18"/>
                  <a:gd name="T13" fmla="*/ 28 h 30"/>
                  <a:gd name="T14" fmla="*/ 0 w 18"/>
                  <a:gd name="T15" fmla="*/ 28 h 30"/>
                  <a:gd name="T16" fmla="*/ 1 w 18"/>
                  <a:gd name="T17" fmla="*/ 27 h 30"/>
                  <a:gd name="T18" fmla="*/ 1 w 18"/>
                  <a:gd name="T19" fmla="*/ 25 h 30"/>
                  <a:gd name="T20" fmla="*/ 2 w 18"/>
                  <a:gd name="T21" fmla="*/ 24 h 30"/>
                  <a:gd name="T22" fmla="*/ 3 w 18"/>
                  <a:gd name="T23" fmla="*/ 25 h 30"/>
                  <a:gd name="T24" fmla="*/ 9 w 18"/>
                  <a:gd name="T25" fmla="*/ 26 h 30"/>
                  <a:gd name="T26" fmla="*/ 12 w 18"/>
                  <a:gd name="T27" fmla="*/ 22 h 30"/>
                  <a:gd name="T28" fmla="*/ 12 w 18"/>
                  <a:gd name="T29" fmla="*/ 20 h 30"/>
                  <a:gd name="T30" fmla="*/ 12 w 18"/>
                  <a:gd name="T31" fmla="*/ 20 h 30"/>
                  <a:gd name="T32" fmla="*/ 11 w 18"/>
                  <a:gd name="T33" fmla="*/ 20 h 30"/>
                  <a:gd name="T34" fmla="*/ 7 w 18"/>
                  <a:gd name="T35" fmla="*/ 21 h 30"/>
                  <a:gd name="T36" fmla="*/ 0 w 18"/>
                  <a:gd name="T37" fmla="*/ 11 h 30"/>
                  <a:gd name="T38" fmla="*/ 8 w 18"/>
                  <a:gd name="T39" fmla="*/ 1 h 30"/>
                  <a:gd name="T40" fmla="*/ 12 w 18"/>
                  <a:gd name="T41" fmla="*/ 2 h 30"/>
                  <a:gd name="T42" fmla="*/ 12 w 18"/>
                  <a:gd name="T43" fmla="*/ 2 h 30"/>
                  <a:gd name="T44" fmla="*/ 14 w 18"/>
                  <a:gd name="T45" fmla="*/ 1 h 30"/>
                  <a:gd name="T46" fmla="*/ 17 w 18"/>
                  <a:gd name="T47" fmla="*/ 2 h 30"/>
                  <a:gd name="T48" fmla="*/ 18 w 18"/>
                  <a:gd name="T49" fmla="*/ 2 h 30"/>
                  <a:gd name="T50" fmla="*/ 18 w 18"/>
                  <a:gd name="T51" fmla="*/ 3 h 30"/>
                  <a:gd name="T52" fmla="*/ 17 w 18"/>
                  <a:gd name="T53" fmla="*/ 7 h 30"/>
                  <a:gd name="T54" fmla="*/ 17 w 18"/>
                  <a:gd name="T55" fmla="*/ 14 h 30"/>
                  <a:gd name="T56" fmla="*/ 12 w 18"/>
                  <a:gd name="T57" fmla="*/ 6 h 30"/>
                  <a:gd name="T58" fmla="*/ 12 w 18"/>
                  <a:gd name="T59" fmla="*/ 6 h 30"/>
                  <a:gd name="T60" fmla="*/ 9 w 18"/>
                  <a:gd name="T61" fmla="*/ 5 h 30"/>
                  <a:gd name="T62" fmla="*/ 5 w 18"/>
                  <a:gd name="T63" fmla="*/ 11 h 30"/>
                  <a:gd name="T64" fmla="*/ 8 w 18"/>
                  <a:gd name="T65" fmla="*/ 17 h 30"/>
                  <a:gd name="T66" fmla="*/ 12 w 18"/>
                  <a:gd name="T67" fmla="*/ 16 h 30"/>
                  <a:gd name="T68" fmla="*/ 12 w 18"/>
                  <a:gd name="T69" fmla="*/ 16 h 30"/>
                  <a:gd name="T70" fmla="*/ 12 w 18"/>
                  <a:gd name="T7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30">
                    <a:moveTo>
                      <a:pt x="17" y="14"/>
                    </a:moveTo>
                    <a:cubicBezTo>
                      <a:pt x="17" y="23"/>
                      <a:pt x="17" y="23"/>
                      <a:pt x="17" y="23"/>
                    </a:cubicBezTo>
                    <a:cubicBezTo>
                      <a:pt x="17" y="24"/>
                      <a:pt x="17" y="25"/>
                      <a:pt x="17" y="26"/>
                    </a:cubicBezTo>
                    <a:cubicBezTo>
                      <a:pt x="16" y="26"/>
                      <a:pt x="16" y="27"/>
                      <a:pt x="15" y="28"/>
                    </a:cubicBezTo>
                    <a:cubicBezTo>
                      <a:pt x="13" y="30"/>
                      <a:pt x="11" y="30"/>
                      <a:pt x="9" y="30"/>
                    </a:cubicBezTo>
                    <a:cubicBezTo>
                      <a:pt x="5" y="30"/>
                      <a:pt x="3" y="29"/>
                      <a:pt x="2" y="29"/>
                    </a:cubicBezTo>
                    <a:cubicBezTo>
                      <a:pt x="1" y="29"/>
                      <a:pt x="1" y="28"/>
                      <a:pt x="0" y="28"/>
                    </a:cubicBezTo>
                    <a:cubicBezTo>
                      <a:pt x="0" y="28"/>
                      <a:pt x="0" y="28"/>
                      <a:pt x="0" y="28"/>
                    </a:cubicBezTo>
                    <a:cubicBezTo>
                      <a:pt x="1" y="28"/>
                      <a:pt x="1" y="27"/>
                      <a:pt x="1" y="27"/>
                    </a:cubicBezTo>
                    <a:cubicBezTo>
                      <a:pt x="1" y="25"/>
                      <a:pt x="1" y="25"/>
                      <a:pt x="1" y="25"/>
                    </a:cubicBezTo>
                    <a:cubicBezTo>
                      <a:pt x="1" y="25"/>
                      <a:pt x="2" y="24"/>
                      <a:pt x="2" y="24"/>
                    </a:cubicBezTo>
                    <a:cubicBezTo>
                      <a:pt x="2" y="24"/>
                      <a:pt x="2" y="24"/>
                      <a:pt x="3" y="25"/>
                    </a:cubicBezTo>
                    <a:cubicBezTo>
                      <a:pt x="4" y="25"/>
                      <a:pt x="7" y="26"/>
                      <a:pt x="9" y="26"/>
                    </a:cubicBezTo>
                    <a:cubicBezTo>
                      <a:pt x="10" y="26"/>
                      <a:pt x="12" y="26"/>
                      <a:pt x="12" y="22"/>
                    </a:cubicBezTo>
                    <a:cubicBezTo>
                      <a:pt x="12" y="20"/>
                      <a:pt x="12" y="20"/>
                      <a:pt x="12" y="20"/>
                    </a:cubicBezTo>
                    <a:cubicBezTo>
                      <a:pt x="12" y="20"/>
                      <a:pt x="12" y="20"/>
                      <a:pt x="12" y="20"/>
                    </a:cubicBezTo>
                    <a:cubicBezTo>
                      <a:pt x="11" y="20"/>
                      <a:pt x="11" y="20"/>
                      <a:pt x="11" y="20"/>
                    </a:cubicBezTo>
                    <a:cubicBezTo>
                      <a:pt x="10" y="21"/>
                      <a:pt x="8" y="21"/>
                      <a:pt x="7" y="21"/>
                    </a:cubicBezTo>
                    <a:cubicBezTo>
                      <a:pt x="3" y="21"/>
                      <a:pt x="0" y="19"/>
                      <a:pt x="0" y="11"/>
                    </a:cubicBezTo>
                    <a:cubicBezTo>
                      <a:pt x="0" y="3"/>
                      <a:pt x="4" y="1"/>
                      <a:pt x="8" y="1"/>
                    </a:cubicBezTo>
                    <a:cubicBezTo>
                      <a:pt x="10" y="1"/>
                      <a:pt x="11" y="2"/>
                      <a:pt x="12" y="2"/>
                    </a:cubicBezTo>
                    <a:cubicBezTo>
                      <a:pt x="12" y="2"/>
                      <a:pt x="12" y="2"/>
                      <a:pt x="12" y="2"/>
                    </a:cubicBezTo>
                    <a:cubicBezTo>
                      <a:pt x="13" y="0"/>
                      <a:pt x="14" y="0"/>
                      <a:pt x="14" y="1"/>
                    </a:cubicBezTo>
                    <a:cubicBezTo>
                      <a:pt x="17" y="2"/>
                      <a:pt x="17" y="2"/>
                      <a:pt x="17" y="2"/>
                    </a:cubicBezTo>
                    <a:cubicBezTo>
                      <a:pt x="18" y="2"/>
                      <a:pt x="18" y="2"/>
                      <a:pt x="18" y="2"/>
                    </a:cubicBezTo>
                    <a:cubicBezTo>
                      <a:pt x="18" y="2"/>
                      <a:pt x="18" y="2"/>
                      <a:pt x="18" y="3"/>
                    </a:cubicBezTo>
                    <a:cubicBezTo>
                      <a:pt x="17" y="4"/>
                      <a:pt x="17" y="5"/>
                      <a:pt x="17" y="7"/>
                    </a:cubicBezTo>
                    <a:lnTo>
                      <a:pt x="17" y="14"/>
                    </a:lnTo>
                    <a:close/>
                    <a:moveTo>
                      <a:pt x="12" y="6"/>
                    </a:moveTo>
                    <a:cubicBezTo>
                      <a:pt x="12" y="6"/>
                      <a:pt x="12" y="6"/>
                      <a:pt x="12" y="6"/>
                    </a:cubicBezTo>
                    <a:cubicBezTo>
                      <a:pt x="11" y="6"/>
                      <a:pt x="10" y="5"/>
                      <a:pt x="9" y="5"/>
                    </a:cubicBezTo>
                    <a:cubicBezTo>
                      <a:pt x="5" y="5"/>
                      <a:pt x="5" y="9"/>
                      <a:pt x="5" y="11"/>
                    </a:cubicBezTo>
                    <a:cubicBezTo>
                      <a:pt x="5" y="13"/>
                      <a:pt x="5" y="17"/>
                      <a:pt x="8" y="17"/>
                    </a:cubicBezTo>
                    <a:cubicBezTo>
                      <a:pt x="9" y="17"/>
                      <a:pt x="11" y="17"/>
                      <a:pt x="12" y="16"/>
                    </a:cubicBezTo>
                    <a:cubicBezTo>
                      <a:pt x="12" y="16"/>
                      <a:pt x="12" y="16"/>
                      <a:pt x="12" y="16"/>
                    </a:cubicBezTo>
                    <a:lnTo>
                      <a:pt x="1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51" name="Freeform 12">
                <a:extLst>
                  <a:ext uri="{FF2B5EF4-FFF2-40B4-BE49-F238E27FC236}">
                    <a16:creationId xmlns:a16="http://schemas.microsoft.com/office/drawing/2014/main" id="{15EA168D-DBA4-7F59-15BA-F73037F69031}"/>
                  </a:ext>
                </a:extLst>
              </p:cNvPr>
              <p:cNvSpPr>
                <a:spLocks/>
              </p:cNvSpPr>
              <p:nvPr/>
            </p:nvSpPr>
            <p:spPr bwMode="auto">
              <a:xfrm>
                <a:off x="3922713" y="5589588"/>
                <a:ext cx="90488" cy="120650"/>
              </a:xfrm>
              <a:custGeom>
                <a:avLst/>
                <a:gdLst>
                  <a:gd name="T0" fmla="*/ 23 w 24"/>
                  <a:gd name="T1" fmla="*/ 31 h 32"/>
                  <a:gd name="T2" fmla="*/ 23 w 24"/>
                  <a:gd name="T3" fmla="*/ 32 h 32"/>
                  <a:gd name="T4" fmla="*/ 15 w 24"/>
                  <a:gd name="T5" fmla="*/ 32 h 32"/>
                  <a:gd name="T6" fmla="*/ 15 w 24"/>
                  <a:gd name="T7" fmla="*/ 31 h 32"/>
                  <a:gd name="T8" fmla="*/ 15 w 24"/>
                  <a:gd name="T9" fmla="*/ 18 h 32"/>
                  <a:gd name="T10" fmla="*/ 14 w 24"/>
                  <a:gd name="T11" fmla="*/ 15 h 32"/>
                  <a:gd name="T12" fmla="*/ 12 w 24"/>
                  <a:gd name="T13" fmla="*/ 14 h 32"/>
                  <a:gd name="T14" fmla="*/ 9 w 24"/>
                  <a:gd name="T15" fmla="*/ 16 h 32"/>
                  <a:gd name="T16" fmla="*/ 9 w 24"/>
                  <a:gd name="T17" fmla="*/ 28 h 32"/>
                  <a:gd name="T18" fmla="*/ 11 w 24"/>
                  <a:gd name="T19" fmla="*/ 28 h 32"/>
                  <a:gd name="T20" fmla="*/ 11 w 24"/>
                  <a:gd name="T21" fmla="*/ 28 h 32"/>
                  <a:gd name="T22" fmla="*/ 11 w 24"/>
                  <a:gd name="T23" fmla="*/ 31 h 32"/>
                  <a:gd name="T24" fmla="*/ 11 w 24"/>
                  <a:gd name="T25" fmla="*/ 32 h 32"/>
                  <a:gd name="T26" fmla="*/ 1 w 24"/>
                  <a:gd name="T27" fmla="*/ 32 h 32"/>
                  <a:gd name="T28" fmla="*/ 0 w 24"/>
                  <a:gd name="T29" fmla="*/ 31 h 32"/>
                  <a:gd name="T30" fmla="*/ 0 w 24"/>
                  <a:gd name="T31" fmla="*/ 28 h 32"/>
                  <a:gd name="T32" fmla="*/ 1 w 24"/>
                  <a:gd name="T33" fmla="*/ 28 h 32"/>
                  <a:gd name="T34" fmla="*/ 3 w 24"/>
                  <a:gd name="T35" fmla="*/ 28 h 32"/>
                  <a:gd name="T36" fmla="*/ 3 w 24"/>
                  <a:gd name="T37" fmla="*/ 4 h 32"/>
                  <a:gd name="T38" fmla="*/ 1 w 24"/>
                  <a:gd name="T39" fmla="*/ 4 h 32"/>
                  <a:gd name="T40" fmla="*/ 0 w 24"/>
                  <a:gd name="T41" fmla="*/ 3 h 32"/>
                  <a:gd name="T42" fmla="*/ 0 w 24"/>
                  <a:gd name="T43" fmla="*/ 1 h 32"/>
                  <a:gd name="T44" fmla="*/ 1 w 24"/>
                  <a:gd name="T45" fmla="*/ 0 h 32"/>
                  <a:gd name="T46" fmla="*/ 8 w 24"/>
                  <a:gd name="T47" fmla="*/ 0 h 32"/>
                  <a:gd name="T48" fmla="*/ 9 w 24"/>
                  <a:gd name="T49" fmla="*/ 1 h 32"/>
                  <a:gd name="T50" fmla="*/ 9 w 24"/>
                  <a:gd name="T51" fmla="*/ 12 h 32"/>
                  <a:gd name="T52" fmla="*/ 15 w 24"/>
                  <a:gd name="T53" fmla="*/ 9 h 32"/>
                  <a:gd name="T54" fmla="*/ 21 w 24"/>
                  <a:gd name="T55" fmla="*/ 16 h 32"/>
                  <a:gd name="T56" fmla="*/ 21 w 24"/>
                  <a:gd name="T57" fmla="*/ 28 h 32"/>
                  <a:gd name="T58" fmla="*/ 23 w 24"/>
                  <a:gd name="T59" fmla="*/ 28 h 32"/>
                  <a:gd name="T60" fmla="*/ 23 w 24"/>
                  <a:gd name="T61" fmla="*/ 28 h 32"/>
                  <a:gd name="T62" fmla="*/ 23 w 24"/>
                  <a:gd name="T6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23" y="31"/>
                    </a:moveTo>
                    <a:cubicBezTo>
                      <a:pt x="23" y="32"/>
                      <a:pt x="24" y="32"/>
                      <a:pt x="23" y="32"/>
                    </a:cubicBezTo>
                    <a:cubicBezTo>
                      <a:pt x="15" y="32"/>
                      <a:pt x="15" y="32"/>
                      <a:pt x="15" y="32"/>
                    </a:cubicBezTo>
                    <a:cubicBezTo>
                      <a:pt x="15" y="32"/>
                      <a:pt x="15" y="32"/>
                      <a:pt x="15" y="31"/>
                    </a:cubicBezTo>
                    <a:cubicBezTo>
                      <a:pt x="15" y="18"/>
                      <a:pt x="15" y="18"/>
                      <a:pt x="15" y="18"/>
                    </a:cubicBezTo>
                    <a:cubicBezTo>
                      <a:pt x="15" y="17"/>
                      <a:pt x="15" y="16"/>
                      <a:pt x="14" y="15"/>
                    </a:cubicBezTo>
                    <a:cubicBezTo>
                      <a:pt x="14" y="14"/>
                      <a:pt x="14" y="14"/>
                      <a:pt x="12" y="14"/>
                    </a:cubicBezTo>
                    <a:cubicBezTo>
                      <a:pt x="11" y="14"/>
                      <a:pt x="9" y="15"/>
                      <a:pt x="9" y="16"/>
                    </a:cubicBezTo>
                    <a:cubicBezTo>
                      <a:pt x="9" y="28"/>
                      <a:pt x="9" y="28"/>
                      <a:pt x="9" y="28"/>
                    </a:cubicBezTo>
                    <a:cubicBezTo>
                      <a:pt x="11" y="28"/>
                      <a:pt x="11" y="28"/>
                      <a:pt x="11" y="28"/>
                    </a:cubicBezTo>
                    <a:cubicBezTo>
                      <a:pt x="12" y="28"/>
                      <a:pt x="11" y="28"/>
                      <a:pt x="11" y="28"/>
                    </a:cubicBezTo>
                    <a:cubicBezTo>
                      <a:pt x="11" y="31"/>
                      <a:pt x="11" y="31"/>
                      <a:pt x="11" y="31"/>
                    </a:cubicBezTo>
                    <a:cubicBezTo>
                      <a:pt x="11" y="32"/>
                      <a:pt x="12" y="32"/>
                      <a:pt x="11" y="32"/>
                    </a:cubicBezTo>
                    <a:cubicBezTo>
                      <a:pt x="1" y="32"/>
                      <a:pt x="1" y="32"/>
                      <a:pt x="1" y="32"/>
                    </a:cubicBezTo>
                    <a:cubicBezTo>
                      <a:pt x="0" y="32"/>
                      <a:pt x="0" y="32"/>
                      <a:pt x="0" y="31"/>
                    </a:cubicBezTo>
                    <a:cubicBezTo>
                      <a:pt x="0" y="28"/>
                      <a:pt x="0" y="28"/>
                      <a:pt x="0" y="28"/>
                    </a:cubicBezTo>
                    <a:cubicBezTo>
                      <a:pt x="0" y="28"/>
                      <a:pt x="0" y="28"/>
                      <a:pt x="1" y="28"/>
                    </a:cubicBezTo>
                    <a:cubicBezTo>
                      <a:pt x="3" y="28"/>
                      <a:pt x="3" y="28"/>
                      <a:pt x="3" y="28"/>
                    </a:cubicBezTo>
                    <a:cubicBezTo>
                      <a:pt x="3" y="4"/>
                      <a:pt x="3" y="4"/>
                      <a:pt x="3" y="4"/>
                    </a:cubicBezTo>
                    <a:cubicBezTo>
                      <a:pt x="1" y="4"/>
                      <a:pt x="1" y="4"/>
                      <a:pt x="1" y="4"/>
                    </a:cubicBezTo>
                    <a:cubicBezTo>
                      <a:pt x="0" y="4"/>
                      <a:pt x="0" y="4"/>
                      <a:pt x="0" y="3"/>
                    </a:cubicBezTo>
                    <a:cubicBezTo>
                      <a:pt x="0" y="1"/>
                      <a:pt x="0" y="1"/>
                      <a:pt x="0" y="1"/>
                    </a:cubicBezTo>
                    <a:cubicBezTo>
                      <a:pt x="0" y="0"/>
                      <a:pt x="0" y="0"/>
                      <a:pt x="1" y="0"/>
                    </a:cubicBezTo>
                    <a:cubicBezTo>
                      <a:pt x="8" y="0"/>
                      <a:pt x="8" y="0"/>
                      <a:pt x="8" y="0"/>
                    </a:cubicBezTo>
                    <a:cubicBezTo>
                      <a:pt x="9" y="0"/>
                      <a:pt x="9" y="0"/>
                      <a:pt x="9" y="1"/>
                    </a:cubicBezTo>
                    <a:cubicBezTo>
                      <a:pt x="9" y="12"/>
                      <a:pt x="9" y="12"/>
                      <a:pt x="9" y="12"/>
                    </a:cubicBezTo>
                    <a:cubicBezTo>
                      <a:pt x="11" y="10"/>
                      <a:pt x="13" y="9"/>
                      <a:pt x="15" y="9"/>
                    </a:cubicBezTo>
                    <a:cubicBezTo>
                      <a:pt x="20" y="9"/>
                      <a:pt x="21" y="14"/>
                      <a:pt x="21" y="16"/>
                    </a:cubicBezTo>
                    <a:cubicBezTo>
                      <a:pt x="21" y="28"/>
                      <a:pt x="21" y="28"/>
                      <a:pt x="21" y="28"/>
                    </a:cubicBezTo>
                    <a:cubicBezTo>
                      <a:pt x="23" y="28"/>
                      <a:pt x="23" y="28"/>
                      <a:pt x="23" y="28"/>
                    </a:cubicBezTo>
                    <a:cubicBezTo>
                      <a:pt x="24" y="28"/>
                      <a:pt x="23" y="28"/>
                      <a:pt x="23" y="28"/>
                    </a:cubicBezTo>
                    <a:lnTo>
                      <a:pt x="2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52" name="Freeform 13">
                <a:extLst>
                  <a:ext uri="{FF2B5EF4-FFF2-40B4-BE49-F238E27FC236}">
                    <a16:creationId xmlns:a16="http://schemas.microsoft.com/office/drawing/2014/main" id="{9A5FBB66-EC38-8763-6351-C74C170EC29B}"/>
                  </a:ext>
                </a:extLst>
              </p:cNvPr>
              <p:cNvSpPr>
                <a:spLocks noEditPoints="1"/>
              </p:cNvSpPr>
              <p:nvPr/>
            </p:nvSpPr>
            <p:spPr bwMode="auto">
              <a:xfrm>
                <a:off x="4137026" y="5570538"/>
                <a:ext cx="41275" cy="112713"/>
              </a:xfrm>
              <a:custGeom>
                <a:avLst/>
                <a:gdLst>
                  <a:gd name="T0" fmla="*/ 11 w 11"/>
                  <a:gd name="T1" fmla="*/ 29 h 30"/>
                  <a:gd name="T2" fmla="*/ 11 w 11"/>
                  <a:gd name="T3" fmla="*/ 30 h 30"/>
                  <a:gd name="T4" fmla="*/ 0 w 11"/>
                  <a:gd name="T5" fmla="*/ 30 h 30"/>
                  <a:gd name="T6" fmla="*/ 0 w 11"/>
                  <a:gd name="T7" fmla="*/ 29 h 30"/>
                  <a:gd name="T8" fmla="*/ 0 w 11"/>
                  <a:gd name="T9" fmla="*/ 27 h 30"/>
                  <a:gd name="T10" fmla="*/ 0 w 11"/>
                  <a:gd name="T11" fmla="*/ 26 h 30"/>
                  <a:gd name="T12" fmla="*/ 3 w 11"/>
                  <a:gd name="T13" fmla="*/ 26 h 30"/>
                  <a:gd name="T14" fmla="*/ 3 w 11"/>
                  <a:gd name="T15" fmla="*/ 14 h 30"/>
                  <a:gd name="T16" fmla="*/ 0 w 11"/>
                  <a:gd name="T17" fmla="*/ 14 h 30"/>
                  <a:gd name="T18" fmla="*/ 0 w 11"/>
                  <a:gd name="T19" fmla="*/ 13 h 30"/>
                  <a:gd name="T20" fmla="*/ 0 w 11"/>
                  <a:gd name="T21" fmla="*/ 10 h 30"/>
                  <a:gd name="T22" fmla="*/ 0 w 11"/>
                  <a:gd name="T23" fmla="*/ 10 h 30"/>
                  <a:gd name="T24" fmla="*/ 8 w 11"/>
                  <a:gd name="T25" fmla="*/ 10 h 30"/>
                  <a:gd name="T26" fmla="*/ 8 w 11"/>
                  <a:gd name="T27" fmla="*/ 10 h 30"/>
                  <a:gd name="T28" fmla="*/ 8 w 11"/>
                  <a:gd name="T29" fmla="*/ 26 h 30"/>
                  <a:gd name="T30" fmla="*/ 11 w 11"/>
                  <a:gd name="T31" fmla="*/ 26 h 30"/>
                  <a:gd name="T32" fmla="*/ 11 w 11"/>
                  <a:gd name="T33" fmla="*/ 27 h 30"/>
                  <a:gd name="T34" fmla="*/ 11 w 11"/>
                  <a:gd name="T35" fmla="*/ 29 h 30"/>
                  <a:gd name="T36" fmla="*/ 6 w 11"/>
                  <a:gd name="T37" fmla="*/ 7 h 30"/>
                  <a:gd name="T38" fmla="*/ 2 w 11"/>
                  <a:gd name="T39" fmla="*/ 4 h 30"/>
                  <a:gd name="T40" fmla="*/ 6 w 11"/>
                  <a:gd name="T41" fmla="*/ 0 h 30"/>
                  <a:gd name="T42" fmla="*/ 9 w 11"/>
                  <a:gd name="T43" fmla="*/ 4 h 30"/>
                  <a:gd name="T44" fmla="*/ 6 w 11"/>
                  <a:gd name="T4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30">
                    <a:moveTo>
                      <a:pt x="11" y="29"/>
                    </a:moveTo>
                    <a:cubicBezTo>
                      <a:pt x="11" y="30"/>
                      <a:pt x="11" y="30"/>
                      <a:pt x="11" y="30"/>
                    </a:cubicBezTo>
                    <a:cubicBezTo>
                      <a:pt x="0" y="30"/>
                      <a:pt x="0" y="30"/>
                      <a:pt x="0" y="30"/>
                    </a:cubicBezTo>
                    <a:cubicBezTo>
                      <a:pt x="0" y="30"/>
                      <a:pt x="0" y="30"/>
                      <a:pt x="0" y="29"/>
                    </a:cubicBezTo>
                    <a:cubicBezTo>
                      <a:pt x="0" y="27"/>
                      <a:pt x="0" y="27"/>
                      <a:pt x="0" y="27"/>
                    </a:cubicBezTo>
                    <a:cubicBezTo>
                      <a:pt x="0" y="27"/>
                      <a:pt x="0" y="26"/>
                      <a:pt x="0" y="26"/>
                    </a:cubicBezTo>
                    <a:cubicBezTo>
                      <a:pt x="3" y="26"/>
                      <a:pt x="3" y="26"/>
                      <a:pt x="3" y="26"/>
                    </a:cubicBezTo>
                    <a:cubicBezTo>
                      <a:pt x="3" y="14"/>
                      <a:pt x="3" y="14"/>
                      <a:pt x="3" y="14"/>
                    </a:cubicBezTo>
                    <a:cubicBezTo>
                      <a:pt x="0" y="14"/>
                      <a:pt x="0" y="14"/>
                      <a:pt x="0" y="14"/>
                    </a:cubicBezTo>
                    <a:cubicBezTo>
                      <a:pt x="0" y="14"/>
                      <a:pt x="0" y="14"/>
                      <a:pt x="0" y="13"/>
                    </a:cubicBezTo>
                    <a:cubicBezTo>
                      <a:pt x="0" y="10"/>
                      <a:pt x="0" y="10"/>
                      <a:pt x="0" y="10"/>
                    </a:cubicBezTo>
                    <a:cubicBezTo>
                      <a:pt x="0" y="10"/>
                      <a:pt x="0" y="10"/>
                      <a:pt x="0" y="10"/>
                    </a:cubicBezTo>
                    <a:cubicBezTo>
                      <a:pt x="8" y="10"/>
                      <a:pt x="8" y="10"/>
                      <a:pt x="8" y="10"/>
                    </a:cubicBezTo>
                    <a:cubicBezTo>
                      <a:pt x="8" y="10"/>
                      <a:pt x="8" y="10"/>
                      <a:pt x="8" y="10"/>
                    </a:cubicBezTo>
                    <a:cubicBezTo>
                      <a:pt x="8" y="26"/>
                      <a:pt x="8" y="26"/>
                      <a:pt x="8" y="26"/>
                    </a:cubicBezTo>
                    <a:cubicBezTo>
                      <a:pt x="11" y="26"/>
                      <a:pt x="11" y="26"/>
                      <a:pt x="11" y="26"/>
                    </a:cubicBezTo>
                    <a:cubicBezTo>
                      <a:pt x="11" y="26"/>
                      <a:pt x="11" y="27"/>
                      <a:pt x="11" y="27"/>
                    </a:cubicBezTo>
                    <a:lnTo>
                      <a:pt x="11" y="29"/>
                    </a:lnTo>
                    <a:close/>
                    <a:moveTo>
                      <a:pt x="6" y="7"/>
                    </a:moveTo>
                    <a:cubicBezTo>
                      <a:pt x="4" y="7"/>
                      <a:pt x="2" y="6"/>
                      <a:pt x="2" y="4"/>
                    </a:cubicBezTo>
                    <a:cubicBezTo>
                      <a:pt x="2" y="2"/>
                      <a:pt x="4" y="0"/>
                      <a:pt x="6" y="0"/>
                    </a:cubicBezTo>
                    <a:cubicBezTo>
                      <a:pt x="7" y="0"/>
                      <a:pt x="9" y="2"/>
                      <a:pt x="9" y="4"/>
                    </a:cubicBezTo>
                    <a:cubicBezTo>
                      <a:pt x="9" y="6"/>
                      <a:pt x="7" y="7"/>
                      <a:pt x="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53" name="Freeform 14">
                <a:extLst>
                  <a:ext uri="{FF2B5EF4-FFF2-40B4-BE49-F238E27FC236}">
                    <a16:creationId xmlns:a16="http://schemas.microsoft.com/office/drawing/2014/main" id="{23B4CBBF-204D-C3DC-806A-E8ECD1D99CE8}"/>
                  </a:ext>
                </a:extLst>
              </p:cNvPr>
              <p:cNvSpPr>
                <a:spLocks noEditPoints="1"/>
              </p:cNvSpPr>
              <p:nvPr/>
            </p:nvSpPr>
            <p:spPr bwMode="auto">
              <a:xfrm>
                <a:off x="4010026" y="5653088"/>
                <a:ext cx="44450" cy="150813"/>
              </a:xfrm>
              <a:custGeom>
                <a:avLst/>
                <a:gdLst>
                  <a:gd name="T0" fmla="*/ 12 w 12"/>
                  <a:gd name="T1" fmla="*/ 30 h 40"/>
                  <a:gd name="T2" fmla="*/ 10 w 12"/>
                  <a:gd name="T3" fmla="*/ 37 h 40"/>
                  <a:gd name="T4" fmla="*/ 5 w 12"/>
                  <a:gd name="T5" fmla="*/ 40 h 40"/>
                  <a:gd name="T6" fmla="*/ 1 w 12"/>
                  <a:gd name="T7" fmla="*/ 39 h 40"/>
                  <a:gd name="T8" fmla="*/ 0 w 12"/>
                  <a:gd name="T9" fmla="*/ 38 h 40"/>
                  <a:gd name="T10" fmla="*/ 1 w 12"/>
                  <a:gd name="T11" fmla="*/ 35 h 40"/>
                  <a:gd name="T12" fmla="*/ 2 w 12"/>
                  <a:gd name="T13" fmla="*/ 35 h 40"/>
                  <a:gd name="T14" fmla="*/ 4 w 12"/>
                  <a:gd name="T15" fmla="*/ 36 h 40"/>
                  <a:gd name="T16" fmla="*/ 6 w 12"/>
                  <a:gd name="T17" fmla="*/ 34 h 40"/>
                  <a:gd name="T18" fmla="*/ 6 w 12"/>
                  <a:gd name="T19" fmla="*/ 31 h 40"/>
                  <a:gd name="T20" fmla="*/ 6 w 12"/>
                  <a:gd name="T21" fmla="*/ 14 h 40"/>
                  <a:gd name="T22" fmla="*/ 3 w 12"/>
                  <a:gd name="T23" fmla="*/ 14 h 40"/>
                  <a:gd name="T24" fmla="*/ 3 w 12"/>
                  <a:gd name="T25" fmla="*/ 13 h 40"/>
                  <a:gd name="T26" fmla="*/ 3 w 12"/>
                  <a:gd name="T27" fmla="*/ 11 h 40"/>
                  <a:gd name="T28" fmla="*/ 3 w 12"/>
                  <a:gd name="T29" fmla="*/ 10 h 40"/>
                  <a:gd name="T30" fmla="*/ 11 w 12"/>
                  <a:gd name="T31" fmla="*/ 10 h 40"/>
                  <a:gd name="T32" fmla="*/ 12 w 12"/>
                  <a:gd name="T33" fmla="*/ 11 h 40"/>
                  <a:gd name="T34" fmla="*/ 12 w 12"/>
                  <a:gd name="T35" fmla="*/ 30 h 40"/>
                  <a:gd name="T36" fmla="*/ 9 w 12"/>
                  <a:gd name="T37" fmla="*/ 7 h 40"/>
                  <a:gd name="T38" fmla="*/ 5 w 12"/>
                  <a:gd name="T39" fmla="*/ 4 h 40"/>
                  <a:gd name="T40" fmla="*/ 9 w 12"/>
                  <a:gd name="T41" fmla="*/ 0 h 40"/>
                  <a:gd name="T42" fmla="*/ 12 w 12"/>
                  <a:gd name="T43" fmla="*/ 4 h 40"/>
                  <a:gd name="T44" fmla="*/ 9 w 12"/>
                  <a:gd name="T45"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0">
                    <a:moveTo>
                      <a:pt x="12" y="30"/>
                    </a:moveTo>
                    <a:cubicBezTo>
                      <a:pt x="12" y="33"/>
                      <a:pt x="12" y="35"/>
                      <a:pt x="10" y="37"/>
                    </a:cubicBezTo>
                    <a:cubicBezTo>
                      <a:pt x="9" y="39"/>
                      <a:pt x="8" y="40"/>
                      <a:pt x="5" y="40"/>
                    </a:cubicBezTo>
                    <a:cubicBezTo>
                      <a:pt x="3" y="40"/>
                      <a:pt x="1" y="39"/>
                      <a:pt x="1" y="39"/>
                    </a:cubicBezTo>
                    <a:cubicBezTo>
                      <a:pt x="0" y="39"/>
                      <a:pt x="0" y="39"/>
                      <a:pt x="0" y="38"/>
                    </a:cubicBezTo>
                    <a:cubicBezTo>
                      <a:pt x="1" y="35"/>
                      <a:pt x="1" y="35"/>
                      <a:pt x="1" y="35"/>
                    </a:cubicBezTo>
                    <a:cubicBezTo>
                      <a:pt x="1" y="35"/>
                      <a:pt x="2" y="35"/>
                      <a:pt x="2" y="35"/>
                    </a:cubicBezTo>
                    <a:cubicBezTo>
                      <a:pt x="2" y="35"/>
                      <a:pt x="3" y="36"/>
                      <a:pt x="4" y="36"/>
                    </a:cubicBezTo>
                    <a:cubicBezTo>
                      <a:pt x="5" y="36"/>
                      <a:pt x="6" y="35"/>
                      <a:pt x="6" y="34"/>
                    </a:cubicBezTo>
                    <a:cubicBezTo>
                      <a:pt x="6" y="33"/>
                      <a:pt x="6" y="32"/>
                      <a:pt x="6" y="31"/>
                    </a:cubicBezTo>
                    <a:cubicBezTo>
                      <a:pt x="6" y="14"/>
                      <a:pt x="6" y="14"/>
                      <a:pt x="6" y="14"/>
                    </a:cubicBezTo>
                    <a:cubicBezTo>
                      <a:pt x="3" y="14"/>
                      <a:pt x="3" y="14"/>
                      <a:pt x="3" y="14"/>
                    </a:cubicBezTo>
                    <a:cubicBezTo>
                      <a:pt x="3" y="14"/>
                      <a:pt x="3" y="14"/>
                      <a:pt x="3" y="13"/>
                    </a:cubicBezTo>
                    <a:cubicBezTo>
                      <a:pt x="3" y="11"/>
                      <a:pt x="3" y="11"/>
                      <a:pt x="3" y="11"/>
                    </a:cubicBezTo>
                    <a:cubicBezTo>
                      <a:pt x="3" y="10"/>
                      <a:pt x="3" y="10"/>
                      <a:pt x="3" y="10"/>
                    </a:cubicBezTo>
                    <a:cubicBezTo>
                      <a:pt x="11" y="10"/>
                      <a:pt x="11" y="10"/>
                      <a:pt x="11" y="10"/>
                    </a:cubicBezTo>
                    <a:cubicBezTo>
                      <a:pt x="12" y="10"/>
                      <a:pt x="12" y="10"/>
                      <a:pt x="12" y="11"/>
                    </a:cubicBezTo>
                    <a:lnTo>
                      <a:pt x="12" y="30"/>
                    </a:lnTo>
                    <a:close/>
                    <a:moveTo>
                      <a:pt x="9" y="7"/>
                    </a:moveTo>
                    <a:cubicBezTo>
                      <a:pt x="7" y="7"/>
                      <a:pt x="5" y="6"/>
                      <a:pt x="5" y="4"/>
                    </a:cubicBezTo>
                    <a:cubicBezTo>
                      <a:pt x="5" y="2"/>
                      <a:pt x="7" y="0"/>
                      <a:pt x="9" y="0"/>
                    </a:cubicBezTo>
                    <a:cubicBezTo>
                      <a:pt x="11" y="0"/>
                      <a:pt x="12" y="2"/>
                      <a:pt x="12" y="4"/>
                    </a:cubicBezTo>
                    <a:cubicBezTo>
                      <a:pt x="12" y="6"/>
                      <a:pt x="11" y="7"/>
                      <a:pt x="9"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54" name="Freeform 15">
                <a:extLst>
                  <a:ext uri="{FF2B5EF4-FFF2-40B4-BE49-F238E27FC236}">
                    <a16:creationId xmlns:a16="http://schemas.microsoft.com/office/drawing/2014/main" id="{D9BF745A-00B8-5C3C-C7AD-40DEF1A9C7AF}"/>
                  </a:ext>
                </a:extLst>
              </p:cNvPr>
              <p:cNvSpPr>
                <a:spLocks/>
              </p:cNvSpPr>
              <p:nvPr/>
            </p:nvSpPr>
            <p:spPr bwMode="auto">
              <a:xfrm>
                <a:off x="3963988" y="5494338"/>
                <a:ext cx="82550" cy="112713"/>
              </a:xfrm>
              <a:custGeom>
                <a:avLst/>
                <a:gdLst>
                  <a:gd name="T0" fmla="*/ 22 w 22"/>
                  <a:gd name="T1" fmla="*/ 29 h 30"/>
                  <a:gd name="T2" fmla="*/ 21 w 22"/>
                  <a:gd name="T3" fmla="*/ 30 h 30"/>
                  <a:gd name="T4" fmla="*/ 16 w 22"/>
                  <a:gd name="T5" fmla="*/ 30 h 30"/>
                  <a:gd name="T6" fmla="*/ 15 w 22"/>
                  <a:gd name="T7" fmla="*/ 29 h 30"/>
                  <a:gd name="T8" fmla="*/ 8 w 22"/>
                  <a:gd name="T9" fmla="*/ 19 h 30"/>
                  <a:gd name="T10" fmla="*/ 8 w 22"/>
                  <a:gd name="T11" fmla="*/ 26 h 30"/>
                  <a:gd name="T12" fmla="*/ 10 w 22"/>
                  <a:gd name="T13" fmla="*/ 26 h 30"/>
                  <a:gd name="T14" fmla="*/ 11 w 22"/>
                  <a:gd name="T15" fmla="*/ 26 h 30"/>
                  <a:gd name="T16" fmla="*/ 11 w 22"/>
                  <a:gd name="T17" fmla="*/ 29 h 30"/>
                  <a:gd name="T18" fmla="*/ 10 w 22"/>
                  <a:gd name="T19" fmla="*/ 30 h 30"/>
                  <a:gd name="T20" fmla="*/ 1 w 22"/>
                  <a:gd name="T21" fmla="*/ 30 h 30"/>
                  <a:gd name="T22" fmla="*/ 0 w 22"/>
                  <a:gd name="T23" fmla="*/ 29 h 30"/>
                  <a:gd name="T24" fmla="*/ 0 w 22"/>
                  <a:gd name="T25" fmla="*/ 26 h 30"/>
                  <a:gd name="T26" fmla="*/ 1 w 22"/>
                  <a:gd name="T27" fmla="*/ 26 h 30"/>
                  <a:gd name="T28" fmla="*/ 3 w 22"/>
                  <a:gd name="T29" fmla="*/ 26 h 30"/>
                  <a:gd name="T30" fmla="*/ 3 w 22"/>
                  <a:gd name="T31" fmla="*/ 4 h 30"/>
                  <a:gd name="T32" fmla="*/ 1 w 22"/>
                  <a:gd name="T33" fmla="*/ 4 h 30"/>
                  <a:gd name="T34" fmla="*/ 0 w 22"/>
                  <a:gd name="T35" fmla="*/ 3 h 30"/>
                  <a:gd name="T36" fmla="*/ 0 w 22"/>
                  <a:gd name="T37" fmla="*/ 1 h 30"/>
                  <a:gd name="T38" fmla="*/ 1 w 22"/>
                  <a:gd name="T39" fmla="*/ 0 h 30"/>
                  <a:gd name="T40" fmla="*/ 8 w 22"/>
                  <a:gd name="T41" fmla="*/ 0 h 30"/>
                  <a:gd name="T42" fmla="*/ 8 w 22"/>
                  <a:gd name="T43" fmla="*/ 1 h 30"/>
                  <a:gd name="T44" fmla="*/ 8 w 22"/>
                  <a:gd name="T45" fmla="*/ 17 h 30"/>
                  <a:gd name="T46" fmla="*/ 13 w 22"/>
                  <a:gd name="T47" fmla="*/ 13 h 30"/>
                  <a:gd name="T48" fmla="*/ 12 w 22"/>
                  <a:gd name="T49" fmla="*/ 13 h 30"/>
                  <a:gd name="T50" fmla="*/ 11 w 22"/>
                  <a:gd name="T51" fmla="*/ 12 h 30"/>
                  <a:gd name="T52" fmla="*/ 11 w 22"/>
                  <a:gd name="T53" fmla="*/ 10 h 30"/>
                  <a:gd name="T54" fmla="*/ 12 w 22"/>
                  <a:gd name="T55" fmla="*/ 9 h 30"/>
                  <a:gd name="T56" fmla="*/ 21 w 22"/>
                  <a:gd name="T57" fmla="*/ 9 h 30"/>
                  <a:gd name="T58" fmla="*/ 21 w 22"/>
                  <a:gd name="T59" fmla="*/ 10 h 30"/>
                  <a:gd name="T60" fmla="*/ 21 w 22"/>
                  <a:gd name="T61" fmla="*/ 12 h 30"/>
                  <a:gd name="T62" fmla="*/ 21 w 22"/>
                  <a:gd name="T63" fmla="*/ 13 h 30"/>
                  <a:gd name="T64" fmla="*/ 19 w 22"/>
                  <a:gd name="T65" fmla="*/ 13 h 30"/>
                  <a:gd name="T66" fmla="*/ 13 w 22"/>
                  <a:gd name="T67" fmla="*/ 18 h 30"/>
                  <a:gd name="T68" fmla="*/ 19 w 22"/>
                  <a:gd name="T69" fmla="*/ 26 h 30"/>
                  <a:gd name="T70" fmla="*/ 21 w 22"/>
                  <a:gd name="T71" fmla="*/ 26 h 30"/>
                  <a:gd name="T72" fmla="*/ 22 w 22"/>
                  <a:gd name="T73" fmla="*/ 26 h 30"/>
                  <a:gd name="T74" fmla="*/ 22 w 22"/>
                  <a:gd name="T7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30">
                    <a:moveTo>
                      <a:pt x="22" y="29"/>
                    </a:moveTo>
                    <a:cubicBezTo>
                      <a:pt x="22" y="29"/>
                      <a:pt x="22" y="30"/>
                      <a:pt x="21" y="30"/>
                    </a:cubicBezTo>
                    <a:cubicBezTo>
                      <a:pt x="16" y="30"/>
                      <a:pt x="16" y="30"/>
                      <a:pt x="16" y="30"/>
                    </a:cubicBezTo>
                    <a:cubicBezTo>
                      <a:pt x="16" y="30"/>
                      <a:pt x="16" y="30"/>
                      <a:pt x="15" y="29"/>
                    </a:cubicBezTo>
                    <a:cubicBezTo>
                      <a:pt x="8" y="19"/>
                      <a:pt x="8" y="19"/>
                      <a:pt x="8" y="19"/>
                    </a:cubicBezTo>
                    <a:cubicBezTo>
                      <a:pt x="8" y="26"/>
                      <a:pt x="8" y="26"/>
                      <a:pt x="8" y="26"/>
                    </a:cubicBezTo>
                    <a:cubicBezTo>
                      <a:pt x="10" y="26"/>
                      <a:pt x="10" y="26"/>
                      <a:pt x="10" y="26"/>
                    </a:cubicBezTo>
                    <a:cubicBezTo>
                      <a:pt x="11" y="26"/>
                      <a:pt x="11" y="26"/>
                      <a:pt x="11" y="26"/>
                    </a:cubicBezTo>
                    <a:cubicBezTo>
                      <a:pt x="11" y="29"/>
                      <a:pt x="11" y="29"/>
                      <a:pt x="11" y="29"/>
                    </a:cubicBezTo>
                    <a:cubicBezTo>
                      <a:pt x="11" y="29"/>
                      <a:pt x="11" y="30"/>
                      <a:pt x="10" y="30"/>
                    </a:cubicBezTo>
                    <a:cubicBezTo>
                      <a:pt x="1" y="30"/>
                      <a:pt x="1" y="30"/>
                      <a:pt x="1" y="30"/>
                    </a:cubicBezTo>
                    <a:cubicBezTo>
                      <a:pt x="1" y="30"/>
                      <a:pt x="0" y="30"/>
                      <a:pt x="0" y="29"/>
                    </a:cubicBezTo>
                    <a:cubicBezTo>
                      <a:pt x="0" y="26"/>
                      <a:pt x="0" y="26"/>
                      <a:pt x="0" y="26"/>
                    </a:cubicBezTo>
                    <a:cubicBezTo>
                      <a:pt x="0" y="26"/>
                      <a:pt x="0" y="26"/>
                      <a:pt x="1" y="26"/>
                    </a:cubicBezTo>
                    <a:cubicBezTo>
                      <a:pt x="3" y="26"/>
                      <a:pt x="3" y="26"/>
                      <a:pt x="3" y="26"/>
                    </a:cubicBezTo>
                    <a:cubicBezTo>
                      <a:pt x="3" y="4"/>
                      <a:pt x="3" y="4"/>
                      <a:pt x="3" y="4"/>
                    </a:cubicBezTo>
                    <a:cubicBezTo>
                      <a:pt x="1" y="4"/>
                      <a:pt x="1" y="4"/>
                      <a:pt x="1" y="4"/>
                    </a:cubicBezTo>
                    <a:cubicBezTo>
                      <a:pt x="1" y="4"/>
                      <a:pt x="0" y="4"/>
                      <a:pt x="0" y="3"/>
                    </a:cubicBezTo>
                    <a:cubicBezTo>
                      <a:pt x="0" y="1"/>
                      <a:pt x="0" y="1"/>
                      <a:pt x="0" y="1"/>
                    </a:cubicBezTo>
                    <a:cubicBezTo>
                      <a:pt x="0" y="0"/>
                      <a:pt x="1" y="0"/>
                      <a:pt x="1" y="0"/>
                    </a:cubicBezTo>
                    <a:cubicBezTo>
                      <a:pt x="8" y="0"/>
                      <a:pt x="8" y="0"/>
                      <a:pt x="8" y="0"/>
                    </a:cubicBezTo>
                    <a:cubicBezTo>
                      <a:pt x="8" y="0"/>
                      <a:pt x="8" y="0"/>
                      <a:pt x="8" y="1"/>
                    </a:cubicBezTo>
                    <a:cubicBezTo>
                      <a:pt x="8" y="17"/>
                      <a:pt x="8" y="17"/>
                      <a:pt x="8" y="17"/>
                    </a:cubicBezTo>
                    <a:cubicBezTo>
                      <a:pt x="13" y="13"/>
                      <a:pt x="13" y="13"/>
                      <a:pt x="13" y="13"/>
                    </a:cubicBezTo>
                    <a:cubicBezTo>
                      <a:pt x="12" y="13"/>
                      <a:pt x="12" y="13"/>
                      <a:pt x="12" y="13"/>
                    </a:cubicBezTo>
                    <a:cubicBezTo>
                      <a:pt x="12" y="13"/>
                      <a:pt x="11" y="13"/>
                      <a:pt x="11" y="12"/>
                    </a:cubicBezTo>
                    <a:cubicBezTo>
                      <a:pt x="11" y="10"/>
                      <a:pt x="11" y="10"/>
                      <a:pt x="11" y="10"/>
                    </a:cubicBezTo>
                    <a:cubicBezTo>
                      <a:pt x="11" y="9"/>
                      <a:pt x="12" y="9"/>
                      <a:pt x="12" y="9"/>
                    </a:cubicBezTo>
                    <a:cubicBezTo>
                      <a:pt x="21" y="9"/>
                      <a:pt x="21" y="9"/>
                      <a:pt x="21" y="9"/>
                    </a:cubicBezTo>
                    <a:cubicBezTo>
                      <a:pt x="21" y="9"/>
                      <a:pt x="21" y="10"/>
                      <a:pt x="21" y="10"/>
                    </a:cubicBezTo>
                    <a:cubicBezTo>
                      <a:pt x="21" y="12"/>
                      <a:pt x="21" y="12"/>
                      <a:pt x="21" y="12"/>
                    </a:cubicBezTo>
                    <a:cubicBezTo>
                      <a:pt x="21" y="13"/>
                      <a:pt x="21" y="13"/>
                      <a:pt x="21" y="13"/>
                    </a:cubicBezTo>
                    <a:cubicBezTo>
                      <a:pt x="19" y="13"/>
                      <a:pt x="19" y="13"/>
                      <a:pt x="19" y="13"/>
                    </a:cubicBezTo>
                    <a:cubicBezTo>
                      <a:pt x="13" y="18"/>
                      <a:pt x="13" y="18"/>
                      <a:pt x="13" y="18"/>
                    </a:cubicBezTo>
                    <a:cubicBezTo>
                      <a:pt x="19" y="26"/>
                      <a:pt x="19" y="26"/>
                      <a:pt x="19" y="26"/>
                    </a:cubicBezTo>
                    <a:cubicBezTo>
                      <a:pt x="21" y="26"/>
                      <a:pt x="21" y="26"/>
                      <a:pt x="21" y="26"/>
                    </a:cubicBezTo>
                    <a:cubicBezTo>
                      <a:pt x="22" y="26"/>
                      <a:pt x="22" y="26"/>
                      <a:pt x="22" y="26"/>
                    </a:cubicBezTo>
                    <a:lnTo>
                      <a:pt x="22"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grpSp>
        <p:grpSp>
          <p:nvGrpSpPr>
            <p:cNvPr id="36" name="Group 34">
              <a:extLst>
                <a:ext uri="{FF2B5EF4-FFF2-40B4-BE49-F238E27FC236}">
                  <a16:creationId xmlns:a16="http://schemas.microsoft.com/office/drawing/2014/main" id="{AA155506-24EB-9392-E13F-B07BDD1637B9}"/>
                </a:ext>
              </a:extLst>
            </p:cNvPr>
            <p:cNvGrpSpPr/>
            <p:nvPr/>
          </p:nvGrpSpPr>
          <p:grpSpPr>
            <a:xfrm>
              <a:off x="4176963" y="4545982"/>
              <a:ext cx="546436" cy="462866"/>
              <a:chOff x="7199313" y="5546725"/>
              <a:chExt cx="450850" cy="295276"/>
            </a:xfrm>
            <a:solidFill>
              <a:schemeClr val="bg1"/>
            </a:solidFill>
          </p:grpSpPr>
          <p:sp>
            <p:nvSpPr>
              <p:cNvPr id="41" name="Freeform 25">
                <a:extLst>
                  <a:ext uri="{FF2B5EF4-FFF2-40B4-BE49-F238E27FC236}">
                    <a16:creationId xmlns:a16="http://schemas.microsoft.com/office/drawing/2014/main" id="{BC047F31-8147-4B90-5B99-294385BA0843}"/>
                  </a:ext>
                </a:extLst>
              </p:cNvPr>
              <p:cNvSpPr>
                <a:spLocks/>
              </p:cNvSpPr>
              <p:nvPr/>
            </p:nvSpPr>
            <p:spPr bwMode="auto">
              <a:xfrm>
                <a:off x="7232651" y="5546725"/>
                <a:ext cx="300038" cy="188913"/>
              </a:xfrm>
              <a:custGeom>
                <a:avLst/>
                <a:gdLst>
                  <a:gd name="T0" fmla="*/ 4 w 80"/>
                  <a:gd name="T1" fmla="*/ 29 h 50"/>
                  <a:gd name="T2" fmla="*/ 22 w 80"/>
                  <a:gd name="T3" fmla="*/ 13 h 50"/>
                  <a:gd name="T4" fmla="*/ 23 w 80"/>
                  <a:gd name="T5" fmla="*/ 13 h 50"/>
                  <a:gd name="T6" fmla="*/ 26 w 80"/>
                  <a:gd name="T7" fmla="*/ 11 h 50"/>
                  <a:gd name="T8" fmla="*/ 40 w 80"/>
                  <a:gd name="T9" fmla="*/ 0 h 50"/>
                  <a:gd name="T10" fmla="*/ 53 w 80"/>
                  <a:gd name="T11" fmla="*/ 8 h 50"/>
                  <a:gd name="T12" fmla="*/ 56 w 80"/>
                  <a:gd name="T13" fmla="*/ 7 h 50"/>
                  <a:gd name="T14" fmla="*/ 64 w 80"/>
                  <a:gd name="T15" fmla="*/ 14 h 50"/>
                  <a:gd name="T16" fmla="*/ 65 w 80"/>
                  <a:gd name="T17" fmla="*/ 14 h 50"/>
                  <a:gd name="T18" fmla="*/ 80 w 80"/>
                  <a:gd name="T19" fmla="*/ 29 h 50"/>
                  <a:gd name="T20" fmla="*/ 65 w 80"/>
                  <a:gd name="T21" fmla="*/ 43 h 50"/>
                  <a:gd name="T22" fmla="*/ 60 w 80"/>
                  <a:gd name="T23" fmla="*/ 42 h 50"/>
                  <a:gd name="T24" fmla="*/ 52 w 80"/>
                  <a:gd name="T25" fmla="*/ 46 h 50"/>
                  <a:gd name="T26" fmla="*/ 47 w 80"/>
                  <a:gd name="T27" fmla="*/ 44 h 50"/>
                  <a:gd name="T28" fmla="*/ 37 w 80"/>
                  <a:gd name="T29" fmla="*/ 50 h 50"/>
                  <a:gd name="T30" fmla="*/ 29 w 80"/>
                  <a:gd name="T31" fmla="*/ 48 h 50"/>
                  <a:gd name="T32" fmla="*/ 22 w 80"/>
                  <a:gd name="T33" fmla="*/ 49 h 50"/>
                  <a:gd name="T34" fmla="*/ 11 w 80"/>
                  <a:gd name="T35" fmla="*/ 45 h 50"/>
                  <a:gd name="T36" fmla="*/ 9 w 80"/>
                  <a:gd name="T37" fmla="*/ 46 h 50"/>
                  <a:gd name="T38" fmla="*/ 0 w 80"/>
                  <a:gd name="T39" fmla="*/ 36 h 50"/>
                  <a:gd name="T40" fmla="*/ 4 w 80"/>
                  <a:gd name="T41"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50">
                    <a:moveTo>
                      <a:pt x="4" y="29"/>
                    </a:moveTo>
                    <a:cubicBezTo>
                      <a:pt x="5" y="20"/>
                      <a:pt x="13" y="13"/>
                      <a:pt x="22" y="13"/>
                    </a:cubicBezTo>
                    <a:cubicBezTo>
                      <a:pt x="22" y="13"/>
                      <a:pt x="22" y="13"/>
                      <a:pt x="23" y="13"/>
                    </a:cubicBezTo>
                    <a:cubicBezTo>
                      <a:pt x="24" y="12"/>
                      <a:pt x="25" y="11"/>
                      <a:pt x="26" y="11"/>
                    </a:cubicBezTo>
                    <a:cubicBezTo>
                      <a:pt x="28" y="5"/>
                      <a:pt x="34" y="0"/>
                      <a:pt x="40" y="0"/>
                    </a:cubicBezTo>
                    <a:cubicBezTo>
                      <a:pt x="45" y="0"/>
                      <a:pt x="50" y="3"/>
                      <a:pt x="53" y="8"/>
                    </a:cubicBezTo>
                    <a:cubicBezTo>
                      <a:pt x="54" y="8"/>
                      <a:pt x="55" y="7"/>
                      <a:pt x="56" y="7"/>
                    </a:cubicBezTo>
                    <a:cubicBezTo>
                      <a:pt x="60" y="7"/>
                      <a:pt x="63" y="10"/>
                      <a:pt x="64" y="14"/>
                    </a:cubicBezTo>
                    <a:cubicBezTo>
                      <a:pt x="65" y="14"/>
                      <a:pt x="65" y="14"/>
                      <a:pt x="65" y="14"/>
                    </a:cubicBezTo>
                    <a:cubicBezTo>
                      <a:pt x="73" y="14"/>
                      <a:pt x="80" y="21"/>
                      <a:pt x="80" y="29"/>
                    </a:cubicBezTo>
                    <a:cubicBezTo>
                      <a:pt x="80" y="37"/>
                      <a:pt x="73" y="43"/>
                      <a:pt x="65" y="43"/>
                    </a:cubicBezTo>
                    <a:cubicBezTo>
                      <a:pt x="63" y="43"/>
                      <a:pt x="62" y="43"/>
                      <a:pt x="60" y="42"/>
                    </a:cubicBezTo>
                    <a:cubicBezTo>
                      <a:pt x="58" y="44"/>
                      <a:pt x="56" y="46"/>
                      <a:pt x="52" y="46"/>
                    </a:cubicBezTo>
                    <a:cubicBezTo>
                      <a:pt x="50" y="46"/>
                      <a:pt x="49" y="45"/>
                      <a:pt x="47" y="44"/>
                    </a:cubicBezTo>
                    <a:cubicBezTo>
                      <a:pt x="45" y="48"/>
                      <a:pt x="41" y="50"/>
                      <a:pt x="37" y="50"/>
                    </a:cubicBezTo>
                    <a:cubicBezTo>
                      <a:pt x="34" y="50"/>
                      <a:pt x="31" y="49"/>
                      <a:pt x="29" y="48"/>
                    </a:cubicBezTo>
                    <a:cubicBezTo>
                      <a:pt x="27" y="48"/>
                      <a:pt x="25" y="49"/>
                      <a:pt x="22" y="49"/>
                    </a:cubicBezTo>
                    <a:cubicBezTo>
                      <a:pt x="18" y="49"/>
                      <a:pt x="14" y="48"/>
                      <a:pt x="11" y="45"/>
                    </a:cubicBezTo>
                    <a:cubicBezTo>
                      <a:pt x="10" y="45"/>
                      <a:pt x="10" y="46"/>
                      <a:pt x="9" y="46"/>
                    </a:cubicBezTo>
                    <a:cubicBezTo>
                      <a:pt x="4" y="46"/>
                      <a:pt x="0" y="41"/>
                      <a:pt x="0" y="36"/>
                    </a:cubicBezTo>
                    <a:cubicBezTo>
                      <a:pt x="0" y="33"/>
                      <a:pt x="2" y="30"/>
                      <a:pt x="4"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2" name="Freeform 26">
                <a:extLst>
                  <a:ext uri="{FF2B5EF4-FFF2-40B4-BE49-F238E27FC236}">
                    <a16:creationId xmlns:a16="http://schemas.microsoft.com/office/drawing/2014/main" id="{08F3039A-47FD-453C-869A-66B64B02F131}"/>
                  </a:ext>
                </a:extLst>
              </p:cNvPr>
              <p:cNvSpPr>
                <a:spLocks/>
              </p:cNvSpPr>
              <p:nvPr/>
            </p:nvSpPr>
            <p:spPr bwMode="auto">
              <a:xfrm>
                <a:off x="7504113" y="5683250"/>
                <a:ext cx="146050" cy="101600"/>
              </a:xfrm>
              <a:custGeom>
                <a:avLst/>
                <a:gdLst>
                  <a:gd name="T0" fmla="*/ 1 w 39"/>
                  <a:gd name="T1" fmla="*/ 16 h 27"/>
                  <a:gd name="T2" fmla="*/ 8 w 39"/>
                  <a:gd name="T3" fmla="*/ 7 h 27"/>
                  <a:gd name="T4" fmla="*/ 11 w 39"/>
                  <a:gd name="T5" fmla="*/ 7 h 27"/>
                  <a:gd name="T6" fmla="*/ 20 w 39"/>
                  <a:gd name="T7" fmla="*/ 1 h 27"/>
                  <a:gd name="T8" fmla="*/ 31 w 39"/>
                  <a:gd name="T9" fmla="*/ 7 h 27"/>
                  <a:gd name="T10" fmla="*/ 39 w 39"/>
                  <a:gd name="T11" fmla="*/ 15 h 27"/>
                  <a:gd name="T12" fmla="*/ 31 w 39"/>
                  <a:gd name="T13" fmla="*/ 24 h 27"/>
                  <a:gd name="T14" fmla="*/ 25 w 39"/>
                  <a:gd name="T15" fmla="*/ 23 h 27"/>
                  <a:gd name="T16" fmla="*/ 19 w 39"/>
                  <a:gd name="T17" fmla="*/ 26 h 27"/>
                  <a:gd name="T18" fmla="*/ 10 w 39"/>
                  <a:gd name="T19" fmla="*/ 22 h 27"/>
                  <a:gd name="T20" fmla="*/ 1 w 39"/>
                  <a:gd name="T2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7">
                    <a:moveTo>
                      <a:pt x="1" y="16"/>
                    </a:moveTo>
                    <a:cubicBezTo>
                      <a:pt x="0" y="12"/>
                      <a:pt x="3" y="8"/>
                      <a:pt x="8" y="7"/>
                    </a:cubicBezTo>
                    <a:cubicBezTo>
                      <a:pt x="9" y="7"/>
                      <a:pt x="10" y="7"/>
                      <a:pt x="11" y="7"/>
                    </a:cubicBezTo>
                    <a:cubicBezTo>
                      <a:pt x="13" y="4"/>
                      <a:pt x="16" y="1"/>
                      <a:pt x="20" y="1"/>
                    </a:cubicBezTo>
                    <a:cubicBezTo>
                      <a:pt x="24" y="0"/>
                      <a:pt x="29" y="3"/>
                      <a:pt x="31" y="7"/>
                    </a:cubicBezTo>
                    <a:cubicBezTo>
                      <a:pt x="35" y="7"/>
                      <a:pt x="38" y="10"/>
                      <a:pt x="39" y="15"/>
                    </a:cubicBezTo>
                    <a:cubicBezTo>
                      <a:pt x="39" y="19"/>
                      <a:pt x="36" y="24"/>
                      <a:pt x="31" y="24"/>
                    </a:cubicBezTo>
                    <a:cubicBezTo>
                      <a:pt x="29" y="25"/>
                      <a:pt x="27" y="24"/>
                      <a:pt x="25" y="23"/>
                    </a:cubicBezTo>
                    <a:cubicBezTo>
                      <a:pt x="23" y="25"/>
                      <a:pt x="21" y="26"/>
                      <a:pt x="19" y="26"/>
                    </a:cubicBezTo>
                    <a:cubicBezTo>
                      <a:pt x="15" y="27"/>
                      <a:pt x="12" y="25"/>
                      <a:pt x="10" y="22"/>
                    </a:cubicBezTo>
                    <a:cubicBezTo>
                      <a:pt x="6" y="23"/>
                      <a:pt x="2" y="20"/>
                      <a:pt x="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43" name="Freeform 27">
                <a:extLst>
                  <a:ext uri="{FF2B5EF4-FFF2-40B4-BE49-F238E27FC236}">
                    <a16:creationId xmlns:a16="http://schemas.microsoft.com/office/drawing/2014/main" id="{98555A1B-BA59-48EB-2EDB-6FD72EC77577}"/>
                  </a:ext>
                </a:extLst>
              </p:cNvPr>
              <p:cNvSpPr>
                <a:spLocks/>
              </p:cNvSpPr>
              <p:nvPr/>
            </p:nvSpPr>
            <p:spPr bwMode="auto">
              <a:xfrm>
                <a:off x="7199313" y="5770563"/>
                <a:ext cx="142875" cy="71438"/>
              </a:xfrm>
              <a:custGeom>
                <a:avLst/>
                <a:gdLst>
                  <a:gd name="T0" fmla="*/ 0 w 38"/>
                  <a:gd name="T1" fmla="*/ 12 h 19"/>
                  <a:gd name="T2" fmla="*/ 7 w 38"/>
                  <a:gd name="T3" fmla="*/ 5 h 19"/>
                  <a:gd name="T4" fmla="*/ 11 w 38"/>
                  <a:gd name="T5" fmla="*/ 5 h 19"/>
                  <a:gd name="T6" fmla="*/ 19 w 38"/>
                  <a:gd name="T7" fmla="*/ 0 h 19"/>
                  <a:gd name="T8" fmla="*/ 30 w 38"/>
                  <a:gd name="T9" fmla="*/ 5 h 19"/>
                  <a:gd name="T10" fmla="*/ 37 w 38"/>
                  <a:gd name="T11" fmla="*/ 9 h 19"/>
                  <a:gd name="T12" fmla="*/ 30 w 38"/>
                  <a:gd name="T13" fmla="*/ 17 h 19"/>
                  <a:gd name="T14" fmla="*/ 23 w 38"/>
                  <a:gd name="T15" fmla="*/ 16 h 19"/>
                  <a:gd name="T16" fmla="*/ 17 w 38"/>
                  <a:gd name="T17" fmla="*/ 19 h 19"/>
                  <a:gd name="T18" fmla="*/ 8 w 38"/>
                  <a:gd name="T19" fmla="*/ 16 h 19"/>
                  <a:gd name="T20" fmla="*/ 0 w 38"/>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12"/>
                    </a:moveTo>
                    <a:cubicBezTo>
                      <a:pt x="0" y="9"/>
                      <a:pt x="3" y="6"/>
                      <a:pt x="7" y="5"/>
                    </a:cubicBezTo>
                    <a:cubicBezTo>
                      <a:pt x="8" y="5"/>
                      <a:pt x="10" y="5"/>
                      <a:pt x="11" y="5"/>
                    </a:cubicBezTo>
                    <a:cubicBezTo>
                      <a:pt x="12" y="3"/>
                      <a:pt x="15" y="1"/>
                      <a:pt x="19" y="0"/>
                    </a:cubicBezTo>
                    <a:cubicBezTo>
                      <a:pt x="24" y="0"/>
                      <a:pt x="28" y="1"/>
                      <a:pt x="30" y="5"/>
                    </a:cubicBezTo>
                    <a:cubicBezTo>
                      <a:pt x="34" y="5"/>
                      <a:pt x="37" y="7"/>
                      <a:pt x="37" y="9"/>
                    </a:cubicBezTo>
                    <a:cubicBezTo>
                      <a:pt x="38" y="13"/>
                      <a:pt x="34" y="16"/>
                      <a:pt x="30" y="17"/>
                    </a:cubicBezTo>
                    <a:cubicBezTo>
                      <a:pt x="27" y="17"/>
                      <a:pt x="25" y="17"/>
                      <a:pt x="23" y="16"/>
                    </a:cubicBezTo>
                    <a:cubicBezTo>
                      <a:pt x="22" y="17"/>
                      <a:pt x="20" y="18"/>
                      <a:pt x="17" y="19"/>
                    </a:cubicBezTo>
                    <a:cubicBezTo>
                      <a:pt x="14" y="19"/>
                      <a:pt x="10" y="18"/>
                      <a:pt x="8" y="16"/>
                    </a:cubicBezTo>
                    <a:cubicBezTo>
                      <a:pt x="4" y="17"/>
                      <a:pt x="1" y="15"/>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cs typeface="Arial" panose="020B0604020202020204" pitchFamily="34" charset="0"/>
                </a:endParaRPr>
              </a:p>
            </p:txBody>
          </p:sp>
        </p:grpSp>
        <p:pic>
          <p:nvPicPr>
            <p:cNvPr id="37" name="Picture 4" descr="D:\2018\ANTONIYA\2019\0619_Sapareva_bania\Report\icons\poll.png">
              <a:extLst>
                <a:ext uri="{FF2B5EF4-FFF2-40B4-BE49-F238E27FC236}">
                  <a16:creationId xmlns:a16="http://schemas.microsoft.com/office/drawing/2014/main" id="{ECEC6E0F-62A7-31C9-9493-A67E3DED6A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9591" y="5882227"/>
              <a:ext cx="465623" cy="465623"/>
            </a:xfrm>
            <a:prstGeom prst="rect">
              <a:avLst/>
            </a:prstGeom>
            <a:noFill/>
            <a:extLst>
              <a:ext uri="{909E8E84-426E-40DD-AFC4-6F175D3DCCD1}">
                <a14:hiddenFill xmlns:a14="http://schemas.microsoft.com/office/drawing/2010/main">
                  <a:solidFill>
                    <a:srgbClr val="FFFFFF"/>
                  </a:solidFill>
                </a14:hiddenFill>
              </a:ext>
            </a:extLst>
          </p:spPr>
        </p:pic>
        <p:sp>
          <p:nvSpPr>
            <p:cNvPr id="38" name="Текстово поле 37">
              <a:extLst>
                <a:ext uri="{FF2B5EF4-FFF2-40B4-BE49-F238E27FC236}">
                  <a16:creationId xmlns:a16="http://schemas.microsoft.com/office/drawing/2014/main" id="{EB65E5EB-E331-3B3F-615E-C4F1073DE4AA}"/>
                </a:ext>
              </a:extLst>
            </p:cNvPr>
            <p:cNvSpPr txBox="1"/>
            <p:nvPr/>
          </p:nvSpPr>
          <p:spPr>
            <a:xfrm>
              <a:off x="5304585" y="1402206"/>
              <a:ext cx="1311357" cy="1384995"/>
            </a:xfrm>
            <a:prstGeom prst="rect">
              <a:avLst/>
            </a:prstGeom>
            <a:noFill/>
          </p:spPr>
          <p:txBody>
            <a:bodyPr wrap="square">
              <a:spAutoFit/>
            </a:bodyPr>
            <a:lstStyle/>
            <a:p>
              <a:pPr algn="just"/>
              <a:r>
                <a:rPr lang="bg-BG" sz="1400" dirty="0">
                  <a:solidFill>
                    <a:schemeClr val="bg1"/>
                  </a:solidFill>
                  <a:latin typeface="Arial Narrow" panose="020B0606020202030204" pitchFamily="34" charset="0"/>
                </a:rPr>
                <a:t>Възложител: </a:t>
              </a:r>
            </a:p>
            <a:p>
              <a:pPr algn="just"/>
              <a:endParaRPr lang="bg-BG" sz="1400" dirty="0">
                <a:solidFill>
                  <a:schemeClr val="bg1"/>
                </a:solidFill>
                <a:latin typeface="Arial Narrow" panose="020B0606020202030204" pitchFamily="34" charset="0"/>
              </a:endParaRPr>
            </a:p>
            <a:p>
              <a:pPr algn="just"/>
              <a:endParaRPr lang="bg-BG" sz="1400" dirty="0">
                <a:solidFill>
                  <a:schemeClr val="bg1"/>
                </a:solidFill>
                <a:latin typeface="Arial Narrow" panose="020B0606020202030204" pitchFamily="34" charset="0"/>
              </a:endParaRPr>
            </a:p>
            <a:p>
              <a:pPr algn="ctr"/>
              <a:r>
                <a:rPr lang="bg-BG" sz="1400" dirty="0">
                  <a:solidFill>
                    <a:schemeClr val="bg1"/>
                  </a:solidFill>
                  <a:latin typeface="Arial Narrow" panose="020B0606020202030204" pitchFamily="34" charset="0"/>
                </a:rPr>
                <a:t>фондация „Софийска платформа“</a:t>
              </a:r>
            </a:p>
          </p:txBody>
        </p:sp>
        <p:sp>
          <p:nvSpPr>
            <p:cNvPr id="39" name="Текстово поле 38">
              <a:extLst>
                <a:ext uri="{FF2B5EF4-FFF2-40B4-BE49-F238E27FC236}">
                  <a16:creationId xmlns:a16="http://schemas.microsoft.com/office/drawing/2014/main" id="{5EBBD209-7710-1B71-09DC-B802D4805C04}"/>
                </a:ext>
              </a:extLst>
            </p:cNvPr>
            <p:cNvSpPr txBox="1"/>
            <p:nvPr/>
          </p:nvSpPr>
          <p:spPr>
            <a:xfrm>
              <a:off x="2896130" y="1288729"/>
              <a:ext cx="1311357" cy="738664"/>
            </a:xfrm>
            <a:prstGeom prst="rect">
              <a:avLst/>
            </a:prstGeom>
            <a:noFill/>
          </p:spPr>
          <p:txBody>
            <a:bodyPr wrap="square">
              <a:spAutoFit/>
            </a:bodyPr>
            <a:lstStyle/>
            <a:p>
              <a:r>
                <a:rPr lang="bg-BG" sz="1400" dirty="0">
                  <a:solidFill>
                    <a:schemeClr val="accent2"/>
                  </a:solidFill>
                  <a:latin typeface="Arial Narrow" panose="020B0606020202030204" pitchFamily="34" charset="0"/>
                </a:rPr>
                <a:t>Изпълнител: </a:t>
              </a:r>
            </a:p>
            <a:p>
              <a:endParaRPr lang="bg-BG" sz="1400" dirty="0">
                <a:solidFill>
                  <a:schemeClr val="accent2"/>
                </a:solidFill>
                <a:latin typeface="Arial Narrow" panose="020B0606020202030204" pitchFamily="34" charset="0"/>
              </a:endParaRPr>
            </a:p>
            <a:p>
              <a:r>
                <a:rPr lang="bg-BG" sz="1400" dirty="0">
                  <a:solidFill>
                    <a:schemeClr val="accent2"/>
                  </a:solidFill>
                  <a:latin typeface="Arial Narrow" panose="020B0606020202030204" pitchFamily="34" charset="0"/>
                </a:rPr>
                <a:t>„Алфа Рисърч“</a:t>
              </a:r>
            </a:p>
          </p:txBody>
        </p:sp>
        <p:pic>
          <p:nvPicPr>
            <p:cNvPr id="40" name="Картина 39">
              <a:extLst>
                <a:ext uri="{FF2B5EF4-FFF2-40B4-BE49-F238E27FC236}">
                  <a16:creationId xmlns:a16="http://schemas.microsoft.com/office/drawing/2014/main" id="{1F00BB3C-50DA-8129-626A-B8E2B2B0C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134" y="3084876"/>
              <a:ext cx="764060" cy="650866"/>
            </a:xfrm>
            <a:prstGeom prst="rect">
              <a:avLst/>
            </a:prstGeom>
          </p:spPr>
        </p:pic>
      </p:grpSp>
    </p:spTree>
    <p:extLst>
      <p:ext uri="{BB962C8B-B14F-4D97-AF65-F5344CB8AC3E}">
        <p14:creationId xmlns:p14="http://schemas.microsoft.com/office/powerpoint/2010/main" val="3125846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E569-5EBF-C54F-6C5D-54A1BA2FB37E}"/>
              </a:ext>
            </a:extLst>
          </p:cNvPr>
          <p:cNvSpPr>
            <a:spLocks noGrp="1"/>
          </p:cNvSpPr>
          <p:nvPr>
            <p:ph type="title"/>
          </p:nvPr>
        </p:nvSpPr>
        <p:spPr/>
        <p:txBody>
          <a:bodyPr/>
          <a:lstStyle/>
          <a:p>
            <a:r>
              <a:rPr lang="bg-BG" dirty="0"/>
              <a:t>ОЦЕНКИ ЗА ПЕРИОДА НА ПРЕХОД КЪМ ДЕМОКРАЦИЯ (%)</a:t>
            </a:r>
            <a:r>
              <a:rPr lang="en-US" dirty="0"/>
              <a:t> </a:t>
            </a:r>
            <a:r>
              <a:rPr lang="bg-BG" dirty="0"/>
              <a:t>1</a:t>
            </a:r>
            <a:r>
              <a:rPr lang="en-US" dirty="0"/>
              <a:t>/2</a:t>
            </a:r>
            <a:endParaRPr lang="bg-BG" dirty="0"/>
          </a:p>
        </p:txBody>
      </p:sp>
      <p:sp>
        <p:nvSpPr>
          <p:cNvPr id="3" name="Text Placeholder 2">
            <a:extLst>
              <a:ext uri="{FF2B5EF4-FFF2-40B4-BE49-F238E27FC236}">
                <a16:creationId xmlns:a16="http://schemas.microsoft.com/office/drawing/2014/main" id="{41D66C87-D7F4-75E7-AD4A-527194BF093C}"/>
              </a:ext>
            </a:extLst>
          </p:cNvPr>
          <p:cNvSpPr>
            <a:spLocks noGrp="1"/>
          </p:cNvSpPr>
          <p:nvPr>
            <p:ph type="body" sz="quarter" idx="13"/>
          </p:nvPr>
        </p:nvSpPr>
        <p:spPr/>
        <p:txBody>
          <a:bodyPr/>
          <a:lstStyle/>
          <a:p>
            <a:r>
              <a:rPr lang="en-US" dirty="0"/>
              <a:t>K</a:t>
            </a:r>
            <a:r>
              <a:rPr lang="bg-BG" dirty="0"/>
              <a:t>4</a:t>
            </a:r>
            <a:r>
              <a:rPr lang="en-US" dirty="0"/>
              <a:t>. </a:t>
            </a:r>
            <a:r>
              <a:rPr lang="ru-RU" dirty="0"/>
              <a:t>А </a:t>
            </a:r>
            <a:r>
              <a:rPr lang="bg-BG" dirty="0"/>
              <a:t>ако погледнем към периода след краха на комунизма, за прехода към демокрация -  как най-общо бихте определили този период за България</a:t>
            </a:r>
            <a:r>
              <a:rPr lang="ru-RU" dirty="0"/>
              <a:t>?</a:t>
            </a:r>
            <a:endParaRPr lang="bg-BG" dirty="0"/>
          </a:p>
        </p:txBody>
      </p:sp>
      <p:sp>
        <p:nvSpPr>
          <p:cNvPr id="4" name="Slide Number Placeholder 3">
            <a:extLst>
              <a:ext uri="{FF2B5EF4-FFF2-40B4-BE49-F238E27FC236}">
                <a16:creationId xmlns:a16="http://schemas.microsoft.com/office/drawing/2014/main" id="{123291F4-4B2B-9355-C0AA-6DF9FC26FFC9}"/>
              </a:ext>
            </a:extLst>
          </p:cNvPr>
          <p:cNvSpPr>
            <a:spLocks noGrp="1"/>
          </p:cNvSpPr>
          <p:nvPr>
            <p:ph type="sldNum" sz="quarter" idx="11"/>
          </p:nvPr>
        </p:nvSpPr>
        <p:spPr/>
        <p:txBody>
          <a:bodyPr/>
          <a:lstStyle/>
          <a:p>
            <a:fld id="{4240E9C8-A0BB-46A0-8406-18B049EFD034}" type="slidenum">
              <a:rPr lang="bg-BG" smtClean="0"/>
              <a:pPr/>
              <a:t>30</a:t>
            </a:fld>
            <a:endParaRPr lang="bg-BG" dirty="0"/>
          </a:p>
        </p:txBody>
      </p:sp>
      <p:graphicFrame>
        <p:nvGraphicFramePr>
          <p:cNvPr id="8" name="Chart 7">
            <a:extLst>
              <a:ext uri="{FF2B5EF4-FFF2-40B4-BE49-F238E27FC236}">
                <a16:creationId xmlns:a16="http://schemas.microsoft.com/office/drawing/2014/main" id="{F50CB5C7-588C-7539-B21A-32696BEB11EB}"/>
              </a:ext>
            </a:extLst>
          </p:cNvPr>
          <p:cNvGraphicFramePr/>
          <p:nvPr>
            <p:extLst>
              <p:ext uri="{D42A27DB-BD31-4B8C-83A1-F6EECF244321}">
                <p14:modId xmlns:p14="http://schemas.microsoft.com/office/powerpoint/2010/main" val="1429278987"/>
              </p:ext>
            </p:extLst>
          </p:nvPr>
        </p:nvGraphicFramePr>
        <p:xfrm>
          <a:off x="1527142" y="719666"/>
          <a:ext cx="8955464"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9B8F9F3-B83C-442D-BDED-0E021C72B964}"/>
              </a:ext>
            </a:extLst>
          </p:cNvPr>
          <p:cNvSpPr txBox="1"/>
          <p:nvPr/>
        </p:nvSpPr>
        <p:spPr>
          <a:xfrm>
            <a:off x="377073" y="1264495"/>
            <a:ext cx="1819373" cy="400110"/>
          </a:xfrm>
          <a:prstGeom prst="rect">
            <a:avLst/>
          </a:prstGeom>
          <a:noFill/>
        </p:spPr>
        <p:txBody>
          <a:bodyPr wrap="square" rtlCol="0">
            <a:spAutoFit/>
          </a:bodyPr>
          <a:lstStyle/>
          <a:p>
            <a:r>
              <a:rPr lang="bg-BG" sz="1000" i="1" dirty="0"/>
              <a:t>* Общо за пълнолетното население</a:t>
            </a:r>
          </a:p>
        </p:txBody>
      </p:sp>
    </p:spTree>
    <p:extLst>
      <p:ext uri="{BB962C8B-B14F-4D97-AF65-F5344CB8AC3E}">
        <p14:creationId xmlns:p14="http://schemas.microsoft.com/office/powerpoint/2010/main" val="78181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E569-5EBF-C54F-6C5D-54A1BA2FB37E}"/>
              </a:ext>
            </a:extLst>
          </p:cNvPr>
          <p:cNvSpPr>
            <a:spLocks noGrp="1"/>
          </p:cNvSpPr>
          <p:nvPr>
            <p:ph type="title"/>
          </p:nvPr>
        </p:nvSpPr>
        <p:spPr/>
        <p:txBody>
          <a:bodyPr/>
          <a:lstStyle/>
          <a:p>
            <a:r>
              <a:rPr lang="bg-BG" dirty="0"/>
              <a:t>ОЦЕНКИ ЗА ПЕРИОДА НА ПРЕХОД КЪМ ДЕМОКРАЦИЯ (%)</a:t>
            </a:r>
            <a:r>
              <a:rPr lang="en-US" dirty="0"/>
              <a:t> </a:t>
            </a:r>
            <a:r>
              <a:rPr lang="bg-BG" dirty="0"/>
              <a:t>2</a:t>
            </a:r>
            <a:r>
              <a:rPr lang="en-US" dirty="0"/>
              <a:t>/2</a:t>
            </a:r>
            <a:endParaRPr lang="bg-BG" dirty="0"/>
          </a:p>
        </p:txBody>
      </p:sp>
      <p:sp>
        <p:nvSpPr>
          <p:cNvPr id="3" name="Text Placeholder 2">
            <a:extLst>
              <a:ext uri="{FF2B5EF4-FFF2-40B4-BE49-F238E27FC236}">
                <a16:creationId xmlns:a16="http://schemas.microsoft.com/office/drawing/2014/main" id="{41D66C87-D7F4-75E7-AD4A-527194BF093C}"/>
              </a:ext>
            </a:extLst>
          </p:cNvPr>
          <p:cNvSpPr>
            <a:spLocks noGrp="1"/>
          </p:cNvSpPr>
          <p:nvPr>
            <p:ph type="body" sz="quarter" idx="13"/>
          </p:nvPr>
        </p:nvSpPr>
        <p:spPr/>
        <p:txBody>
          <a:bodyPr/>
          <a:lstStyle/>
          <a:p>
            <a:r>
              <a:rPr lang="en-US" dirty="0"/>
              <a:t>K</a:t>
            </a:r>
            <a:r>
              <a:rPr lang="bg-BG" dirty="0"/>
              <a:t>4</a:t>
            </a:r>
            <a:r>
              <a:rPr lang="en-US" dirty="0"/>
              <a:t>. </a:t>
            </a:r>
            <a:r>
              <a:rPr lang="ru-RU" dirty="0"/>
              <a:t>А </a:t>
            </a:r>
            <a:r>
              <a:rPr lang="bg-BG" dirty="0"/>
              <a:t>ако погледнем към периода след краха на комунизма, за прехода към демокрация -  как най-общо бихте определили този период за България</a:t>
            </a:r>
            <a:r>
              <a:rPr lang="ru-RU" dirty="0"/>
              <a:t>?</a:t>
            </a:r>
            <a:endParaRPr lang="bg-BG" dirty="0"/>
          </a:p>
        </p:txBody>
      </p:sp>
      <p:sp>
        <p:nvSpPr>
          <p:cNvPr id="4" name="Slide Number Placeholder 3">
            <a:extLst>
              <a:ext uri="{FF2B5EF4-FFF2-40B4-BE49-F238E27FC236}">
                <a16:creationId xmlns:a16="http://schemas.microsoft.com/office/drawing/2014/main" id="{123291F4-4B2B-9355-C0AA-6DF9FC26FFC9}"/>
              </a:ext>
            </a:extLst>
          </p:cNvPr>
          <p:cNvSpPr>
            <a:spLocks noGrp="1"/>
          </p:cNvSpPr>
          <p:nvPr>
            <p:ph type="sldNum" sz="quarter" idx="11"/>
          </p:nvPr>
        </p:nvSpPr>
        <p:spPr/>
        <p:txBody>
          <a:bodyPr/>
          <a:lstStyle/>
          <a:p>
            <a:fld id="{4240E9C8-A0BB-46A0-8406-18B049EFD034}" type="slidenum">
              <a:rPr lang="bg-BG" smtClean="0"/>
              <a:pPr/>
              <a:t>31</a:t>
            </a:fld>
            <a:endParaRPr lang="bg-BG" dirty="0"/>
          </a:p>
        </p:txBody>
      </p:sp>
      <p:graphicFrame>
        <p:nvGraphicFramePr>
          <p:cNvPr id="8" name="Chart 7">
            <a:extLst>
              <a:ext uri="{FF2B5EF4-FFF2-40B4-BE49-F238E27FC236}">
                <a16:creationId xmlns:a16="http://schemas.microsoft.com/office/drawing/2014/main" id="{F50CB5C7-588C-7539-B21A-32696BEB11EB}"/>
              </a:ext>
            </a:extLst>
          </p:cNvPr>
          <p:cNvGraphicFramePr/>
          <p:nvPr>
            <p:extLst>
              <p:ext uri="{D42A27DB-BD31-4B8C-83A1-F6EECF244321}">
                <p14:modId xmlns:p14="http://schemas.microsoft.com/office/powerpoint/2010/main" val="2739759355"/>
              </p:ext>
            </p:extLst>
          </p:nvPr>
        </p:nvGraphicFramePr>
        <p:xfrm>
          <a:off x="1527142" y="719666"/>
          <a:ext cx="895546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5530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32</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85290" y="901097"/>
            <a:ext cx="10375641" cy="6197274"/>
          </a:xfrm>
          <a:prstGeom prst="rect">
            <a:avLst/>
          </a:prstGeom>
          <a:noFill/>
        </p:spPr>
        <p:txBody>
          <a:bodyPr wrap="square">
            <a:spAutoFit/>
          </a:bodyPr>
          <a:lstStyle/>
          <a:p>
            <a:pPr algn="just">
              <a:lnSpc>
                <a:spcPct val="107000"/>
              </a:lnSpc>
              <a:spcAft>
                <a:spcPts val="800"/>
              </a:spcAft>
            </a:pPr>
            <a:r>
              <a:rPr lang="bg-BG" sz="1400" b="1" u="sng" dirty="0">
                <a:effectLst/>
                <a:ea typeface="Calibri" panose="020F0502020204030204" pitchFamily="34" charset="0"/>
                <a:cs typeface="Times New Roman" panose="02020603050405020304" pitchFamily="18" charset="0"/>
              </a:rPr>
              <a:t>Под повърхността на обобщаващите оценки – основните „характеристики“ на комунизма и демокрацията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Въпреки до голяма степен противоположните обобщаващи оценки за комунизма и прехода към демокрация в България, проучването показва, че ключовите характеристики, които определят образите на двата периода имат ясни ценностни характеристики, които не винаги съвпадат с цялостните оценки. </a:t>
            </a:r>
            <a:r>
              <a:rPr lang="bg-BG" sz="1400" b="1" dirty="0">
                <a:effectLst/>
                <a:ea typeface="Calibri" panose="020F0502020204030204" pitchFamily="34" charset="0"/>
                <a:cs typeface="Times New Roman" panose="02020603050405020304" pitchFamily="18" charset="0"/>
              </a:rPr>
              <a:t>Основната ценностна призма, през която се мислят и двата периода е „свободата“, разбирана комплексно - като политически избор, като начин на живот и житейски перспективи. Тук трябва да се отбележи и това, че свободата се разглежда като значима и в двата й модуса – и като отсъствие, и като наличие</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Независимо от запазващите се като цяло позитивни оценки за комунизма, 67% от пълнолетното население на страната свързват този период с „липсата на свобода“ (най-висок дял от всички възможни характеристики). Същият дял от средното поколение е на това мнение. Единствено при най-младите процентът пада до 45% – отново заема първо място сред характеристиките на „соц-а“, но е значително по-нисък от този при другите групи, тъй като всеки трети не може да каже с какво свърза този период (въпреки, че 40% са го изучавали в училище).</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Липсата на свобода е безспорно най-силно доминиращата характеристики на комунизма – както за </a:t>
            </a:r>
            <a:r>
              <a:rPr lang="bg-BG" sz="1400" dirty="0" err="1">
                <a:effectLst/>
                <a:ea typeface="Calibri" panose="020F0502020204030204" pitchFamily="34" charset="0"/>
                <a:cs typeface="Times New Roman" panose="02020603050405020304" pitchFamily="18" charset="0"/>
              </a:rPr>
              <a:t>носталгиците</a:t>
            </a:r>
            <a:r>
              <a:rPr lang="bg-BG" sz="1400" dirty="0">
                <a:effectLst/>
                <a:ea typeface="Calibri" panose="020F0502020204030204" pitchFamily="34" charset="0"/>
                <a:cs typeface="Times New Roman" panose="02020603050405020304" pitchFamily="18" charset="0"/>
              </a:rPr>
              <a:t>, така и за критиците му. Оттук нататък обществото се разделя на две големи групи:</a:t>
            </a:r>
          </a:p>
          <a:p>
            <a:pPr marL="285750" indent="-285750" algn="just">
              <a:lnSpc>
                <a:spcPct val="107000"/>
              </a:lnSpc>
              <a:spcAft>
                <a:spcPts val="800"/>
              </a:spcAft>
              <a:buFont typeface="Arial" panose="020B0604020202020204" pitchFamily="34" charset="0"/>
              <a:buChar char="•"/>
            </a:pPr>
            <a:r>
              <a:rPr lang="bg-BG" sz="1400" b="1" dirty="0" err="1">
                <a:effectLst/>
                <a:ea typeface="Calibri" panose="020F0502020204030204" pitchFamily="34" charset="0"/>
                <a:cs typeface="Times New Roman" panose="02020603050405020304" pitchFamily="18" charset="0"/>
              </a:rPr>
              <a:t>Носталгици</a:t>
            </a:r>
            <a:r>
              <a:rPr lang="bg-BG" sz="1400" dirty="0">
                <a:effectLst/>
                <a:ea typeface="Calibri" panose="020F0502020204030204" pitchFamily="34" charset="0"/>
                <a:cs typeface="Times New Roman" panose="02020603050405020304" pitchFamily="18" charset="0"/>
              </a:rPr>
              <a:t> – по-възрастните, симпатизанти на БСП, Възраждане, </a:t>
            </a:r>
            <a:r>
              <a:rPr lang="bg-BG" sz="1400" dirty="0" err="1">
                <a:effectLst/>
                <a:ea typeface="Calibri" panose="020F0502020204030204" pitchFamily="34" charset="0"/>
                <a:cs typeface="Times New Roman" panose="02020603050405020304" pitchFamily="18" charset="0"/>
              </a:rPr>
              <a:t>негласуващи</a:t>
            </a:r>
            <a:r>
              <a:rPr lang="bg-BG" sz="1400" dirty="0">
                <a:effectLst/>
                <a:ea typeface="Calibri" panose="020F0502020204030204" pitchFamily="34" charset="0"/>
                <a:cs typeface="Times New Roman" panose="02020603050405020304" pitchFamily="18" charset="0"/>
              </a:rPr>
              <a:t>, с по-ниско образование и живеещи в по-малките населени места, за които комунизмът, макар и лишен от свобода, е сигурност, спокойствие, успехи;</a:t>
            </a:r>
          </a:p>
          <a:p>
            <a:pPr marL="285750" indent="-285750" algn="just">
              <a:lnSpc>
                <a:spcPct val="107000"/>
              </a:lnSpc>
              <a:spcAft>
                <a:spcPts val="800"/>
              </a:spcAft>
              <a:buFont typeface="Arial" panose="020B0604020202020204" pitchFamily="34" charset="0"/>
              <a:buChar char="•"/>
            </a:pPr>
            <a:r>
              <a:rPr lang="bg-BG" sz="1400" b="1" dirty="0">
                <a:effectLst/>
                <a:ea typeface="Calibri" panose="020F0502020204030204" pitchFamily="34" charset="0"/>
                <a:cs typeface="Times New Roman" panose="02020603050405020304" pitchFamily="18" charset="0"/>
              </a:rPr>
              <a:t>Критици</a:t>
            </a:r>
            <a:r>
              <a:rPr lang="bg-BG" sz="1400" dirty="0">
                <a:effectLst/>
                <a:ea typeface="Calibri" panose="020F0502020204030204" pitchFamily="34" charset="0"/>
                <a:cs typeface="Times New Roman" panose="02020603050405020304" pitchFamily="18" charset="0"/>
              </a:rPr>
              <a:t> – живеещите в София и големите градове, висшисти, симпатизанти на ДБ, ГЕРБ, ПП – за които липсата на свобода при  комунизма върви ръка за ръка с репресиите и доносничеството; за част от тези хора - и с масовата пропаганда</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Аналогична картина, но с обратен знак, регистрираме при образа на прехода към демокрация. 67% от пълнолетното население, 66% от средното поколение и 49% от най-младите свързват прехода към демокрация със свободата – в политическите ѝ и житейски измерения. Много близко след тази характеристики обаче се нарежда „корупцията, олигархията, липсата на справедливост и върховенство на закона“ – респективно 63%, 54%, 32% - за трите възрастови групи. Отново най-младите са най-затруднени да дадат характеристика на периода – не просто поради липсата на познания, а и поради много слабия си интерес към политиката и социалния живот (всеки четвърти </a:t>
            </a:r>
            <a:r>
              <a:rPr lang="bg-BG" sz="1400" dirty="0" err="1">
                <a:effectLst/>
                <a:ea typeface="Calibri" panose="020F0502020204030204" pitchFamily="34" charset="0"/>
                <a:cs typeface="Times New Roman" panose="02020603050405020304" pitchFamily="18" charset="0"/>
              </a:rPr>
              <a:t>нямa</a:t>
            </a:r>
            <a:r>
              <a:rPr lang="bg-BG" sz="1400" dirty="0">
                <a:effectLst/>
                <a:ea typeface="Calibri" panose="020F0502020204030204" pitchFamily="34" charset="0"/>
                <a:cs typeface="Times New Roman" panose="02020603050405020304" pitchFamily="18" charset="0"/>
              </a:rPr>
              <a:t> мнение по въпроса)</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endParaRPr lang="ru-RU"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828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33</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817188" y="1198808"/>
            <a:ext cx="10375641" cy="6530377"/>
          </a:xfrm>
          <a:prstGeom prst="rect">
            <a:avLst/>
          </a:prstGeom>
          <a:noFill/>
        </p:spPr>
        <p:txBody>
          <a:bodyPr wrap="square">
            <a:spAutoFit/>
          </a:bodyPr>
          <a:lstStyle/>
          <a:p>
            <a:pPr algn="just">
              <a:lnSpc>
                <a:spcPct val="107000"/>
              </a:lnSpc>
              <a:spcAft>
                <a:spcPts val="800"/>
              </a:spcAft>
            </a:pPr>
            <a:r>
              <a:rPr lang="ru-RU" sz="1400" dirty="0">
                <a:effectLst/>
                <a:ea typeface="Calibri" panose="020F0502020204030204" pitchFamily="34" charset="0"/>
                <a:cs typeface="Times New Roman" panose="02020603050405020304" pitchFamily="18" charset="0"/>
              </a:rPr>
              <a:t>По отношение на </a:t>
            </a:r>
            <a:r>
              <a:rPr lang="bg-BG" sz="1400" dirty="0">
                <a:effectLst/>
                <a:ea typeface="Calibri" panose="020F0502020204030204" pitchFamily="34" charset="0"/>
                <a:cs typeface="Times New Roman" panose="02020603050405020304" pitchFamily="18" charset="0"/>
              </a:rPr>
              <a:t>съвременния период не се наблюдават толкова силни разделителни линии, както във възприятието на комунизма, но и тук анализът показва известно групиране по клъстери:</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Хората, които акцентират на пазарната инициатива, конкуренцията – в много по-голяма степен открояват като ключова характеристика на съвременността свободата (89%) и интеграцията към Европа (60%).</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Хората, които поставят на преден план липсата на сигурност и предвидимост (в опозиция на „сигурността“ при комунизма) много по-силно акцентират върху олигархията и корупцията (80%) и много по-малко внимание обръщат на интеграцията към Европа и демократичния свят (35%).</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Ниският интерес към обществено-политическия живот, слабите познания и незаинтересованост към близкото минало правят младите хора доста дистанцирани и често неориентирани спрямо основни ценностни </a:t>
            </a:r>
            <a:r>
              <a:rPr lang="bg-BG" sz="1400" dirty="0" err="1">
                <a:effectLst/>
                <a:ea typeface="Calibri" panose="020F0502020204030204" pitchFamily="34" charset="0"/>
                <a:cs typeface="Times New Roman" panose="02020603050405020304" pitchFamily="18" charset="0"/>
              </a:rPr>
              <a:t>репери</a:t>
            </a:r>
            <a:r>
              <a:rPr lang="bg-BG" sz="1400" dirty="0">
                <a:effectLst/>
                <a:ea typeface="Calibri" panose="020F0502020204030204" pitchFamily="34" charset="0"/>
                <a:cs typeface="Times New Roman" panose="02020603050405020304" pitchFamily="18" charset="0"/>
              </a:rPr>
              <a:t> на съвременния свят. </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Доминиращо обаче ценностно измерение на „свободата“  е водещо за ориентацията и интерпретацията на случващото се в света на човека и при комунизма, и при демокрацията. Независимо от това, дали за част от българите комунизмът е генерирал сигурност и просперитет, а за други – преходът е шанс за свободна инициатива и избор, </a:t>
            </a:r>
            <a:r>
              <a:rPr lang="bg-BG" sz="1400" b="1" dirty="0">
                <a:effectLst/>
                <a:ea typeface="Calibri" panose="020F0502020204030204" pitchFamily="34" charset="0"/>
                <a:cs typeface="Times New Roman" panose="02020603050405020304" pitchFamily="18" charset="0"/>
              </a:rPr>
              <a:t>за всички свободата е изключително невралгична тема </a:t>
            </a:r>
            <a:r>
              <a:rPr lang="bg-BG" sz="1400" dirty="0">
                <a:effectLst/>
                <a:ea typeface="Calibri" panose="020F0502020204030204" pitchFamily="34" charset="0"/>
                <a:cs typeface="Times New Roman" panose="02020603050405020304" pitchFamily="18" charset="0"/>
              </a:rPr>
              <a:t>(</a:t>
            </a:r>
            <a:r>
              <a:rPr lang="bg-BG" sz="1400" i="1" dirty="0">
                <a:effectLst/>
                <a:ea typeface="Calibri" panose="020F0502020204030204" pitchFamily="34" charset="0"/>
                <a:cs typeface="Times New Roman" panose="02020603050405020304" pitchFamily="18" charset="0"/>
              </a:rPr>
              <a:t>между впрочем, на принципа на отрицанието това се видя много ясно по време на Ковид пандемията, когато основната битка срещу спазването на дистанция и ваксините се водеше през призмата на „свободния избор“ и </a:t>
            </a:r>
            <a:r>
              <a:rPr lang="bg-BG" sz="1400" i="1" dirty="0" err="1">
                <a:effectLst/>
                <a:ea typeface="Calibri" panose="020F0502020204030204" pitchFamily="34" charset="0"/>
                <a:cs typeface="Times New Roman" panose="02020603050405020304" pitchFamily="18" charset="0"/>
              </a:rPr>
              <a:t>неналагането</a:t>
            </a:r>
            <a:r>
              <a:rPr lang="bg-BG" sz="1400" i="1" dirty="0">
                <a:effectLst/>
                <a:ea typeface="Calibri" panose="020F0502020204030204" pitchFamily="34" charset="0"/>
                <a:cs typeface="Times New Roman" panose="02020603050405020304" pitchFamily="18" charset="0"/>
              </a:rPr>
              <a:t> на ограничения</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Извън всички други изводи, които могат да се направят от тази констатация, за нас е несъмнено, </a:t>
            </a:r>
            <a:r>
              <a:rPr lang="bg-BG" sz="1400" b="1" dirty="0">
                <a:effectLst/>
                <a:ea typeface="Calibri" panose="020F0502020204030204" pitchFamily="34" charset="0"/>
                <a:cs typeface="Times New Roman" panose="02020603050405020304" pitchFamily="18" charset="0"/>
              </a:rPr>
              <a:t>че в рамките на настоящия проект, основната водеща линия за събуждане на интереса сред младите хора, за двигател на разказите, за достигане до повече аспекти на комунистическата реалност, трябва да бъде темата за „свободата“</a:t>
            </a:r>
            <a:r>
              <a:rPr lang="bg-BG" sz="1400" dirty="0">
                <a:effectLst/>
                <a:ea typeface="Calibri" panose="020F0502020204030204" pitchFamily="34" charset="0"/>
                <a:cs typeface="Times New Roman" panose="02020603050405020304" pitchFamily="18" charset="0"/>
              </a:rPr>
              <a:t>. </a:t>
            </a:r>
            <a:r>
              <a:rPr lang="bg-BG" sz="1400" i="1" dirty="0">
                <a:effectLst/>
                <a:ea typeface="Calibri" panose="020F0502020204030204" pitchFamily="34" charset="0"/>
                <a:cs typeface="Times New Roman" panose="02020603050405020304" pitchFamily="18" charset="0"/>
              </a:rPr>
              <a:t>Но не абстрактно, не като клише  и даденост, а в цялата ѝ плътност и палитра от измерения  – като лишение от елементарни неща, невъзможност да пътуваш, невъзможност да изразяваш мнението си, невъзможност да се обличаш и слушаш музика, невъзможност да имаш позиция, доносничество срещу свободно изречени думи и пр</a:t>
            </a:r>
            <a:r>
              <a:rPr lang="bg-BG" sz="1400" dirty="0">
                <a:effectLst/>
                <a:ea typeface="Calibri" panose="020F0502020204030204" pitchFamily="34" charset="0"/>
                <a:cs typeface="Times New Roman" panose="02020603050405020304" pitchFamily="18" charset="0"/>
              </a:rPr>
              <a:t>. </a:t>
            </a:r>
            <a:r>
              <a:rPr lang="bg-BG" sz="1400" b="1" dirty="0">
                <a:effectLst/>
                <a:ea typeface="Calibri" panose="020F0502020204030204" pitchFamily="34" charset="0"/>
                <a:cs typeface="Times New Roman" panose="02020603050405020304" pitchFamily="18" charset="0"/>
              </a:rPr>
              <a:t>Тази тема е най-близката и важна за младото и средното поколение и „входът“ към близкото минало, смятаме, трябва да бъде именно чрез нея</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endParaRPr lang="ru-RU"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758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АСОЦИАЦИИ ЗА ПЕРИОДА НА КОМУНИЗМА В БЪЛГАРИЯ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1</a:t>
            </a:r>
            <a:r>
              <a:rPr lang="en-US" dirty="0"/>
              <a:t>3. </a:t>
            </a:r>
            <a:r>
              <a:rPr lang="ru-RU" dirty="0"/>
              <a:t>С кои от </a:t>
            </a:r>
            <a:r>
              <a:rPr lang="bg-BG" dirty="0"/>
              <a:t>следните свързвате в най-голяма степен периода на комунизма в България</a:t>
            </a:r>
            <a:r>
              <a:rPr lang="ru-RU" dirty="0"/>
              <a:t>?</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34</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1462913620"/>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06825" y="1233717"/>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119183" y="1253763"/>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704083" y="1253763"/>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926450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АСОЦИАЦИИ ЗА ПРЕХОДА КЪМ ДЕМОКРАЦИЯ В БЪЛГАРИЯ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14</a:t>
            </a:r>
            <a:r>
              <a:rPr lang="en-US" dirty="0"/>
              <a:t>. </a:t>
            </a:r>
            <a:r>
              <a:rPr lang="ru-RU" dirty="0"/>
              <a:t>С кои от </a:t>
            </a:r>
            <a:r>
              <a:rPr lang="bg-BG" dirty="0"/>
              <a:t>следните свързвате в най-голяма степен началните години на прехода към демокрация и пазарна икономика в страната</a:t>
            </a:r>
            <a:r>
              <a:rPr lang="ru-RU" dirty="0"/>
              <a:t>? </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35</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1284139702"/>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26053" y="1594673"/>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232305" y="1687005"/>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994144" y="1687004"/>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270148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9E0A2A4-0F20-B177-152D-13A681045FC4}"/>
              </a:ext>
            </a:extLst>
          </p:cNvPr>
          <p:cNvSpPr>
            <a:spLocks noGrp="1"/>
          </p:cNvSpPr>
          <p:nvPr>
            <p:ph type="title"/>
          </p:nvPr>
        </p:nvSpPr>
        <p:spPr/>
        <p:txBody>
          <a:bodyPr/>
          <a:lstStyle/>
          <a:p>
            <a:r>
              <a:rPr lang="bg-BG" dirty="0"/>
              <a:t>Обществените нагласи към местата на паметта</a:t>
            </a:r>
          </a:p>
        </p:txBody>
      </p:sp>
    </p:spTree>
    <p:extLst>
      <p:ext uri="{BB962C8B-B14F-4D97-AF65-F5344CB8AC3E}">
        <p14:creationId xmlns:p14="http://schemas.microsoft.com/office/powerpoint/2010/main" val="2279441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37</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64025" y="837301"/>
            <a:ext cx="10375641" cy="5556393"/>
          </a:xfrm>
          <a:prstGeom prst="rect">
            <a:avLst/>
          </a:prstGeom>
          <a:noFill/>
        </p:spPr>
        <p:txBody>
          <a:bodyPr wrap="square">
            <a:spAutoFit/>
          </a:bodyPr>
          <a:lstStyle/>
          <a:p>
            <a:pPr algn="just">
              <a:lnSpc>
                <a:spcPct val="107000"/>
              </a:lnSpc>
              <a:spcAft>
                <a:spcPts val="800"/>
              </a:spcAft>
            </a:pPr>
            <a:r>
              <a:rPr lang="bg-BG" sz="1400" b="1" u="sng" dirty="0">
                <a:effectLst/>
                <a:ea typeface="Calibri" panose="020F0502020204030204" pitchFamily="34" charset="0"/>
                <a:cs typeface="Times New Roman" panose="02020603050405020304" pitchFamily="18" charset="0"/>
              </a:rPr>
              <a:t>Ролята на българската история и местата на паметта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Повече от 30 години след началото на демократичните промени българското общество продължава да се лута между осъждането на комунизма като </a:t>
            </a:r>
            <a:r>
              <a:rPr lang="bg-BG" sz="1400" dirty="0" err="1">
                <a:effectLst/>
                <a:ea typeface="Calibri" panose="020F0502020204030204" pitchFamily="34" charset="0"/>
                <a:cs typeface="Times New Roman" panose="02020603050405020304" pitchFamily="18" charset="0"/>
              </a:rPr>
              <a:t>мракобесен</a:t>
            </a:r>
            <a:r>
              <a:rPr lang="bg-BG" sz="1400" dirty="0">
                <a:effectLst/>
                <a:ea typeface="Calibri" panose="020F0502020204030204" pitchFamily="34" charset="0"/>
                <a:cs typeface="Times New Roman" panose="02020603050405020304" pitchFamily="18" charset="0"/>
              </a:rPr>
              <a:t> период на тоталитарно управление със силно ограничени граждански свободи и носталгичните спомени за младостта - усещането за спокойствие и сигурност. Добавяйки и ограничената запознатост на младите с особеностите на това време, се създава среда, в която е възможно съжителството на няколко паралелни разказа за близкото комунистическо минало. </a:t>
            </a:r>
            <a:r>
              <a:rPr lang="bg-BG" sz="1400" b="1" dirty="0">
                <a:effectLst/>
                <a:ea typeface="Calibri" panose="020F0502020204030204" pitchFamily="34" charset="0"/>
                <a:cs typeface="Times New Roman" panose="02020603050405020304" pitchFamily="18" charset="0"/>
              </a:rPr>
              <a:t>Въпреки че за съществена част от населението нуждата от политики за създаване и популяризиране на местата на паметта, от припомняне на уроците от комунистическото ни минало, е безспорна, друга, също значима част, остава неутрална и дори скептична по тези въпроси</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 по-общ план оценката на българите за необходимостта да се познава периода на тоталитарното минало е с категорично позитивен знак. 73% отговарят положително на въпрос „</a:t>
            </a:r>
            <a:r>
              <a:rPr lang="bg-BG" sz="1400" i="1" dirty="0">
                <a:effectLst/>
                <a:ea typeface="Calibri" panose="020F0502020204030204" pitchFamily="34" charset="0"/>
                <a:cs typeface="Times New Roman" panose="02020603050405020304" pitchFamily="18" charset="0"/>
              </a:rPr>
              <a:t>Важно ли е да се познава историята на комунизма в България</a:t>
            </a:r>
            <a:r>
              <a:rPr lang="bg-BG" sz="1400" dirty="0">
                <a:effectLst/>
                <a:ea typeface="Calibri" panose="020F0502020204030204" pitchFamily="34" charset="0"/>
                <a:cs typeface="Times New Roman" panose="02020603050405020304" pitchFamily="18" charset="0"/>
              </a:rPr>
              <a:t>“. Едва 7% от интервюираните български граждани са на противоположното мнение. При задълбочения анализ на данните обаче изпъкват някои съществени нюанси, които хвърлят повече светлина върху това разбиране в българското общество:</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Най-младите се очертават трудна </a:t>
            </a:r>
            <a:r>
              <a:rPr lang="bg-BG" sz="1400" dirty="0" err="1">
                <a:effectLst/>
                <a:ea typeface="Calibri" panose="020F0502020204030204" pitchFamily="34" charset="0"/>
                <a:cs typeface="Times New Roman" panose="02020603050405020304" pitchFamily="18" charset="0"/>
              </a:rPr>
              <a:t>таргет</a:t>
            </a:r>
            <a:r>
              <a:rPr lang="bg-BG" sz="1400" dirty="0">
                <a:effectLst/>
                <a:ea typeface="Calibri" panose="020F0502020204030204" pitchFamily="34" charset="0"/>
                <a:cs typeface="Times New Roman" panose="02020603050405020304" pitchFamily="18" charset="0"/>
              </a:rPr>
              <a:t> група с оглед целите на проекта, не само защото не познават достатъчно добре историята на комунизма, </a:t>
            </a:r>
            <a:r>
              <a:rPr lang="bg-BG" sz="1400" b="1" dirty="0">
                <a:effectLst/>
                <a:ea typeface="Calibri" panose="020F0502020204030204" pitchFamily="34" charset="0"/>
                <a:cs typeface="Times New Roman" panose="02020603050405020304" pitchFamily="18" charset="0"/>
              </a:rPr>
              <a:t>но и защото значителна част от тях не са убедени дали тези познания изобщо са нужни</a:t>
            </a:r>
            <a:r>
              <a:rPr lang="bg-BG" sz="1400" dirty="0">
                <a:effectLst/>
                <a:ea typeface="Calibri" panose="020F0502020204030204" pitchFamily="34" charset="0"/>
                <a:cs typeface="Times New Roman" panose="02020603050405020304" pitchFamily="18" charset="0"/>
              </a:rPr>
              <a:t>. Във възрастовата група между 16 и 24 години считащите за необходимо да се познават особеностите на това време са значително по-малко (49%), отколкото средния дял за страната (73%). Въпреки че делът на скептиците в тази група се запазва на ниски нива (9%), притеснение буди фактът, че почти всеки втори младеж (42%) се затруднява да изрази ясна и категорична позиция.</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Аргументите „защо е необходимо да се познава историята на комунизма“ също показват съществени разлики в интерпретациите. На свободен въпрос над половината от тези, които смятат за важно да се познава тоталитарното минало аргументират оценката си с тезата: „</a:t>
            </a:r>
            <a:r>
              <a:rPr lang="bg-BG" sz="1400" i="1" dirty="0">
                <a:effectLst/>
                <a:ea typeface="Calibri" panose="020F0502020204030204" pitchFamily="34" charset="0"/>
                <a:cs typeface="Times New Roman" panose="02020603050405020304" pitchFamily="18" charset="0"/>
              </a:rPr>
              <a:t>За да помним и познаваме историята си - този период е част от нея</a:t>
            </a:r>
            <a:r>
              <a:rPr lang="bg-BG" sz="1400" dirty="0">
                <a:effectLst/>
                <a:ea typeface="Calibri" panose="020F0502020204030204" pitchFamily="34" charset="0"/>
                <a:cs typeface="Times New Roman" panose="02020603050405020304" pitchFamily="18" charset="0"/>
              </a:rPr>
              <a:t>“. </a:t>
            </a:r>
            <a:r>
              <a:rPr lang="bg-BG" sz="1400" b="1" dirty="0">
                <a:effectLst/>
                <a:ea typeface="Calibri" panose="020F0502020204030204" pitchFamily="34" charset="0"/>
                <a:cs typeface="Times New Roman" panose="02020603050405020304" pitchFamily="18" charset="0"/>
              </a:rPr>
              <a:t>По-ценностно ангажирани категории </a:t>
            </a:r>
            <a:r>
              <a:rPr lang="bg-BG" sz="1400" dirty="0">
                <a:effectLst/>
                <a:ea typeface="Calibri" panose="020F0502020204030204" pitchFamily="34" charset="0"/>
                <a:cs typeface="Times New Roman" panose="02020603050405020304" pitchFamily="18" charset="0"/>
              </a:rPr>
              <a:t>като „</a:t>
            </a:r>
            <a:r>
              <a:rPr lang="bg-BG" sz="1400" i="1" dirty="0">
                <a:effectLst/>
                <a:ea typeface="Calibri" panose="020F0502020204030204" pitchFamily="34" charset="0"/>
                <a:cs typeface="Times New Roman" panose="02020603050405020304" pitchFamily="18" charset="0"/>
              </a:rPr>
              <a:t>За да не се повтаря историята и да се учим от грешките в миналото</a:t>
            </a:r>
            <a:r>
              <a:rPr lang="bg-BG" sz="1400" dirty="0">
                <a:effectLst/>
                <a:ea typeface="Calibri" panose="020F0502020204030204" pitchFamily="34" charset="0"/>
                <a:cs typeface="Times New Roman" panose="02020603050405020304" pitchFamily="18" charset="0"/>
              </a:rPr>
              <a:t>“ (19%), „</a:t>
            </a:r>
            <a:r>
              <a:rPr lang="bg-BG" sz="1400" i="1" dirty="0">
                <a:effectLst/>
                <a:ea typeface="Calibri" panose="020F0502020204030204" pitchFamily="34" charset="0"/>
                <a:cs typeface="Times New Roman" panose="02020603050405020304" pitchFamily="18" charset="0"/>
              </a:rPr>
              <a:t>За да се направят изводи</a:t>
            </a:r>
            <a:r>
              <a:rPr lang="bg-BG" sz="1400" dirty="0">
                <a:effectLst/>
                <a:ea typeface="Calibri" panose="020F0502020204030204" pitchFamily="34" charset="0"/>
                <a:cs typeface="Times New Roman" panose="02020603050405020304" pitchFamily="18" charset="0"/>
              </a:rPr>
              <a:t>“ (10%), „</a:t>
            </a:r>
            <a:r>
              <a:rPr lang="bg-BG" sz="1400" i="1" dirty="0">
                <a:effectLst/>
                <a:ea typeface="Calibri" panose="020F0502020204030204" pitchFamily="34" charset="0"/>
                <a:cs typeface="Times New Roman" panose="02020603050405020304" pitchFamily="18" charset="0"/>
              </a:rPr>
              <a:t>За да се знае от младите</a:t>
            </a:r>
            <a:r>
              <a:rPr lang="bg-BG" sz="1400" dirty="0">
                <a:effectLst/>
                <a:ea typeface="Calibri" panose="020F0502020204030204" pitchFamily="34" charset="0"/>
                <a:cs typeface="Times New Roman" panose="02020603050405020304" pitchFamily="18" charset="0"/>
              </a:rPr>
              <a:t>“ (9%) </a:t>
            </a:r>
            <a:r>
              <a:rPr lang="bg-BG" sz="1400" b="1" dirty="0">
                <a:effectLst/>
                <a:ea typeface="Calibri" panose="020F0502020204030204" pitchFamily="34" charset="0"/>
                <a:cs typeface="Times New Roman" panose="02020603050405020304" pitchFamily="18" charset="0"/>
              </a:rPr>
              <a:t>остават второстепенни</a:t>
            </a:r>
            <a:r>
              <a:rPr lang="bg-BG" sz="1400" dirty="0">
                <a:effectLst/>
                <a:ea typeface="Calibri" panose="020F0502020204030204" pitchFamily="34" charset="0"/>
                <a:cs typeface="Times New Roman" panose="02020603050405020304" pitchFamily="18" charset="0"/>
              </a:rPr>
              <a:t>. </a:t>
            </a:r>
            <a:r>
              <a:rPr lang="bg-BG" sz="1400" b="1" dirty="0">
                <a:effectLst/>
                <a:ea typeface="Calibri" panose="020F0502020204030204" pitchFamily="34" charset="0"/>
                <a:cs typeface="Times New Roman" panose="02020603050405020304" pitchFamily="18" charset="0"/>
              </a:rPr>
              <a:t>Възможно е за част от пълнолетните българи периодът между 1944 и 1989г. да не служи като </a:t>
            </a:r>
            <a:r>
              <a:rPr lang="bg-BG" sz="1400" b="1" dirty="0" err="1">
                <a:effectLst/>
                <a:ea typeface="Calibri" panose="020F0502020204030204" pitchFamily="34" charset="0"/>
                <a:cs typeface="Times New Roman" panose="02020603050405020304" pitchFamily="18" charset="0"/>
              </a:rPr>
              <a:t>репер</a:t>
            </a:r>
            <a:r>
              <a:rPr lang="bg-BG" sz="1400" b="1" dirty="0">
                <a:effectLst/>
                <a:ea typeface="Calibri" panose="020F0502020204030204" pitchFamily="34" charset="0"/>
                <a:cs typeface="Times New Roman" panose="02020603050405020304" pitchFamily="18" charset="0"/>
              </a:rPr>
              <a:t>, чрез който да се извеждат поуки за настоящето и бъдещето, а да е ценен единствено като етап от общата българска история</a:t>
            </a:r>
            <a:r>
              <a:rPr lang="bg-BG" sz="14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35915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38</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95923" y="1177544"/>
            <a:ext cx="10375641" cy="5120697"/>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Аргументите сред 7-те процента, смятащи историята на комунизма за маловажна, се фокусират предимно върху разбирането, че е излишно един вече отминал период да се поставя под лупа. Всеки четвърти от тази група посочва на свободен въпрос, че комунизмът вече е в миналото (25%) или изобщо няма смисъл да се познава (26%). Всеки шести застъпва по-позитивния вариант на почти същото съждение – 17% смятат за по-важно да се гледа напред. Докато „децата на прехода“ (между 25 и 40 години) акцентират предимно върху очакванията си за бъдещето, най-младите отново показват незаинтересованост. Най-голям дял сред първите (32%) намират историята на комунизма за маловажна, именно защото предпочитат да гледат напред. За 35%, също най-голям дял сред младежите между 16 и 24 години, да познаваш тоталитарното минало до голяма степен изглежда лишено от смисъл.</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Липсата на един по-категоричен, критичен и ценностно ангажиран поглед към комунистическото минало сред част от българите оказва влияние и върху отношението им към местата на паметта, включително върху готовността тези места да бъдат посещавани и разглеждани. За разлика от други държави, където вече десетилетия наред бивши концентрационни лагери са отворени за туристически обиколки, включително за организирани ученически екскурзии, у нас тази идея среща полярни мнения. Една съществена част – съответно 48% и 44% от всички интервюирани – подкрепят България също да превърне лагерите за принудителен труд в места на паметта и държавата да следва политики за насърчаване на образователни екскурзии за ученици над 14 годишна възраст в тях. Същевременно обаче, общо над половината пълнолетни българи или са против, или се затрудняват да заемат ясна позиция. 22% смятат, че не трябва бившите трудови лагери да се преобразуват в музеи, а 32% намират за ненужно да се насърчава посещаването им от ученически групи. Хората без мнение по двата въпроса са съответно 30% и 25%.</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Доводите за подкрепа на инициативата са най-вече, че трябва да се знае и помни историята (53%) и че този период е част от българската история (20%). </a:t>
            </a:r>
            <a:r>
              <a:rPr lang="bg-BG" sz="1400" b="1" dirty="0">
                <a:effectLst/>
                <a:ea typeface="Calibri" panose="020F0502020204030204" pitchFamily="34" charset="0"/>
                <a:cs typeface="Times New Roman" panose="02020603050405020304" pitchFamily="18" charset="0"/>
              </a:rPr>
              <a:t>Положително за осъществяването на подобен проект е очевидното място на историята като една от най-широко споделяните от българите ценности</a:t>
            </a:r>
            <a:r>
              <a:rPr lang="bg-BG" sz="1400" dirty="0">
                <a:effectLst/>
                <a:ea typeface="Calibri" panose="020F0502020204030204" pitchFamily="34" charset="0"/>
                <a:cs typeface="Times New Roman" panose="02020603050405020304" pitchFamily="18" charset="0"/>
              </a:rPr>
              <a:t>. Предизвикателство е, че </a:t>
            </a:r>
            <a:r>
              <a:rPr lang="bg-BG" sz="1400" b="1" dirty="0">
                <a:effectLst/>
                <a:ea typeface="Calibri" panose="020F0502020204030204" pitchFamily="34" charset="0"/>
                <a:cs typeface="Times New Roman" panose="02020603050405020304" pitchFamily="18" charset="0"/>
              </a:rPr>
              <a:t>двете най-често застъпвани формулировки са доста общи, неплътни и дори двусмислени, докато безапелационните и оценъчни аргументи, еднозначно осъждащи тоталитарното минало</a:t>
            </a:r>
            <a:r>
              <a:rPr lang="bg-BG" sz="1400" dirty="0">
                <a:effectLst/>
                <a:ea typeface="Calibri" panose="020F0502020204030204" pitchFamily="34" charset="0"/>
                <a:cs typeface="Times New Roman" panose="02020603050405020304" pitchFamily="18" charset="0"/>
              </a:rPr>
              <a:t>, като „</a:t>
            </a:r>
            <a:r>
              <a:rPr lang="bg-BG" sz="1400" i="1" dirty="0">
                <a:effectLst/>
                <a:ea typeface="Calibri" panose="020F0502020204030204" pitchFamily="34" charset="0"/>
                <a:cs typeface="Times New Roman" panose="02020603050405020304" pitchFamily="18" charset="0"/>
              </a:rPr>
              <a:t>За да не се повтаря миналото</a:t>
            </a:r>
            <a:r>
              <a:rPr lang="bg-BG" sz="1400" dirty="0">
                <a:effectLst/>
                <a:ea typeface="Calibri" panose="020F0502020204030204" pitchFamily="34" charset="0"/>
                <a:cs typeface="Times New Roman" panose="02020603050405020304" pitchFamily="18" charset="0"/>
              </a:rPr>
              <a:t>“ (14%), „</a:t>
            </a:r>
            <a:r>
              <a:rPr lang="bg-BG" sz="1400" i="1" dirty="0">
                <a:effectLst/>
                <a:ea typeface="Calibri" panose="020F0502020204030204" pitchFamily="34" charset="0"/>
                <a:cs typeface="Times New Roman" panose="02020603050405020304" pitchFamily="18" charset="0"/>
              </a:rPr>
              <a:t>За да се почита паметта на загиналите</a:t>
            </a:r>
            <a:r>
              <a:rPr lang="bg-BG" sz="1400" dirty="0">
                <a:effectLst/>
                <a:ea typeface="Calibri" panose="020F0502020204030204" pitchFamily="34" charset="0"/>
                <a:cs typeface="Times New Roman" panose="02020603050405020304" pitchFamily="18" charset="0"/>
              </a:rPr>
              <a:t>“ (8%), „</a:t>
            </a:r>
            <a:r>
              <a:rPr lang="bg-BG" sz="1400" i="1" dirty="0">
                <a:effectLst/>
                <a:ea typeface="Calibri" panose="020F0502020204030204" pitchFamily="34" charset="0"/>
                <a:cs typeface="Times New Roman" panose="02020603050405020304" pitchFamily="18" charset="0"/>
              </a:rPr>
              <a:t>За да се разбере преживяното от жертвите</a:t>
            </a:r>
            <a:r>
              <a:rPr lang="bg-BG" sz="1400" dirty="0">
                <a:effectLst/>
                <a:ea typeface="Calibri" panose="020F0502020204030204" pitchFamily="34" charset="0"/>
                <a:cs typeface="Times New Roman" panose="02020603050405020304" pitchFamily="18" charset="0"/>
              </a:rPr>
              <a:t>“ (4%), „</a:t>
            </a:r>
            <a:r>
              <a:rPr lang="bg-BG" sz="1400" i="1" dirty="0">
                <a:effectLst/>
                <a:ea typeface="Calibri" panose="020F0502020204030204" pitchFamily="34" charset="0"/>
                <a:cs typeface="Times New Roman" panose="02020603050405020304" pitchFamily="18" charset="0"/>
              </a:rPr>
              <a:t>За да оценим това, което имаме и често приемаме за даденост</a:t>
            </a:r>
            <a:r>
              <a:rPr lang="bg-BG" sz="1400" dirty="0">
                <a:effectLst/>
                <a:ea typeface="Calibri" panose="020F0502020204030204" pitchFamily="34" charset="0"/>
                <a:cs typeface="Times New Roman" panose="02020603050405020304" pitchFamily="18" charset="0"/>
              </a:rPr>
              <a:t>“ (2%), </a:t>
            </a:r>
            <a:r>
              <a:rPr lang="bg-BG" sz="1400" b="1" dirty="0">
                <a:effectLst/>
                <a:ea typeface="Calibri" panose="020F0502020204030204" pitchFamily="34" charset="0"/>
                <a:cs typeface="Times New Roman" panose="02020603050405020304" pitchFamily="18" charset="0"/>
              </a:rPr>
              <a:t>се посочват по-спорадично</a:t>
            </a:r>
            <a:r>
              <a:rPr lang="ru-RU" sz="1400" dirty="0">
                <a:effectLst/>
                <a:ea typeface="Calibri" panose="020F0502020204030204" pitchFamily="34" charset="0"/>
                <a:cs typeface="Times New Roman" panose="02020603050405020304" pitchFamily="18" charset="0"/>
              </a:rPr>
              <a:t>.</a:t>
            </a: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896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39</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95923" y="1283869"/>
            <a:ext cx="10375641" cy="3967753"/>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Друго предизвикателство е, че към момента въпросът, дали комунистическите лагери трябва да се превърнат в места на паметта не вълнува особено младото поколение. И сред хората на възраст между 25 и 40 години (42%), и сред 16-24 годишните (34%), позитивните оценки намаляват, макар и съотношението одобряващи-</a:t>
            </a:r>
            <a:r>
              <a:rPr lang="bg-BG" sz="1400" dirty="0" err="1">
                <a:effectLst/>
                <a:ea typeface="Calibri" panose="020F0502020204030204" pitchFamily="34" charset="0"/>
                <a:cs typeface="Times New Roman" panose="02020603050405020304" pitchFamily="18" charset="0"/>
              </a:rPr>
              <a:t>неодобряващи</a:t>
            </a:r>
            <a:r>
              <a:rPr lang="bg-BG" sz="1400" dirty="0">
                <a:effectLst/>
                <a:ea typeface="Calibri" panose="020F0502020204030204" pitchFamily="34" charset="0"/>
                <a:cs typeface="Times New Roman" panose="02020603050405020304" pitchFamily="18" charset="0"/>
              </a:rPr>
              <a:t> и в двете групи да се запазва приблизително 2:1 (каквато е и общата пропорция за страната). С понижаването на възрастта обаче рязко се увеличава делът на </a:t>
            </a:r>
            <a:r>
              <a:rPr lang="bg-BG" sz="1400" dirty="0" err="1">
                <a:effectLst/>
                <a:ea typeface="Calibri" panose="020F0502020204030204" pitchFamily="34" charset="0"/>
                <a:cs typeface="Times New Roman" panose="02020603050405020304" pitchFamily="18" charset="0"/>
              </a:rPr>
              <a:t>незаемащите</a:t>
            </a:r>
            <a:r>
              <a:rPr lang="bg-BG" sz="1400" dirty="0">
                <a:effectLst/>
                <a:ea typeface="Calibri" panose="020F0502020204030204" pitchFamily="34" charset="0"/>
                <a:cs typeface="Times New Roman" panose="02020603050405020304" pitchFamily="18" charset="0"/>
              </a:rPr>
              <a:t> позиция – 38% от 25-40 годишните и 48% от младежите между 16 и 24 години отговарят с „Без мнение“.</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Липсата на интерес сред част от младежите може да се обясни с множество фактори – житейския етап, в който се намират, средата, която не насърчава достатъчно любопитството, а оттам и непознаването на историята на комунизма в повече детайли. </a:t>
            </a:r>
            <a:r>
              <a:rPr lang="bg-BG" sz="1400" b="1" dirty="0">
                <a:effectLst/>
                <a:ea typeface="Calibri" panose="020F0502020204030204" pitchFamily="34" charset="0"/>
                <a:cs typeface="Times New Roman" panose="02020603050405020304" pitchFamily="18" charset="0"/>
              </a:rPr>
              <a:t>Проучването установява много ясна връзка между степента на запознатост с детайлите около функционирането и историята на трудовите лагери и одобрението към превръщането им в паметници.</a:t>
            </a:r>
            <a:r>
              <a:rPr lang="bg-BG" sz="1400" dirty="0">
                <a:effectLst/>
                <a:ea typeface="Calibri" panose="020F0502020204030204" pitchFamily="34" charset="0"/>
                <a:cs typeface="Times New Roman" panose="02020603050405020304" pitchFamily="18" charset="0"/>
              </a:rPr>
              <a:t> 67% от определящите се като много добре запознати с лагерите български граждани, 41% от само най-общо запознатите и едва 16% от незапознатите са с положителна нагласа към идеята.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Заедно с добре познаващите историята на комунизма и неговите репресивни механизми, проучването идентифицира някои допълнителни социални групи, които нарушават „хладното“ като цяло отношение на българите към инициативите за запазване на паметта за режима. Тези групи до голяма степен се преплитат по между си, а донякъде и съвпадат с вече обособеното ядро на „критиците“ на комунизма - хората от столицата и големите областни градове, висшистите, тези с активна гражданска позиция. </a:t>
            </a:r>
            <a:r>
              <a:rPr lang="bg-BG" sz="1400" b="1" dirty="0">
                <a:effectLst/>
                <a:ea typeface="Calibri" panose="020F0502020204030204" pitchFamily="34" charset="0"/>
                <a:cs typeface="Times New Roman" panose="02020603050405020304" pitchFamily="18" charset="0"/>
              </a:rPr>
              <a:t>Всички те много по-категорично подкрепят идеята за създаване на места на паметта от бившите трудови лагери. Сред тях могат да се търсят не само посетители, но и говорители на подобни и други инициативи</a:t>
            </a:r>
            <a:r>
              <a:rPr lang="ru-RU" sz="1400" b="1"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7159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4</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849086" y="558912"/>
            <a:ext cx="10375641" cy="3353867"/>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Националното представително проучване „</a:t>
            </a:r>
            <a:r>
              <a:rPr lang="bg-BG" sz="1400" i="1" dirty="0">
                <a:effectLst/>
                <a:ea typeface="Calibri" panose="020F0502020204030204" pitchFamily="34" charset="0"/>
                <a:cs typeface="Times New Roman" panose="02020603050405020304" pitchFamily="18" charset="0"/>
              </a:rPr>
              <a:t>Обществените нагласи към периода на комунизма/социализма в България и отношението към създаване на места на паметта</a:t>
            </a:r>
            <a:r>
              <a:rPr lang="bg-BG" sz="1400" dirty="0">
                <a:effectLst/>
                <a:ea typeface="Calibri" panose="020F0502020204030204" pitchFamily="34" charset="0"/>
                <a:cs typeface="Times New Roman" panose="02020603050405020304" pitchFamily="18" charset="0"/>
              </a:rPr>
              <a:t>“ е реализирано от социологическа агенция </a:t>
            </a:r>
            <a:r>
              <a:rPr lang="bg-BG" sz="1400" b="1" dirty="0">
                <a:effectLst/>
                <a:ea typeface="Calibri" panose="020F0502020204030204" pitchFamily="34" charset="0"/>
                <a:cs typeface="Times New Roman" panose="02020603050405020304" pitchFamily="18" charset="0"/>
              </a:rPr>
              <a:t>„Алфа Рисърч“ </a:t>
            </a:r>
            <a:r>
              <a:rPr lang="bg-BG" sz="1400" dirty="0">
                <a:effectLst/>
                <a:ea typeface="Calibri" panose="020F0502020204030204" pitchFamily="34" charset="0"/>
                <a:cs typeface="Times New Roman" panose="02020603050405020304" pitchFamily="18" charset="0"/>
              </a:rPr>
              <a:t>в периода 2</a:t>
            </a:r>
            <a:r>
              <a:rPr lang="en-US" sz="1400" dirty="0">
                <a:effectLst/>
                <a:ea typeface="Calibri" panose="020F0502020204030204" pitchFamily="34" charset="0"/>
                <a:cs typeface="Times New Roman" panose="02020603050405020304" pitchFamily="18" charset="0"/>
              </a:rPr>
              <a:t>5</a:t>
            </a:r>
            <a:r>
              <a:rPr lang="bg-BG" sz="1400" dirty="0">
                <a:effectLst/>
                <a:ea typeface="Calibri" panose="020F0502020204030204" pitchFamily="34" charset="0"/>
                <a:cs typeface="Times New Roman" panose="02020603050405020304" pitchFamily="18" charset="0"/>
              </a:rPr>
              <a:t> ноември – </a:t>
            </a:r>
            <a:r>
              <a:rPr lang="en-US" sz="1400" dirty="0">
                <a:effectLst/>
                <a:ea typeface="Calibri" panose="020F0502020204030204" pitchFamily="34" charset="0"/>
                <a:cs typeface="Times New Roman" panose="02020603050405020304" pitchFamily="18" charset="0"/>
              </a:rPr>
              <a:t>8</a:t>
            </a:r>
            <a:r>
              <a:rPr lang="bg-BG" sz="1400" dirty="0">
                <a:effectLst/>
                <a:ea typeface="Calibri" panose="020F0502020204030204" pitchFamily="34" charset="0"/>
                <a:cs typeface="Times New Roman" panose="02020603050405020304" pitchFamily="18" charset="0"/>
              </a:rPr>
              <a:t> декември 2022г. Възложител е фондация </a:t>
            </a:r>
            <a:r>
              <a:rPr lang="bg-BG" sz="1400" b="1" dirty="0">
                <a:effectLst/>
                <a:ea typeface="Calibri" panose="020F0502020204030204" pitchFamily="34" charset="0"/>
                <a:cs typeface="Times New Roman" panose="02020603050405020304" pitchFamily="18" charset="0"/>
              </a:rPr>
              <a:t>„Софийска платформа“</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Основните цели на проучването са да предостави пълна и достоверна картина на отношението на българите към близкото комунистическо минало в контекста на настоящата социална среда, както и да идентифицира ролята на местата на паметта в българското общество. В рамките на анализа е поставен допълнителен акцент върху нагласите на най-младото поколение (16-24 г.) и на това в най-активна възраст (25-40 г.). Където е възможно, анализът проследява еволюцията на обществените нагласи от 2014г. до днес.</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Проучването обхваща и е представително за пълнолетното население на страната, като извадката е подсилена с два бустера с представители на възрастовите групи 16-24 г. и 25-40 г. </a:t>
            </a:r>
            <a:endParaRPr lang="en-US"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Характеристиките на извадките са представени в следващата таблица:</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a:p>
            <a:pPr marL="180340" algn="just">
              <a:lnSpc>
                <a:spcPct val="107000"/>
              </a:lnSpc>
              <a:spcAft>
                <a:spcPts val="800"/>
              </a:spcAft>
            </a:pPr>
            <a:r>
              <a:rPr lang="bg-BG" sz="1400" dirty="0">
                <a:effectLst/>
                <a:ea typeface="Times New Roman" panose="02020603050405020304" pitchFamily="18" charset="0"/>
                <a:cs typeface="Times New Roman" panose="02020603050405020304" pitchFamily="18" charset="0"/>
              </a:rPr>
              <a:t> </a:t>
            </a:r>
            <a:endParaRPr lang="bg-BG" sz="1400" dirty="0">
              <a:effectLst/>
              <a:ea typeface="Calibri" panose="020F0502020204030204" pitchFamily="34" charset="0"/>
              <a:cs typeface="Times New Roman" panose="02020603050405020304" pitchFamily="18" charset="0"/>
            </a:endParaRPr>
          </a:p>
        </p:txBody>
      </p:sp>
      <p:graphicFrame>
        <p:nvGraphicFramePr>
          <p:cNvPr id="9" name="Таблица 11">
            <a:extLst>
              <a:ext uri="{FF2B5EF4-FFF2-40B4-BE49-F238E27FC236}">
                <a16:creationId xmlns:a16="http://schemas.microsoft.com/office/drawing/2014/main" id="{0193A3F9-69FF-84F1-8D85-45C88A962212}"/>
              </a:ext>
            </a:extLst>
          </p:cNvPr>
          <p:cNvGraphicFramePr>
            <a:graphicFrameLocks noGrp="1"/>
          </p:cNvGraphicFramePr>
          <p:nvPr>
            <p:extLst>
              <p:ext uri="{D42A27DB-BD31-4B8C-83A1-F6EECF244321}">
                <p14:modId xmlns:p14="http://schemas.microsoft.com/office/powerpoint/2010/main" val="1253631517"/>
              </p:ext>
            </p:extLst>
          </p:nvPr>
        </p:nvGraphicFramePr>
        <p:xfrm>
          <a:off x="1224299" y="3726713"/>
          <a:ext cx="9743402" cy="2160881"/>
        </p:xfrm>
        <a:graphic>
          <a:graphicData uri="http://schemas.openxmlformats.org/drawingml/2006/table">
            <a:tbl>
              <a:tblPr firstRow="1" firstCol="1" bandRow="1">
                <a:tableStyleId>{5C22544A-7EE6-4342-B048-85BDC9FD1C3A}</a:tableStyleId>
              </a:tblPr>
              <a:tblGrid>
                <a:gridCol w="2267339">
                  <a:extLst>
                    <a:ext uri="{9D8B030D-6E8A-4147-A177-3AD203B41FA5}">
                      <a16:colId xmlns:a16="http://schemas.microsoft.com/office/drawing/2014/main" val="712195044"/>
                    </a:ext>
                  </a:extLst>
                </a:gridCol>
                <a:gridCol w="2267339">
                  <a:extLst>
                    <a:ext uri="{9D8B030D-6E8A-4147-A177-3AD203B41FA5}">
                      <a16:colId xmlns:a16="http://schemas.microsoft.com/office/drawing/2014/main" val="1132496384"/>
                    </a:ext>
                  </a:extLst>
                </a:gridCol>
                <a:gridCol w="2584579">
                  <a:extLst>
                    <a:ext uri="{9D8B030D-6E8A-4147-A177-3AD203B41FA5}">
                      <a16:colId xmlns:a16="http://schemas.microsoft.com/office/drawing/2014/main" val="2444542824"/>
                    </a:ext>
                  </a:extLst>
                </a:gridCol>
                <a:gridCol w="2624145">
                  <a:extLst>
                    <a:ext uri="{9D8B030D-6E8A-4147-A177-3AD203B41FA5}">
                      <a16:colId xmlns:a16="http://schemas.microsoft.com/office/drawing/2014/main" val="1839085030"/>
                    </a:ext>
                  </a:extLst>
                </a:gridCol>
              </a:tblGrid>
              <a:tr h="333346">
                <a:tc>
                  <a:txBody>
                    <a:bodyPr/>
                    <a:lstStyle/>
                    <a:p>
                      <a:pPr>
                        <a:lnSpc>
                          <a:spcPct val="107000"/>
                        </a:lnSpc>
                        <a:spcAft>
                          <a:spcPts val="800"/>
                        </a:spcAft>
                      </a:pPr>
                      <a:r>
                        <a:rPr lang="bg-BG" sz="1200">
                          <a:effectLst/>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bg-BG" sz="1200" dirty="0">
                          <a:solidFill>
                            <a:schemeClr val="tx1">
                              <a:lumMod val="85000"/>
                              <a:lumOff val="15000"/>
                            </a:schemeClr>
                          </a:solidFill>
                          <a:effectLst/>
                        </a:rPr>
                        <a:t>Общо за пълнолетното население</a:t>
                      </a:r>
                      <a:endParaRPr lang="bg-BG"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bg-BG" sz="1200" dirty="0">
                          <a:solidFill>
                            <a:schemeClr val="tx1">
                              <a:lumMod val="85000"/>
                              <a:lumOff val="15000"/>
                            </a:schemeClr>
                          </a:solidFill>
                          <a:effectLst/>
                        </a:rPr>
                        <a:t>Бустер 16-24 г. </a:t>
                      </a:r>
                      <a:endParaRPr lang="bg-BG"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bg-BG" sz="1200" dirty="0">
                          <a:solidFill>
                            <a:schemeClr val="tx1">
                              <a:lumMod val="85000"/>
                              <a:lumOff val="15000"/>
                            </a:schemeClr>
                          </a:solidFill>
                          <a:effectLst/>
                        </a:rPr>
                        <a:t>Бустер 25-40 г.</a:t>
                      </a:r>
                      <a:endParaRPr lang="bg-BG"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617275"/>
                  </a:ext>
                </a:extLst>
              </a:tr>
              <a:tr h="536873">
                <a:tc>
                  <a:txBody>
                    <a:bodyPr/>
                    <a:lstStyle/>
                    <a:p>
                      <a:pPr>
                        <a:lnSpc>
                          <a:spcPct val="107000"/>
                        </a:lnSpc>
                        <a:spcAft>
                          <a:spcPts val="800"/>
                        </a:spcAft>
                      </a:pPr>
                      <a:r>
                        <a:rPr lang="bg-BG" sz="1200" dirty="0">
                          <a:solidFill>
                            <a:schemeClr val="tx1">
                              <a:lumMod val="85000"/>
                              <a:lumOff val="15000"/>
                            </a:schemeClr>
                          </a:solidFill>
                          <a:effectLst/>
                        </a:rPr>
                        <a:t>Дизайн на извадката</a:t>
                      </a:r>
                      <a:endParaRPr lang="bg-BG"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lvl="1" algn="l">
                        <a:lnSpc>
                          <a:spcPct val="107000"/>
                        </a:lnSpc>
                        <a:spcAft>
                          <a:spcPts val="800"/>
                        </a:spcAft>
                      </a:pPr>
                      <a:r>
                        <a:rPr lang="bg-BG" sz="1200" dirty="0">
                          <a:effectLst/>
                        </a:rPr>
                        <a:t>Двустепенна, стратифицирана по регион и тип населено място съгласно данните на НСИ от Преброяване 2021, с подбор на респондентите по квота въз основа на признаците пол, възраст, образование </a:t>
                      </a:r>
                    </a:p>
                  </a:txBody>
                  <a:tcPr marL="68580" marR="68580" marT="0" marB="0"/>
                </a:tc>
                <a:tc hMerge="1">
                  <a:txBody>
                    <a:bodyPr/>
                    <a:lstStyle/>
                    <a:p>
                      <a:endParaRPr lang="bg-BG"/>
                    </a:p>
                  </a:txBody>
                  <a:tcPr/>
                </a:tc>
                <a:tc hMerge="1">
                  <a:txBody>
                    <a:bodyPr/>
                    <a:lstStyle/>
                    <a:p>
                      <a:pPr>
                        <a:lnSpc>
                          <a:spcPct val="107000"/>
                        </a:lnSpc>
                        <a:spcAft>
                          <a:spcPts val="800"/>
                        </a:spcAft>
                      </a:pPr>
                      <a:endParaRPr lang="bg-BG" sz="1200" dirty="0">
                        <a:effectLst/>
                      </a:endParaRPr>
                    </a:p>
                  </a:txBody>
                  <a:tcPr marL="68580" marR="68580" marT="0" marB="0"/>
                </a:tc>
                <a:extLst>
                  <a:ext uri="{0D108BD9-81ED-4DB2-BD59-A6C34878D82A}">
                    <a16:rowId xmlns:a16="http://schemas.microsoft.com/office/drawing/2014/main" val="3494913960"/>
                  </a:ext>
                </a:extLst>
              </a:tr>
              <a:tr h="290059">
                <a:tc>
                  <a:txBody>
                    <a:bodyPr/>
                    <a:lstStyle/>
                    <a:p>
                      <a:pPr>
                        <a:lnSpc>
                          <a:spcPct val="107000"/>
                        </a:lnSpc>
                        <a:spcAft>
                          <a:spcPts val="800"/>
                        </a:spcAft>
                      </a:pPr>
                      <a:r>
                        <a:rPr lang="bg-BG" sz="1200">
                          <a:solidFill>
                            <a:schemeClr val="tx1">
                              <a:lumMod val="85000"/>
                              <a:lumOff val="15000"/>
                            </a:schemeClr>
                          </a:solidFill>
                          <a:effectLst/>
                        </a:rPr>
                        <a:t>Обем на ефективните интервюта</a:t>
                      </a:r>
                      <a:endParaRPr lang="bg-BG"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N = </a:t>
                      </a:r>
                      <a:r>
                        <a:rPr lang="bg-BG" sz="1200" dirty="0">
                          <a:effectLst/>
                        </a:rPr>
                        <a:t>800</a:t>
                      </a:r>
                      <a:r>
                        <a:rPr lang="en-US" sz="1200" dirty="0">
                          <a:effectLst/>
                        </a:rPr>
                        <a:t> </a:t>
                      </a:r>
                      <a:r>
                        <a:rPr lang="bg-BG" sz="1200" dirty="0">
                          <a:effectLst/>
                        </a:rPr>
                        <a:t>ефективни интервюта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N = </a:t>
                      </a:r>
                      <a:r>
                        <a:rPr lang="bg-BG" sz="1200" dirty="0">
                          <a:effectLst/>
                        </a:rPr>
                        <a:t>200</a:t>
                      </a:r>
                      <a:r>
                        <a:rPr lang="en-US" sz="1200" dirty="0">
                          <a:effectLst/>
                        </a:rPr>
                        <a:t> </a:t>
                      </a:r>
                      <a:r>
                        <a:rPr lang="bg-BG" sz="1200" dirty="0">
                          <a:effectLst/>
                        </a:rPr>
                        <a:t>ефективни интервюта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N = </a:t>
                      </a:r>
                      <a:r>
                        <a:rPr lang="bg-BG" sz="1200" dirty="0">
                          <a:effectLst/>
                        </a:rPr>
                        <a:t>226</a:t>
                      </a:r>
                      <a:r>
                        <a:rPr lang="en-US" sz="1200" dirty="0">
                          <a:effectLst/>
                        </a:rPr>
                        <a:t> </a:t>
                      </a:r>
                      <a:r>
                        <a:rPr lang="bg-BG" sz="1200" dirty="0">
                          <a:effectLst/>
                        </a:rPr>
                        <a:t>ефективни интервюта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4162754"/>
                  </a:ext>
                </a:extLst>
              </a:tr>
              <a:tr h="551681">
                <a:tc>
                  <a:txBody>
                    <a:bodyPr/>
                    <a:lstStyle/>
                    <a:p>
                      <a:pPr>
                        <a:lnSpc>
                          <a:spcPct val="107000"/>
                        </a:lnSpc>
                        <a:spcAft>
                          <a:spcPts val="800"/>
                        </a:spcAft>
                      </a:pPr>
                      <a:r>
                        <a:rPr lang="bg-BG" sz="1200">
                          <a:solidFill>
                            <a:schemeClr val="tx1">
                              <a:lumMod val="85000"/>
                              <a:lumOff val="15000"/>
                            </a:schemeClr>
                          </a:solidFill>
                          <a:effectLst/>
                        </a:rPr>
                        <a:t>Начин на регистрация на първичната информация</a:t>
                      </a:r>
                      <a:endParaRPr lang="bg-BG" sz="1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lvl="1" algn="l">
                        <a:lnSpc>
                          <a:spcPct val="107000"/>
                        </a:lnSpc>
                        <a:spcAft>
                          <a:spcPts val="800"/>
                        </a:spcAft>
                      </a:pPr>
                      <a:r>
                        <a:rPr lang="bg-BG" sz="1200" noProof="0" dirty="0">
                          <a:effectLst/>
                        </a:rPr>
                        <a:t>Пряко стандартизирано интервю по домовете на респондентите с таблети</a:t>
                      </a:r>
                    </a:p>
                  </a:txBody>
                  <a:tcPr marL="68580" marR="68580" marT="0" marB="0"/>
                </a:tc>
                <a:tc hMerge="1">
                  <a:txBody>
                    <a:bodyPr/>
                    <a:lstStyle/>
                    <a:p>
                      <a:pPr>
                        <a:lnSpc>
                          <a:spcPct val="107000"/>
                        </a:lnSpc>
                        <a:spcAft>
                          <a:spcPts val="800"/>
                        </a:spcAft>
                      </a:pPr>
                      <a:r>
                        <a:rPr lang="bg-BG" sz="1200" dirty="0">
                          <a:effectLst/>
                        </a:rPr>
                        <a:t>Телефонно и пряко стандартизирано интервю с таблети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bg-BG" sz="1200" dirty="0">
                          <a:effectLst/>
                        </a:rPr>
                        <a:t>Телефонно и онлайн интервю</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9265513"/>
                  </a:ext>
                </a:extLst>
              </a:tr>
              <a:tr h="400887">
                <a:tc>
                  <a:txBody>
                    <a:bodyPr/>
                    <a:lstStyle/>
                    <a:p>
                      <a:pPr>
                        <a:lnSpc>
                          <a:spcPct val="107000"/>
                        </a:lnSpc>
                        <a:spcAft>
                          <a:spcPts val="800"/>
                        </a:spcAft>
                      </a:pPr>
                      <a:r>
                        <a:rPr lang="bg-BG" sz="1200" dirty="0">
                          <a:solidFill>
                            <a:schemeClr val="tx1">
                              <a:lumMod val="85000"/>
                              <a:lumOff val="15000"/>
                            </a:schemeClr>
                          </a:solidFill>
                          <a:effectLst/>
                        </a:rPr>
                        <a:t>Период на провеждане</a:t>
                      </a:r>
                      <a:endParaRPr lang="bg-BG" sz="1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lvl="1" algn="l">
                        <a:lnSpc>
                          <a:spcPct val="107000"/>
                        </a:lnSpc>
                        <a:spcAft>
                          <a:spcPts val="800"/>
                        </a:spcAft>
                      </a:pPr>
                      <a:r>
                        <a:rPr lang="bg-BG" sz="1200" dirty="0">
                          <a:effectLst/>
                        </a:rPr>
                        <a:t>2</a:t>
                      </a:r>
                      <a:r>
                        <a:rPr lang="en-US" sz="1200" dirty="0">
                          <a:effectLst/>
                        </a:rPr>
                        <a:t>5</a:t>
                      </a:r>
                      <a:r>
                        <a:rPr lang="bg-BG" sz="1200" dirty="0">
                          <a:effectLst/>
                        </a:rPr>
                        <a:t> ноември – 0</a:t>
                      </a:r>
                      <a:r>
                        <a:rPr lang="en-US" sz="1200" dirty="0">
                          <a:effectLst/>
                        </a:rPr>
                        <a:t>8</a:t>
                      </a:r>
                      <a:r>
                        <a:rPr lang="bg-BG" sz="1200" dirty="0">
                          <a:effectLst/>
                        </a:rPr>
                        <a:t> декември 2022 г.</a:t>
                      </a:r>
                    </a:p>
                  </a:txBody>
                  <a:tcPr marL="68580" marR="68580" marT="0" marB="0"/>
                </a:tc>
                <a:tc hMerge="1">
                  <a:txBody>
                    <a:bodyPr/>
                    <a:lstStyle/>
                    <a:p>
                      <a:pPr>
                        <a:lnSpc>
                          <a:spcPct val="107000"/>
                        </a:lnSpc>
                        <a:spcAft>
                          <a:spcPts val="800"/>
                        </a:spcAft>
                      </a:pPr>
                      <a:r>
                        <a:rPr lang="bg-BG" sz="1200" dirty="0">
                          <a:effectLst/>
                        </a:rPr>
                        <a:t>1 – 17 ноември 2022г.</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r>
                        <a:rPr lang="bg-BG" sz="1200" dirty="0">
                          <a:effectLst/>
                        </a:rPr>
                        <a:t>1 – 17 ноември 2022г.</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9753176"/>
                  </a:ext>
                </a:extLst>
              </a:tr>
            </a:tbl>
          </a:graphicData>
        </a:graphic>
      </p:graphicFrame>
    </p:spTree>
    <p:extLst>
      <p:ext uri="{BB962C8B-B14F-4D97-AF65-F5344CB8AC3E}">
        <p14:creationId xmlns:p14="http://schemas.microsoft.com/office/powerpoint/2010/main" val="48141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5E45-B7A8-1192-E16E-2770720CEF41}"/>
              </a:ext>
            </a:extLst>
          </p:cNvPr>
          <p:cNvSpPr>
            <a:spLocks noGrp="1"/>
          </p:cNvSpPr>
          <p:nvPr>
            <p:ph type="title"/>
          </p:nvPr>
        </p:nvSpPr>
        <p:spPr/>
        <p:txBody>
          <a:bodyPr/>
          <a:lstStyle/>
          <a:p>
            <a:r>
              <a:rPr lang="bg-BG" dirty="0"/>
              <a:t>ВАЖНО ЛИ Е ДА СЕ ПОЗНАВА ИСТОРИЯТА НА КОМУНИЗМА В БЪЛГАРИЯ? (%)</a:t>
            </a:r>
          </a:p>
        </p:txBody>
      </p:sp>
      <p:sp>
        <p:nvSpPr>
          <p:cNvPr id="3" name="Text Placeholder 2">
            <a:extLst>
              <a:ext uri="{FF2B5EF4-FFF2-40B4-BE49-F238E27FC236}">
                <a16:creationId xmlns:a16="http://schemas.microsoft.com/office/drawing/2014/main" id="{C293509A-8165-8A7F-9D0A-390A7EF34C22}"/>
              </a:ext>
            </a:extLst>
          </p:cNvPr>
          <p:cNvSpPr>
            <a:spLocks noGrp="1"/>
          </p:cNvSpPr>
          <p:nvPr>
            <p:ph type="body" sz="quarter" idx="13"/>
          </p:nvPr>
        </p:nvSpPr>
        <p:spPr/>
        <p:txBody>
          <a:bodyPr/>
          <a:lstStyle/>
          <a:p>
            <a:r>
              <a:rPr lang="en-US" dirty="0"/>
              <a:t>K15. </a:t>
            </a:r>
            <a:r>
              <a:rPr lang="ru-RU" dirty="0"/>
              <a:t>Важно ли е да се </a:t>
            </a:r>
            <a:r>
              <a:rPr lang="bg-BG" dirty="0"/>
              <a:t>познава историята на комунизма в България</a:t>
            </a:r>
            <a:r>
              <a:rPr lang="ru-RU" dirty="0"/>
              <a:t>?</a:t>
            </a:r>
            <a:endParaRPr lang="bg-BG" dirty="0"/>
          </a:p>
        </p:txBody>
      </p:sp>
      <p:sp>
        <p:nvSpPr>
          <p:cNvPr id="4" name="Slide Number Placeholder 3">
            <a:extLst>
              <a:ext uri="{FF2B5EF4-FFF2-40B4-BE49-F238E27FC236}">
                <a16:creationId xmlns:a16="http://schemas.microsoft.com/office/drawing/2014/main" id="{F7D2FEF6-6407-F385-8418-9BADA718E556}"/>
              </a:ext>
            </a:extLst>
          </p:cNvPr>
          <p:cNvSpPr>
            <a:spLocks noGrp="1"/>
          </p:cNvSpPr>
          <p:nvPr>
            <p:ph type="sldNum" sz="quarter" idx="11"/>
          </p:nvPr>
        </p:nvSpPr>
        <p:spPr/>
        <p:txBody>
          <a:bodyPr/>
          <a:lstStyle/>
          <a:p>
            <a:fld id="{4240E9C8-A0BB-46A0-8406-18B049EFD034}" type="slidenum">
              <a:rPr lang="bg-BG" smtClean="0"/>
              <a:pPr/>
              <a:t>40</a:t>
            </a:fld>
            <a:endParaRPr lang="bg-BG" dirty="0"/>
          </a:p>
        </p:txBody>
      </p:sp>
      <p:graphicFrame>
        <p:nvGraphicFramePr>
          <p:cNvPr id="9" name="Chart Placeholder 16">
            <a:extLst>
              <a:ext uri="{FF2B5EF4-FFF2-40B4-BE49-F238E27FC236}">
                <a16:creationId xmlns:a16="http://schemas.microsoft.com/office/drawing/2014/main" id="{76124645-4B74-33D2-E970-4F6E437CBA8E}"/>
              </a:ext>
            </a:extLst>
          </p:cNvPr>
          <p:cNvGraphicFramePr>
            <a:graphicFrameLocks/>
          </p:cNvGraphicFramePr>
          <p:nvPr>
            <p:extLst>
              <p:ext uri="{D42A27DB-BD31-4B8C-83A1-F6EECF244321}">
                <p14:modId xmlns:p14="http://schemas.microsoft.com/office/powerpoint/2010/main" val="654183841"/>
              </p:ext>
            </p:extLst>
          </p:nvPr>
        </p:nvGraphicFramePr>
        <p:xfrm>
          <a:off x="459779" y="878763"/>
          <a:ext cx="3676454" cy="4242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21">
            <a:extLst>
              <a:ext uri="{FF2B5EF4-FFF2-40B4-BE49-F238E27FC236}">
                <a16:creationId xmlns:a16="http://schemas.microsoft.com/office/drawing/2014/main" id="{F78BE4F1-77E3-C6A7-7411-736543AC650A}"/>
              </a:ext>
            </a:extLst>
          </p:cNvPr>
          <p:cNvGraphicFramePr>
            <a:graphicFrameLocks/>
          </p:cNvGraphicFramePr>
          <p:nvPr>
            <p:extLst>
              <p:ext uri="{D42A27DB-BD31-4B8C-83A1-F6EECF244321}">
                <p14:modId xmlns:p14="http://schemas.microsoft.com/office/powerpoint/2010/main" val="3977957662"/>
              </p:ext>
            </p:extLst>
          </p:nvPr>
        </p:nvGraphicFramePr>
        <p:xfrm>
          <a:off x="1147573" y="75407"/>
          <a:ext cx="3676453" cy="4083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21">
            <a:extLst>
              <a:ext uri="{FF2B5EF4-FFF2-40B4-BE49-F238E27FC236}">
                <a16:creationId xmlns:a16="http://schemas.microsoft.com/office/drawing/2014/main" id="{3C780D16-CE6F-08AD-5671-29D0008AE8D5}"/>
              </a:ext>
            </a:extLst>
          </p:cNvPr>
          <p:cNvGraphicFramePr>
            <a:graphicFrameLocks/>
          </p:cNvGraphicFramePr>
          <p:nvPr>
            <p:extLst>
              <p:ext uri="{D42A27DB-BD31-4B8C-83A1-F6EECF244321}">
                <p14:modId xmlns:p14="http://schemas.microsoft.com/office/powerpoint/2010/main" val="1781604309"/>
              </p:ext>
            </p:extLst>
          </p:nvPr>
        </p:nvGraphicFramePr>
        <p:xfrm>
          <a:off x="1575373" y="693927"/>
          <a:ext cx="2667000" cy="311785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9C47140-ACE6-01C6-D83B-D8409685AA82}"/>
              </a:ext>
            </a:extLst>
          </p:cNvPr>
          <p:cNvSpPr txBox="1"/>
          <p:nvPr/>
        </p:nvSpPr>
        <p:spPr>
          <a:xfrm>
            <a:off x="2151708" y="2814744"/>
            <a:ext cx="575035" cy="369332"/>
          </a:xfrm>
          <a:prstGeom prst="rect">
            <a:avLst/>
          </a:prstGeom>
          <a:noFill/>
        </p:spPr>
        <p:txBody>
          <a:bodyPr wrap="square" rtlCol="0">
            <a:spAutoFit/>
          </a:bodyPr>
          <a:lstStyle/>
          <a:p>
            <a:r>
              <a:rPr lang="bg-BG" dirty="0"/>
              <a:t>Да</a:t>
            </a:r>
          </a:p>
        </p:txBody>
      </p:sp>
      <p:graphicFrame>
        <p:nvGraphicFramePr>
          <p:cNvPr id="15" name="Chart Placeholder 16">
            <a:extLst>
              <a:ext uri="{FF2B5EF4-FFF2-40B4-BE49-F238E27FC236}">
                <a16:creationId xmlns:a16="http://schemas.microsoft.com/office/drawing/2014/main" id="{A968F8B3-539F-ADF1-93C7-5951B4034F27}"/>
              </a:ext>
            </a:extLst>
          </p:cNvPr>
          <p:cNvGraphicFramePr>
            <a:graphicFrameLocks/>
          </p:cNvGraphicFramePr>
          <p:nvPr>
            <p:extLst>
              <p:ext uri="{D42A27DB-BD31-4B8C-83A1-F6EECF244321}">
                <p14:modId xmlns:p14="http://schemas.microsoft.com/office/powerpoint/2010/main" val="3043277026"/>
              </p:ext>
            </p:extLst>
          </p:nvPr>
        </p:nvGraphicFramePr>
        <p:xfrm>
          <a:off x="4283792" y="922513"/>
          <a:ext cx="3676454" cy="42420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Placeholder 21">
            <a:extLst>
              <a:ext uri="{FF2B5EF4-FFF2-40B4-BE49-F238E27FC236}">
                <a16:creationId xmlns:a16="http://schemas.microsoft.com/office/drawing/2014/main" id="{C175A89A-357A-76C3-3C17-42113339E29E}"/>
              </a:ext>
            </a:extLst>
          </p:cNvPr>
          <p:cNvGraphicFramePr>
            <a:graphicFrameLocks/>
          </p:cNvGraphicFramePr>
          <p:nvPr>
            <p:extLst>
              <p:ext uri="{D42A27DB-BD31-4B8C-83A1-F6EECF244321}">
                <p14:modId xmlns:p14="http://schemas.microsoft.com/office/powerpoint/2010/main" val="2810302444"/>
              </p:ext>
            </p:extLst>
          </p:nvPr>
        </p:nvGraphicFramePr>
        <p:xfrm>
          <a:off x="4971586" y="119157"/>
          <a:ext cx="3676453" cy="40838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Placeholder 21">
            <a:extLst>
              <a:ext uri="{FF2B5EF4-FFF2-40B4-BE49-F238E27FC236}">
                <a16:creationId xmlns:a16="http://schemas.microsoft.com/office/drawing/2014/main" id="{743DC69D-5C8F-44D5-8DDD-1B8B7785008D}"/>
              </a:ext>
            </a:extLst>
          </p:cNvPr>
          <p:cNvGraphicFramePr>
            <a:graphicFrameLocks/>
          </p:cNvGraphicFramePr>
          <p:nvPr>
            <p:extLst>
              <p:ext uri="{D42A27DB-BD31-4B8C-83A1-F6EECF244321}">
                <p14:modId xmlns:p14="http://schemas.microsoft.com/office/powerpoint/2010/main" val="2733075256"/>
              </p:ext>
            </p:extLst>
          </p:nvPr>
        </p:nvGraphicFramePr>
        <p:xfrm>
          <a:off x="5399386" y="737677"/>
          <a:ext cx="2667000" cy="3117850"/>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a:extLst>
              <a:ext uri="{FF2B5EF4-FFF2-40B4-BE49-F238E27FC236}">
                <a16:creationId xmlns:a16="http://schemas.microsoft.com/office/drawing/2014/main" id="{C0D29353-00AA-E058-D545-F74E4738C563}"/>
              </a:ext>
            </a:extLst>
          </p:cNvPr>
          <p:cNvSpPr txBox="1"/>
          <p:nvPr/>
        </p:nvSpPr>
        <p:spPr>
          <a:xfrm>
            <a:off x="5983409" y="2814744"/>
            <a:ext cx="575035" cy="369332"/>
          </a:xfrm>
          <a:prstGeom prst="rect">
            <a:avLst/>
          </a:prstGeom>
          <a:noFill/>
        </p:spPr>
        <p:txBody>
          <a:bodyPr wrap="square" rtlCol="0">
            <a:spAutoFit/>
          </a:bodyPr>
          <a:lstStyle/>
          <a:p>
            <a:r>
              <a:rPr lang="bg-BG" dirty="0"/>
              <a:t>Не</a:t>
            </a:r>
          </a:p>
        </p:txBody>
      </p:sp>
      <p:graphicFrame>
        <p:nvGraphicFramePr>
          <p:cNvPr id="25" name="Chart Placeholder 16">
            <a:extLst>
              <a:ext uri="{FF2B5EF4-FFF2-40B4-BE49-F238E27FC236}">
                <a16:creationId xmlns:a16="http://schemas.microsoft.com/office/drawing/2014/main" id="{78F15C57-225C-0318-9D57-99CBC3278F7C}"/>
              </a:ext>
            </a:extLst>
          </p:cNvPr>
          <p:cNvGraphicFramePr>
            <a:graphicFrameLocks/>
          </p:cNvGraphicFramePr>
          <p:nvPr>
            <p:extLst>
              <p:ext uri="{D42A27DB-BD31-4B8C-83A1-F6EECF244321}">
                <p14:modId xmlns:p14="http://schemas.microsoft.com/office/powerpoint/2010/main" val="3861224722"/>
              </p:ext>
            </p:extLst>
          </p:nvPr>
        </p:nvGraphicFramePr>
        <p:xfrm>
          <a:off x="8001665" y="973047"/>
          <a:ext cx="3676454" cy="42420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Placeholder 21">
            <a:extLst>
              <a:ext uri="{FF2B5EF4-FFF2-40B4-BE49-F238E27FC236}">
                <a16:creationId xmlns:a16="http://schemas.microsoft.com/office/drawing/2014/main" id="{C836D76C-557E-62BE-9D70-B57F6FC49C16}"/>
              </a:ext>
            </a:extLst>
          </p:cNvPr>
          <p:cNvGraphicFramePr>
            <a:graphicFrameLocks/>
          </p:cNvGraphicFramePr>
          <p:nvPr>
            <p:extLst>
              <p:ext uri="{D42A27DB-BD31-4B8C-83A1-F6EECF244321}">
                <p14:modId xmlns:p14="http://schemas.microsoft.com/office/powerpoint/2010/main" val="3593806446"/>
              </p:ext>
            </p:extLst>
          </p:nvPr>
        </p:nvGraphicFramePr>
        <p:xfrm>
          <a:off x="8689459" y="169691"/>
          <a:ext cx="3676453" cy="40838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Placeholder 21">
            <a:extLst>
              <a:ext uri="{FF2B5EF4-FFF2-40B4-BE49-F238E27FC236}">
                <a16:creationId xmlns:a16="http://schemas.microsoft.com/office/drawing/2014/main" id="{4858ECCF-F374-C48F-8867-BAF89A065653}"/>
              </a:ext>
            </a:extLst>
          </p:cNvPr>
          <p:cNvGraphicFramePr>
            <a:graphicFrameLocks/>
          </p:cNvGraphicFramePr>
          <p:nvPr>
            <p:extLst>
              <p:ext uri="{D42A27DB-BD31-4B8C-83A1-F6EECF244321}">
                <p14:modId xmlns:p14="http://schemas.microsoft.com/office/powerpoint/2010/main" val="3463332377"/>
              </p:ext>
            </p:extLst>
          </p:nvPr>
        </p:nvGraphicFramePr>
        <p:xfrm>
          <a:off x="9117259" y="788211"/>
          <a:ext cx="2667000" cy="3117850"/>
        </p:xfrm>
        <a:graphic>
          <a:graphicData uri="http://schemas.openxmlformats.org/drawingml/2006/chart">
            <c:chart xmlns:c="http://schemas.openxmlformats.org/drawingml/2006/chart" xmlns:r="http://schemas.openxmlformats.org/officeDocument/2006/relationships" r:id="rId10"/>
          </a:graphicData>
        </a:graphic>
      </p:graphicFrame>
      <p:sp>
        <p:nvSpPr>
          <p:cNvPr id="28" name="TextBox 27">
            <a:extLst>
              <a:ext uri="{FF2B5EF4-FFF2-40B4-BE49-F238E27FC236}">
                <a16:creationId xmlns:a16="http://schemas.microsoft.com/office/drawing/2014/main" id="{B659D026-A59B-72AC-B301-5833CC1311C5}"/>
              </a:ext>
            </a:extLst>
          </p:cNvPr>
          <p:cNvSpPr txBox="1"/>
          <p:nvPr/>
        </p:nvSpPr>
        <p:spPr>
          <a:xfrm>
            <a:off x="9473940" y="2727162"/>
            <a:ext cx="895090" cy="646331"/>
          </a:xfrm>
          <a:prstGeom prst="rect">
            <a:avLst/>
          </a:prstGeom>
          <a:noFill/>
        </p:spPr>
        <p:txBody>
          <a:bodyPr wrap="square" rtlCol="0">
            <a:spAutoFit/>
          </a:bodyPr>
          <a:lstStyle/>
          <a:p>
            <a:pPr algn="ctr"/>
            <a:r>
              <a:rPr lang="bg-BG" dirty="0"/>
              <a:t>Без мнение</a:t>
            </a:r>
          </a:p>
        </p:txBody>
      </p:sp>
      <p:sp>
        <p:nvSpPr>
          <p:cNvPr id="29" name="Rectangle 28">
            <a:extLst>
              <a:ext uri="{FF2B5EF4-FFF2-40B4-BE49-F238E27FC236}">
                <a16:creationId xmlns:a16="http://schemas.microsoft.com/office/drawing/2014/main" id="{D48CFCBF-3880-86D6-A567-6BDFD2336939}"/>
              </a:ext>
            </a:extLst>
          </p:cNvPr>
          <p:cNvSpPr/>
          <p:nvPr/>
        </p:nvSpPr>
        <p:spPr>
          <a:xfrm>
            <a:off x="2837736" y="973190"/>
            <a:ext cx="160929" cy="1602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TextBox 29">
            <a:extLst>
              <a:ext uri="{FF2B5EF4-FFF2-40B4-BE49-F238E27FC236}">
                <a16:creationId xmlns:a16="http://schemas.microsoft.com/office/drawing/2014/main" id="{AFB5494E-E78B-AD94-CE9C-4CB08CC9EC62}"/>
              </a:ext>
            </a:extLst>
          </p:cNvPr>
          <p:cNvSpPr txBox="1"/>
          <p:nvPr/>
        </p:nvSpPr>
        <p:spPr>
          <a:xfrm>
            <a:off x="2985295" y="922513"/>
            <a:ext cx="2129558" cy="261610"/>
          </a:xfrm>
          <a:prstGeom prst="rect">
            <a:avLst/>
          </a:prstGeom>
          <a:noFill/>
        </p:spPr>
        <p:txBody>
          <a:bodyPr wrap="square" rtlCol="0">
            <a:spAutoFit/>
          </a:bodyPr>
          <a:lstStyle/>
          <a:p>
            <a:r>
              <a:rPr lang="bg-BG" sz="1100" dirty="0"/>
              <a:t>Общо за пълнолетното население</a:t>
            </a:r>
          </a:p>
        </p:txBody>
      </p:sp>
      <p:sp>
        <p:nvSpPr>
          <p:cNvPr id="31" name="Rectangle 30">
            <a:extLst>
              <a:ext uri="{FF2B5EF4-FFF2-40B4-BE49-F238E27FC236}">
                <a16:creationId xmlns:a16="http://schemas.microsoft.com/office/drawing/2014/main" id="{ED817252-187D-02B3-6489-458DBA468FD6}"/>
              </a:ext>
            </a:extLst>
          </p:cNvPr>
          <p:cNvSpPr/>
          <p:nvPr/>
        </p:nvSpPr>
        <p:spPr>
          <a:xfrm>
            <a:off x="5641718" y="973190"/>
            <a:ext cx="160929" cy="1602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TextBox 31">
            <a:extLst>
              <a:ext uri="{FF2B5EF4-FFF2-40B4-BE49-F238E27FC236}">
                <a16:creationId xmlns:a16="http://schemas.microsoft.com/office/drawing/2014/main" id="{9F7F0AC7-CD22-E564-A015-5B522541BF57}"/>
              </a:ext>
            </a:extLst>
          </p:cNvPr>
          <p:cNvSpPr txBox="1"/>
          <p:nvPr/>
        </p:nvSpPr>
        <p:spPr>
          <a:xfrm>
            <a:off x="5844708" y="922513"/>
            <a:ext cx="2129558" cy="261610"/>
          </a:xfrm>
          <a:prstGeom prst="rect">
            <a:avLst/>
          </a:prstGeom>
          <a:noFill/>
        </p:spPr>
        <p:txBody>
          <a:bodyPr wrap="square" rtlCol="0">
            <a:spAutoFit/>
          </a:bodyPr>
          <a:lstStyle/>
          <a:p>
            <a:r>
              <a:rPr lang="bg-BG" sz="1100" dirty="0"/>
              <a:t>16-24г.</a:t>
            </a:r>
          </a:p>
        </p:txBody>
      </p:sp>
      <p:sp>
        <p:nvSpPr>
          <p:cNvPr id="33" name="Rectangle 32">
            <a:extLst>
              <a:ext uri="{FF2B5EF4-FFF2-40B4-BE49-F238E27FC236}">
                <a16:creationId xmlns:a16="http://schemas.microsoft.com/office/drawing/2014/main" id="{CA16B552-E8A6-7D10-8049-3A55A1A3C457}"/>
              </a:ext>
            </a:extLst>
          </p:cNvPr>
          <p:cNvSpPr/>
          <p:nvPr/>
        </p:nvSpPr>
        <p:spPr>
          <a:xfrm>
            <a:off x="7707301" y="973190"/>
            <a:ext cx="160929" cy="1602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TextBox 33">
            <a:extLst>
              <a:ext uri="{FF2B5EF4-FFF2-40B4-BE49-F238E27FC236}">
                <a16:creationId xmlns:a16="http://schemas.microsoft.com/office/drawing/2014/main" id="{989B1E7C-100B-9A89-3C52-847359369653}"/>
              </a:ext>
            </a:extLst>
          </p:cNvPr>
          <p:cNvSpPr txBox="1"/>
          <p:nvPr/>
        </p:nvSpPr>
        <p:spPr>
          <a:xfrm>
            <a:off x="7927157" y="922513"/>
            <a:ext cx="2129558" cy="261610"/>
          </a:xfrm>
          <a:prstGeom prst="rect">
            <a:avLst/>
          </a:prstGeom>
          <a:noFill/>
        </p:spPr>
        <p:txBody>
          <a:bodyPr wrap="square" rtlCol="0">
            <a:spAutoFit/>
          </a:bodyPr>
          <a:lstStyle/>
          <a:p>
            <a:r>
              <a:rPr lang="bg-BG" sz="1100" dirty="0"/>
              <a:t>25-40г.</a:t>
            </a:r>
          </a:p>
        </p:txBody>
      </p:sp>
      <p:graphicFrame>
        <p:nvGraphicFramePr>
          <p:cNvPr id="37" name="Diagram 36">
            <a:extLst>
              <a:ext uri="{FF2B5EF4-FFF2-40B4-BE49-F238E27FC236}">
                <a16:creationId xmlns:a16="http://schemas.microsoft.com/office/drawing/2014/main" id="{9F849ADE-38D1-1932-C54D-0410C8585C62}"/>
              </a:ext>
            </a:extLst>
          </p:cNvPr>
          <p:cNvGraphicFramePr/>
          <p:nvPr>
            <p:extLst>
              <p:ext uri="{D42A27DB-BD31-4B8C-83A1-F6EECF244321}">
                <p14:modId xmlns:p14="http://schemas.microsoft.com/office/powerpoint/2010/main" val="214279249"/>
              </p:ext>
            </p:extLst>
          </p:nvPr>
        </p:nvGraphicFramePr>
        <p:xfrm>
          <a:off x="1218065" y="5080278"/>
          <a:ext cx="2918168" cy="12670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8" name="Diagram 37">
            <a:extLst>
              <a:ext uri="{FF2B5EF4-FFF2-40B4-BE49-F238E27FC236}">
                <a16:creationId xmlns:a16="http://schemas.microsoft.com/office/drawing/2014/main" id="{8F1DB0DD-1007-51E8-3878-2FEB7BBE63FE}"/>
              </a:ext>
            </a:extLst>
          </p:cNvPr>
          <p:cNvGraphicFramePr/>
          <p:nvPr>
            <p:extLst>
              <p:ext uri="{D42A27DB-BD31-4B8C-83A1-F6EECF244321}">
                <p14:modId xmlns:p14="http://schemas.microsoft.com/office/powerpoint/2010/main" val="721037871"/>
              </p:ext>
            </p:extLst>
          </p:nvPr>
        </p:nvGraphicFramePr>
        <p:xfrm>
          <a:off x="5160284" y="5215109"/>
          <a:ext cx="2627481" cy="102548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9" name="TextBox 38">
            <a:extLst>
              <a:ext uri="{FF2B5EF4-FFF2-40B4-BE49-F238E27FC236}">
                <a16:creationId xmlns:a16="http://schemas.microsoft.com/office/drawing/2014/main" id="{D29199FD-A7FA-AB66-0A4A-EC04BD45F8ED}"/>
              </a:ext>
            </a:extLst>
          </p:cNvPr>
          <p:cNvSpPr txBox="1"/>
          <p:nvPr/>
        </p:nvSpPr>
        <p:spPr>
          <a:xfrm>
            <a:off x="1575373" y="4821559"/>
            <a:ext cx="2317897" cy="307777"/>
          </a:xfrm>
          <a:prstGeom prst="rect">
            <a:avLst/>
          </a:prstGeom>
          <a:noFill/>
        </p:spPr>
        <p:txBody>
          <a:bodyPr wrap="square" rtlCol="0">
            <a:spAutoFit/>
          </a:bodyPr>
          <a:lstStyle/>
          <a:p>
            <a:r>
              <a:rPr lang="bg-BG" sz="1400" dirty="0"/>
              <a:t>Топ 3 спонтанни коментара</a:t>
            </a:r>
          </a:p>
        </p:txBody>
      </p:sp>
      <p:sp>
        <p:nvSpPr>
          <p:cNvPr id="40" name="TextBox 39">
            <a:extLst>
              <a:ext uri="{FF2B5EF4-FFF2-40B4-BE49-F238E27FC236}">
                <a16:creationId xmlns:a16="http://schemas.microsoft.com/office/drawing/2014/main" id="{F1168265-1650-222C-1EC2-3396E8C66717}"/>
              </a:ext>
            </a:extLst>
          </p:cNvPr>
          <p:cNvSpPr txBox="1"/>
          <p:nvPr/>
        </p:nvSpPr>
        <p:spPr>
          <a:xfrm>
            <a:off x="5008864" y="4836295"/>
            <a:ext cx="2317897" cy="307777"/>
          </a:xfrm>
          <a:prstGeom prst="rect">
            <a:avLst/>
          </a:prstGeom>
          <a:noFill/>
        </p:spPr>
        <p:txBody>
          <a:bodyPr wrap="square" rtlCol="0">
            <a:spAutoFit/>
          </a:bodyPr>
          <a:lstStyle/>
          <a:p>
            <a:r>
              <a:rPr lang="bg-BG" sz="1400" dirty="0"/>
              <a:t>Топ 3 спонтанни коментара</a:t>
            </a:r>
          </a:p>
        </p:txBody>
      </p:sp>
    </p:spTree>
    <p:extLst>
      <p:ext uri="{BB962C8B-B14F-4D97-AF65-F5344CB8AC3E}">
        <p14:creationId xmlns:p14="http://schemas.microsoft.com/office/powerpoint/2010/main" val="1055497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CADA-7B94-F822-19F0-D5893CDCD90C}"/>
              </a:ext>
            </a:extLst>
          </p:cNvPr>
          <p:cNvSpPr>
            <a:spLocks noGrp="1"/>
          </p:cNvSpPr>
          <p:nvPr>
            <p:ph type="title"/>
          </p:nvPr>
        </p:nvSpPr>
        <p:spPr/>
        <p:txBody>
          <a:bodyPr/>
          <a:lstStyle/>
          <a:p>
            <a:r>
              <a:rPr lang="bg-BG" dirty="0"/>
              <a:t>СПОНТАННИ КОМЕНТАРИ ОТНОСНО ПОЗНАВАНЕТО НА ИСТОРИЯТА НА КОМУНИЗМА В БЪЛГАРИЯ  (%)</a:t>
            </a:r>
          </a:p>
        </p:txBody>
      </p:sp>
      <p:sp>
        <p:nvSpPr>
          <p:cNvPr id="3" name="Text Placeholder 2">
            <a:extLst>
              <a:ext uri="{FF2B5EF4-FFF2-40B4-BE49-F238E27FC236}">
                <a16:creationId xmlns:a16="http://schemas.microsoft.com/office/drawing/2014/main" id="{42890C65-5602-776E-140A-FF9C281F975E}"/>
              </a:ext>
            </a:extLst>
          </p:cNvPr>
          <p:cNvSpPr>
            <a:spLocks noGrp="1"/>
          </p:cNvSpPr>
          <p:nvPr>
            <p:ph type="body" sz="quarter" idx="13"/>
          </p:nvPr>
        </p:nvSpPr>
        <p:spPr/>
        <p:txBody>
          <a:bodyPr/>
          <a:lstStyle/>
          <a:p>
            <a:pPr>
              <a:spcBef>
                <a:spcPts val="0"/>
              </a:spcBef>
            </a:pPr>
            <a:r>
              <a:rPr lang="en-US" dirty="0"/>
              <a:t>K15A. </a:t>
            </a:r>
            <a:r>
              <a:rPr lang="bg-BG" dirty="0"/>
              <a:t>Бихте ли пояснили защо е важно да се познава? </a:t>
            </a:r>
          </a:p>
          <a:p>
            <a:pPr>
              <a:spcBef>
                <a:spcPts val="0"/>
              </a:spcBef>
            </a:pPr>
            <a:r>
              <a:rPr lang="en-US" dirty="0"/>
              <a:t>K15B. </a:t>
            </a:r>
            <a:r>
              <a:rPr lang="bg-BG" dirty="0"/>
              <a:t>Бихте ли пояснили защо това</a:t>
            </a:r>
            <a:r>
              <a:rPr lang="ru-RU" dirty="0"/>
              <a:t> не е важно?</a:t>
            </a:r>
            <a:endParaRPr lang="bg-BG" dirty="0"/>
          </a:p>
        </p:txBody>
      </p:sp>
      <p:sp>
        <p:nvSpPr>
          <p:cNvPr id="4" name="Slide Number Placeholder 3">
            <a:extLst>
              <a:ext uri="{FF2B5EF4-FFF2-40B4-BE49-F238E27FC236}">
                <a16:creationId xmlns:a16="http://schemas.microsoft.com/office/drawing/2014/main" id="{8531FE5F-1A26-921F-DD51-DF08BC4312EB}"/>
              </a:ext>
            </a:extLst>
          </p:cNvPr>
          <p:cNvSpPr>
            <a:spLocks noGrp="1"/>
          </p:cNvSpPr>
          <p:nvPr>
            <p:ph type="sldNum" sz="quarter" idx="11"/>
          </p:nvPr>
        </p:nvSpPr>
        <p:spPr/>
        <p:txBody>
          <a:bodyPr/>
          <a:lstStyle/>
          <a:p>
            <a:fld id="{4240E9C8-A0BB-46A0-8406-18B049EFD034}" type="slidenum">
              <a:rPr lang="bg-BG" smtClean="0"/>
              <a:pPr/>
              <a:t>41</a:t>
            </a:fld>
            <a:endParaRPr lang="bg-BG" dirty="0"/>
          </a:p>
        </p:txBody>
      </p:sp>
      <p:graphicFrame>
        <p:nvGraphicFramePr>
          <p:cNvPr id="6" name="Table Placeholder 8">
            <a:extLst>
              <a:ext uri="{FF2B5EF4-FFF2-40B4-BE49-F238E27FC236}">
                <a16:creationId xmlns:a16="http://schemas.microsoft.com/office/drawing/2014/main" id="{379842AE-3951-E166-3231-BA8061644369}"/>
              </a:ext>
            </a:extLst>
          </p:cNvPr>
          <p:cNvGraphicFramePr>
            <a:graphicFrameLocks/>
          </p:cNvGraphicFramePr>
          <p:nvPr>
            <p:extLst>
              <p:ext uri="{D42A27DB-BD31-4B8C-83A1-F6EECF244321}">
                <p14:modId xmlns:p14="http://schemas.microsoft.com/office/powerpoint/2010/main" val="3825166270"/>
              </p:ext>
            </p:extLst>
          </p:nvPr>
        </p:nvGraphicFramePr>
        <p:xfrm>
          <a:off x="453723" y="898527"/>
          <a:ext cx="5875959" cy="5215555"/>
        </p:xfrm>
        <a:graphic>
          <a:graphicData uri="http://schemas.openxmlformats.org/drawingml/2006/table">
            <a:tbl>
              <a:tblPr firstRow="1" bandRow="1">
                <a:tableStyleId>{5C22544A-7EE6-4342-B048-85BDC9FD1C3A}</a:tableStyleId>
              </a:tblPr>
              <a:tblGrid>
                <a:gridCol w="2766209">
                  <a:extLst>
                    <a:ext uri="{9D8B030D-6E8A-4147-A177-3AD203B41FA5}">
                      <a16:colId xmlns:a16="http://schemas.microsoft.com/office/drawing/2014/main" val="20000"/>
                    </a:ext>
                  </a:extLst>
                </a:gridCol>
                <a:gridCol w="1186671">
                  <a:extLst>
                    <a:ext uri="{9D8B030D-6E8A-4147-A177-3AD203B41FA5}">
                      <a16:colId xmlns:a16="http://schemas.microsoft.com/office/drawing/2014/main" val="20001"/>
                    </a:ext>
                  </a:extLst>
                </a:gridCol>
                <a:gridCol w="983576">
                  <a:extLst>
                    <a:ext uri="{9D8B030D-6E8A-4147-A177-3AD203B41FA5}">
                      <a16:colId xmlns:a16="http://schemas.microsoft.com/office/drawing/2014/main" val="20002"/>
                    </a:ext>
                  </a:extLst>
                </a:gridCol>
                <a:gridCol w="939503">
                  <a:extLst>
                    <a:ext uri="{9D8B030D-6E8A-4147-A177-3AD203B41FA5}">
                      <a16:colId xmlns:a16="http://schemas.microsoft.com/office/drawing/2014/main" val="20003"/>
                    </a:ext>
                  </a:extLst>
                </a:gridCol>
              </a:tblGrid>
              <a:tr h="195712">
                <a:tc>
                  <a:txBody>
                    <a:bodyPr/>
                    <a:lstStyle/>
                    <a:p>
                      <a:r>
                        <a:rPr lang="en-US" sz="900" b="0" i="1" dirty="0">
                          <a:solidFill>
                            <a:schemeClr val="tx1"/>
                          </a:solidFill>
                        </a:rPr>
                        <a:t>* </a:t>
                      </a:r>
                      <a:r>
                        <a:rPr lang="bg-BG" sz="900" b="0" i="1" dirty="0">
                          <a:solidFill>
                            <a:schemeClr val="tx1"/>
                          </a:solidFill>
                        </a:rPr>
                        <a:t>Сред посочилите, че е важно да се познава историята</a:t>
                      </a:r>
                      <a:endParaRPr lang="en-US" sz="900" b="0" i="1" dirty="0">
                        <a:solidFill>
                          <a:schemeClr val="tx1"/>
                        </a:solidFill>
                      </a:endParaRPr>
                    </a:p>
                  </a:txBody>
                  <a:tcPr marL="68580" marR="68580" marT="34290" marB="34290">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bg2">
                        <a:lumMod val="75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accent3">
                        <a:lumMod val="20000"/>
                        <a:lumOff val="80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CEF8A8"/>
                    </a:solidFill>
                  </a:tcPr>
                </a:tc>
                <a:extLst>
                  <a:ext uri="{0D108BD9-81ED-4DB2-BD59-A6C34878D82A}">
                    <a16:rowId xmlns:a16="http://schemas.microsoft.com/office/drawing/2014/main" val="10000"/>
                  </a:ext>
                </a:extLst>
              </a:tr>
              <a:tr h="689275">
                <a:tc>
                  <a:txBody>
                    <a:bodyPr/>
                    <a:lstStyle/>
                    <a:p>
                      <a:r>
                        <a:rPr lang="bg-BG" sz="1400" b="1" dirty="0">
                          <a:solidFill>
                            <a:schemeClr val="tx1"/>
                          </a:solidFill>
                        </a:rPr>
                        <a:t>Важно е да се познава историята</a:t>
                      </a:r>
                      <a:endParaRPr lang="en-US" sz="1400" b="1" dirty="0">
                        <a:solidFill>
                          <a:schemeClr val="tx1"/>
                        </a:solidFill>
                      </a:endParaRPr>
                    </a:p>
                  </a:txBody>
                  <a:tcPr marL="137160" marR="68580" marT="34290" marB="34290" anchor="ct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2"/>
                    </a:solidFill>
                  </a:tcPr>
                </a:tc>
                <a:tc>
                  <a:txBody>
                    <a:bodyPr/>
                    <a:lstStyle/>
                    <a:p>
                      <a:pPr algn="ctr"/>
                      <a:r>
                        <a:rPr lang="bg-BG" sz="1050" b="1" cap="all" dirty="0">
                          <a:solidFill>
                            <a:schemeClr val="tx1"/>
                          </a:solidFill>
                          <a:latin typeface="+mn-lt"/>
                          <a:ea typeface="Open Sans" panose="020B0606030504020204" pitchFamily="34" charset="0"/>
                          <a:cs typeface="Open Sans" panose="020B0606030504020204" pitchFamily="34" charset="0"/>
                        </a:rPr>
                        <a:t>Общо за пълнолетното население</a:t>
                      </a:r>
                      <a:endParaRPr lang="en-US" sz="105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050" b="1" cap="all" dirty="0">
                          <a:solidFill>
                            <a:schemeClr val="tx1"/>
                          </a:solidFill>
                          <a:latin typeface="+mn-lt"/>
                          <a:ea typeface="Open Sans" panose="020B0606030504020204" pitchFamily="34" charset="0"/>
                          <a:cs typeface="Open Sans" panose="020B0606030504020204" pitchFamily="34" charset="0"/>
                        </a:rPr>
                        <a:t>16-24г.</a:t>
                      </a:r>
                      <a:endParaRPr lang="en-US" sz="105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050" b="1" cap="all" dirty="0">
                          <a:solidFill>
                            <a:schemeClr val="tx1"/>
                          </a:solidFill>
                          <a:latin typeface="+mn-lt"/>
                          <a:ea typeface="Open Sans" panose="020B0606030504020204" pitchFamily="34" charset="0"/>
                          <a:cs typeface="Open Sans" panose="020B0606030504020204" pitchFamily="34" charset="0"/>
                        </a:rPr>
                        <a:t>25-40г.</a:t>
                      </a:r>
                      <a:endParaRPr lang="en-US" sz="105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11690">
                <a:tc>
                  <a:txBody>
                    <a:bodyPr/>
                    <a:lstStyle/>
                    <a:p>
                      <a:pPr algn="l" fontAlgn="ctr"/>
                      <a:r>
                        <a:rPr lang="ru-RU" sz="1050" b="0" i="0" u="none" strike="noStrike" dirty="0">
                          <a:solidFill>
                            <a:srgbClr val="000000"/>
                          </a:solidFill>
                          <a:effectLst/>
                          <a:latin typeface="Arial Narrow" panose="020B0606020202030204" pitchFamily="34" charset="0"/>
                        </a:rPr>
                        <a:t>За да помним и </a:t>
                      </a:r>
                      <a:r>
                        <a:rPr lang="bg-BG" sz="1050" b="0" i="0" u="none" strike="noStrike" noProof="0" dirty="0">
                          <a:solidFill>
                            <a:srgbClr val="000000"/>
                          </a:solidFill>
                          <a:effectLst/>
                          <a:latin typeface="Arial Narrow" panose="020B0606020202030204" pitchFamily="34" charset="0"/>
                        </a:rPr>
                        <a:t>познаваме историята си - този период е част от нея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54.9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54.4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57.9</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311690">
                <a:tc>
                  <a:txBody>
                    <a:bodyPr/>
                    <a:lstStyle/>
                    <a:p>
                      <a:pPr algn="l" fontAlgn="ctr"/>
                      <a:r>
                        <a:rPr lang="ru-RU" sz="1050" b="0" i="0" u="none" strike="noStrike" dirty="0">
                          <a:solidFill>
                            <a:srgbClr val="000000"/>
                          </a:solidFill>
                          <a:effectLst/>
                          <a:latin typeface="Arial Narrow" panose="020B0606020202030204" pitchFamily="34" charset="0"/>
                        </a:rPr>
                        <a:t>За да не се </a:t>
                      </a:r>
                      <a:r>
                        <a:rPr lang="bg-BG" sz="1050" b="0" i="0" u="none" strike="noStrike" noProof="0" dirty="0">
                          <a:solidFill>
                            <a:srgbClr val="000000"/>
                          </a:solidFill>
                          <a:effectLst/>
                          <a:latin typeface="Arial Narrow" panose="020B0606020202030204" pitchFamily="34" charset="0"/>
                        </a:rPr>
                        <a:t>повтаря историята и да се учим от грешките в миналото</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18.7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6.7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21.7</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3"/>
                  </a:ext>
                </a:extLst>
              </a:tr>
              <a:tr h="166718">
                <a:tc>
                  <a:txBody>
                    <a:bodyPr/>
                    <a:lstStyle/>
                    <a:p>
                      <a:pPr algn="l" fontAlgn="ctr"/>
                      <a:r>
                        <a:rPr lang="ru-RU" sz="1050" b="0" i="0" u="none" strike="noStrike" dirty="0">
                          <a:solidFill>
                            <a:srgbClr val="000000"/>
                          </a:solidFill>
                          <a:effectLst/>
                          <a:latin typeface="Arial Narrow" panose="020B0606020202030204" pitchFamily="34" charset="0"/>
                        </a:rPr>
                        <a:t>За да си направим изводи, да се поучим</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9.6</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7.8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9.2</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4"/>
                  </a:ext>
                </a:extLst>
              </a:tr>
              <a:tr h="166718">
                <a:tc>
                  <a:txBody>
                    <a:bodyPr/>
                    <a:lstStyle/>
                    <a:p>
                      <a:pPr algn="l" fontAlgn="ctr"/>
                      <a:r>
                        <a:rPr lang="bg-BG" sz="1050" b="0" i="0" u="none" strike="noStrike" noProof="0">
                          <a:solidFill>
                            <a:srgbClr val="000000"/>
                          </a:solidFill>
                          <a:effectLst/>
                          <a:latin typeface="Arial Narrow" panose="020B0606020202030204" pitchFamily="34" charset="0"/>
                        </a:rPr>
                        <a:t>За да се търси отговорност/възмездие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0.5</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5"/>
                  </a:ext>
                </a:extLst>
              </a:tr>
              <a:tr h="311690">
                <a:tc>
                  <a:txBody>
                    <a:bodyPr/>
                    <a:lstStyle/>
                    <a:p>
                      <a:pPr algn="l" fontAlgn="ctr"/>
                      <a:r>
                        <a:rPr lang="bg-BG" sz="1050" b="0" i="0" u="none" strike="noStrike" noProof="0">
                          <a:solidFill>
                            <a:srgbClr val="000000"/>
                          </a:solidFill>
                          <a:effectLst/>
                          <a:latin typeface="Arial Narrow" panose="020B0606020202030204" pitchFamily="34" charset="0"/>
                        </a:rPr>
                        <a:t>Защото това е мракобесен, престъпен режим, диктатура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3.3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6"/>
                  </a:ext>
                </a:extLst>
              </a:tr>
              <a:tr h="311690">
                <a:tc>
                  <a:txBody>
                    <a:bodyPr/>
                    <a:lstStyle/>
                    <a:p>
                      <a:pPr algn="l" fontAlgn="ctr"/>
                      <a:r>
                        <a:rPr lang="bg-BG" sz="1050" b="0" i="0" u="none" strike="noStrike" noProof="0">
                          <a:solidFill>
                            <a:srgbClr val="000000"/>
                          </a:solidFill>
                          <a:effectLst/>
                          <a:latin typeface="Arial Narrow" panose="020B0606020202030204" pitchFamily="34" charset="0"/>
                        </a:rPr>
                        <a:t>За да се знае колко затворени, ограничени, несвободни сме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2.0</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7"/>
                  </a:ext>
                </a:extLst>
              </a:tr>
              <a:tr h="166718">
                <a:tc>
                  <a:txBody>
                    <a:bodyPr/>
                    <a:lstStyle/>
                    <a:p>
                      <a:pPr algn="l" fontAlgn="ctr"/>
                      <a:r>
                        <a:rPr lang="bg-BG" sz="1050" b="0" i="0" u="none" strike="noStrike" noProof="0">
                          <a:solidFill>
                            <a:srgbClr val="000000"/>
                          </a:solidFill>
                          <a:effectLst/>
                          <a:latin typeface="Arial Narrow" panose="020B0606020202030204" pitchFamily="34" charset="0"/>
                        </a:rPr>
                        <a:t>За да се знае от младите, от бъдните поколения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8.5</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8.9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7.9</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131461221"/>
                  </a:ext>
                </a:extLst>
              </a:tr>
              <a:tr h="311690">
                <a:tc>
                  <a:txBody>
                    <a:bodyPr/>
                    <a:lstStyle/>
                    <a:p>
                      <a:pPr algn="l" fontAlgn="ctr"/>
                      <a:r>
                        <a:rPr lang="bg-BG" sz="1050" b="0" i="0" u="none" strike="noStrike" noProof="0">
                          <a:solidFill>
                            <a:srgbClr val="000000"/>
                          </a:solidFill>
                          <a:effectLst/>
                          <a:latin typeface="Arial Narrow" panose="020B0606020202030204" pitchFamily="34" charset="0"/>
                        </a:rPr>
                        <a:t>Да се знае и за грешките/негативите, и за постиженята/позитивите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6.4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2.2</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5.9</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651480269"/>
                  </a:ext>
                </a:extLst>
              </a:tr>
              <a:tr h="311690">
                <a:tc>
                  <a:txBody>
                    <a:bodyPr/>
                    <a:lstStyle/>
                    <a:p>
                      <a:pPr algn="l" fontAlgn="ctr"/>
                      <a:r>
                        <a:rPr lang="bg-BG" sz="1050" b="0" i="0" u="none" strike="noStrike" noProof="0">
                          <a:solidFill>
                            <a:srgbClr val="000000"/>
                          </a:solidFill>
                          <a:effectLst/>
                          <a:latin typeface="Arial Narrow" panose="020B0606020202030204" pitchFamily="34" charset="0"/>
                        </a:rPr>
                        <a:t>За да се прави обективно сравнение с реалността/с демокрация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6.0</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7.2</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04172556"/>
                  </a:ext>
                </a:extLst>
              </a:tr>
              <a:tr h="166718">
                <a:tc>
                  <a:txBody>
                    <a:bodyPr/>
                    <a:lstStyle/>
                    <a:p>
                      <a:pPr algn="l" fontAlgn="ctr"/>
                      <a:r>
                        <a:rPr lang="bg-BG" sz="1050" b="0" i="0" u="none" strike="noStrike" noProof="0">
                          <a:solidFill>
                            <a:srgbClr val="000000"/>
                          </a:solidFill>
                          <a:effectLst/>
                          <a:latin typeface="Arial Narrow" panose="020B0606020202030204" pitchFamily="34" charset="0"/>
                        </a:rPr>
                        <a:t>За да не се идеализира миналото</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3.3</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2.0</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291775830"/>
                  </a:ext>
                </a:extLst>
              </a:tr>
              <a:tr h="463910">
                <a:tc>
                  <a:txBody>
                    <a:bodyPr/>
                    <a:lstStyle/>
                    <a:p>
                      <a:pPr algn="l" fontAlgn="ctr"/>
                      <a:r>
                        <a:rPr lang="bg-BG" sz="1050" b="0" i="0" u="none" strike="noStrike" noProof="0">
                          <a:solidFill>
                            <a:srgbClr val="000000"/>
                          </a:solidFill>
                          <a:effectLst/>
                          <a:latin typeface="Arial Narrow" panose="020B0606020202030204" pitchFamily="34" charset="0"/>
                        </a:rPr>
                        <a:t>За да се знае, че имаше ред, спокойствие, сигурност, фабрики,безплатно образование и здравеопазване... / носталгия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3.3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255949721"/>
                  </a:ext>
                </a:extLst>
              </a:tr>
              <a:tr h="311690">
                <a:tc>
                  <a:txBody>
                    <a:bodyPr/>
                    <a:lstStyle/>
                    <a:p>
                      <a:pPr algn="l" fontAlgn="ctr"/>
                      <a:r>
                        <a:rPr lang="bg-BG" sz="1050" b="0" i="0" u="none" strike="noStrike" noProof="0">
                          <a:solidFill>
                            <a:srgbClr val="000000"/>
                          </a:solidFill>
                          <a:effectLst/>
                          <a:latin typeface="Arial Narrow" panose="020B0606020202030204" pitchFamily="34" charset="0"/>
                        </a:rPr>
                        <a:t>Съвременник съм, преживял съм го, имам близки пострадали от режима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0.5</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35854960"/>
                  </a:ext>
                </a:extLst>
              </a:tr>
              <a:tr h="463910">
                <a:tc>
                  <a:txBody>
                    <a:bodyPr/>
                    <a:lstStyle/>
                    <a:p>
                      <a:pPr algn="l" fontAlgn="ctr"/>
                      <a:r>
                        <a:rPr lang="bg-BG" sz="1050" b="0" i="0" u="none" strike="noStrike" noProof="0">
                          <a:solidFill>
                            <a:srgbClr val="000000"/>
                          </a:solidFill>
                          <a:effectLst/>
                          <a:latin typeface="Arial Narrow" panose="020B0606020202030204" pitchFamily="34" charset="0"/>
                        </a:rPr>
                        <a:t>За да не ни манипулират, да не се изопачава миналото с оглед конюнктурата, да няма евтин популизъм</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3.9</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497464596"/>
                  </a:ext>
                </a:extLst>
              </a:tr>
              <a:tr h="166718">
                <a:tc>
                  <a:txBody>
                    <a:bodyPr/>
                    <a:lstStyle/>
                    <a:p>
                      <a:pPr algn="l" fontAlgn="ctr"/>
                      <a:r>
                        <a:rPr lang="bg-BG" sz="1050" b="0" i="0" u="none" strike="noStrike" noProof="0" dirty="0">
                          <a:solidFill>
                            <a:srgbClr val="000000"/>
                          </a:solidFill>
                          <a:effectLst/>
                          <a:latin typeface="Arial Narrow" panose="020B0606020202030204" pitchFamily="34" charset="0"/>
                        </a:rPr>
                        <a:t>За да имаме право да изразяваме позиция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0.4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819056892"/>
                  </a:ext>
                </a:extLst>
              </a:tr>
              <a:tr h="166718">
                <a:tc>
                  <a:txBody>
                    <a:bodyPr/>
                    <a:lstStyle/>
                    <a:p>
                      <a:pPr algn="l" fontAlgn="ctr"/>
                      <a:r>
                        <a:rPr lang="bg-BG" sz="1050" b="0" i="0" u="none" strike="noStrike" dirty="0">
                          <a:solidFill>
                            <a:srgbClr val="000000"/>
                          </a:solidFill>
                          <a:effectLst/>
                          <a:latin typeface="Arial Narrow" panose="020B0606020202030204" pitchFamily="34" charset="0"/>
                        </a:rPr>
                        <a:t>За да имаме бъдеще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4.7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2.2</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2.6</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145188901"/>
                  </a:ext>
                </a:extLst>
              </a:tr>
            </a:tbl>
          </a:graphicData>
        </a:graphic>
      </p:graphicFrame>
      <p:graphicFrame>
        <p:nvGraphicFramePr>
          <p:cNvPr id="7" name="Table Placeholder 8">
            <a:extLst>
              <a:ext uri="{FF2B5EF4-FFF2-40B4-BE49-F238E27FC236}">
                <a16:creationId xmlns:a16="http://schemas.microsoft.com/office/drawing/2014/main" id="{285E00BE-F07E-30F4-A07D-79EC7961AF94}"/>
              </a:ext>
            </a:extLst>
          </p:cNvPr>
          <p:cNvGraphicFramePr>
            <a:graphicFrameLocks/>
          </p:cNvGraphicFramePr>
          <p:nvPr>
            <p:extLst>
              <p:ext uri="{D42A27DB-BD31-4B8C-83A1-F6EECF244321}">
                <p14:modId xmlns:p14="http://schemas.microsoft.com/office/powerpoint/2010/main" val="1488821384"/>
              </p:ext>
            </p:extLst>
          </p:nvPr>
        </p:nvGraphicFramePr>
        <p:xfrm>
          <a:off x="6431279" y="898527"/>
          <a:ext cx="5384800" cy="5215557"/>
        </p:xfrm>
        <a:graphic>
          <a:graphicData uri="http://schemas.openxmlformats.org/drawingml/2006/table">
            <a:tbl>
              <a:tblPr firstRow="1" bandRow="1">
                <a:tableStyleId>{5C22544A-7EE6-4342-B048-85BDC9FD1C3A}</a:tableStyleId>
              </a:tblPr>
              <a:tblGrid>
                <a:gridCol w="2611121">
                  <a:extLst>
                    <a:ext uri="{9D8B030D-6E8A-4147-A177-3AD203B41FA5}">
                      <a16:colId xmlns:a16="http://schemas.microsoft.com/office/drawing/2014/main" val="20000"/>
                    </a:ext>
                  </a:extLst>
                </a:gridCol>
                <a:gridCol w="1107440">
                  <a:extLst>
                    <a:ext uri="{9D8B030D-6E8A-4147-A177-3AD203B41FA5}">
                      <a16:colId xmlns:a16="http://schemas.microsoft.com/office/drawing/2014/main" val="20001"/>
                    </a:ext>
                  </a:extLst>
                </a:gridCol>
                <a:gridCol w="873760">
                  <a:extLst>
                    <a:ext uri="{9D8B030D-6E8A-4147-A177-3AD203B41FA5}">
                      <a16:colId xmlns:a16="http://schemas.microsoft.com/office/drawing/2014/main" val="20002"/>
                    </a:ext>
                  </a:extLst>
                </a:gridCol>
                <a:gridCol w="792479">
                  <a:extLst>
                    <a:ext uri="{9D8B030D-6E8A-4147-A177-3AD203B41FA5}">
                      <a16:colId xmlns:a16="http://schemas.microsoft.com/office/drawing/2014/main" val="20003"/>
                    </a:ext>
                  </a:extLst>
                </a:gridCol>
              </a:tblGrid>
              <a:tr h="364673">
                <a:tc>
                  <a:txBody>
                    <a:bodyPr/>
                    <a:lstStyle/>
                    <a:p>
                      <a:r>
                        <a:rPr lang="bg-BG" sz="900" b="0" dirty="0">
                          <a:solidFill>
                            <a:schemeClr val="tx1"/>
                          </a:solidFill>
                        </a:rPr>
                        <a:t>* Сред посочилите, че не е важно да се познава историята</a:t>
                      </a:r>
                      <a:endParaRPr lang="en-US" sz="900" b="0" dirty="0">
                        <a:solidFill>
                          <a:schemeClr val="tx1"/>
                        </a:solidFill>
                      </a:endParaRPr>
                    </a:p>
                  </a:txBody>
                  <a:tcPr marL="68580" marR="68580" marT="34290" marB="34290">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bg2">
                        <a:lumMod val="75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accent3">
                        <a:lumMod val="20000"/>
                        <a:lumOff val="80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CEF8A8"/>
                    </a:solidFill>
                  </a:tcPr>
                </a:tc>
                <a:extLst>
                  <a:ext uri="{0D108BD9-81ED-4DB2-BD59-A6C34878D82A}">
                    <a16:rowId xmlns:a16="http://schemas.microsoft.com/office/drawing/2014/main" val="10000"/>
                  </a:ext>
                </a:extLst>
              </a:tr>
              <a:tr h="679981">
                <a:tc>
                  <a:txBody>
                    <a:bodyPr/>
                    <a:lstStyle/>
                    <a:p>
                      <a:r>
                        <a:rPr lang="bg-BG" sz="1400" b="1" dirty="0">
                          <a:solidFill>
                            <a:schemeClr val="tx1"/>
                          </a:solidFill>
                        </a:rPr>
                        <a:t>Не е важно е да се познава историята</a:t>
                      </a:r>
                      <a:endParaRPr lang="en-US" sz="1400" b="1" dirty="0">
                        <a:solidFill>
                          <a:schemeClr val="tx1"/>
                        </a:solidFill>
                      </a:endParaRPr>
                    </a:p>
                  </a:txBody>
                  <a:tcPr marL="137160" marR="68580" marT="34290" marB="34290" anchor="ct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2"/>
                    </a:solidFill>
                  </a:tcPr>
                </a:tc>
                <a:tc>
                  <a:txBody>
                    <a:bodyPr/>
                    <a:lstStyle/>
                    <a:p>
                      <a:pPr algn="ctr"/>
                      <a:r>
                        <a:rPr lang="bg-BG" sz="1050" b="1" cap="all" dirty="0">
                          <a:solidFill>
                            <a:schemeClr val="tx1"/>
                          </a:solidFill>
                          <a:latin typeface="+mn-lt"/>
                          <a:ea typeface="Open Sans" panose="020B0606030504020204" pitchFamily="34" charset="0"/>
                          <a:cs typeface="Open Sans" panose="020B0606030504020204" pitchFamily="34" charset="0"/>
                        </a:rPr>
                        <a:t>Общо за пълнолетното население</a:t>
                      </a:r>
                      <a:endParaRPr lang="en-US" sz="105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050" b="1" cap="all" dirty="0">
                          <a:solidFill>
                            <a:schemeClr val="tx1"/>
                          </a:solidFill>
                          <a:latin typeface="+mn-lt"/>
                          <a:ea typeface="Open Sans" panose="020B0606030504020204" pitchFamily="34" charset="0"/>
                          <a:cs typeface="Open Sans" panose="020B0606030504020204" pitchFamily="34" charset="0"/>
                        </a:rPr>
                        <a:t>16-24г.</a:t>
                      </a:r>
                      <a:endParaRPr lang="en-US" sz="105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050" b="1" cap="all" dirty="0">
                          <a:solidFill>
                            <a:schemeClr val="tx1"/>
                          </a:solidFill>
                          <a:latin typeface="+mn-lt"/>
                          <a:ea typeface="Open Sans" panose="020B0606030504020204" pitchFamily="34" charset="0"/>
                          <a:cs typeface="Open Sans" panose="020B0606030504020204" pitchFamily="34" charset="0"/>
                        </a:rPr>
                        <a:t>25-40г.</a:t>
                      </a:r>
                      <a:endParaRPr lang="en-US" sz="105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515290">
                <a:tc>
                  <a:txBody>
                    <a:bodyPr/>
                    <a:lstStyle/>
                    <a:p>
                      <a:pPr algn="l" fontAlgn="ctr"/>
                      <a:r>
                        <a:rPr lang="bg-BG" sz="1050" b="0" i="0" u="none" strike="noStrike" dirty="0">
                          <a:solidFill>
                            <a:srgbClr val="000000"/>
                          </a:solidFill>
                          <a:effectLst/>
                          <a:latin typeface="Arial Narrow" panose="020B0606020202030204" pitchFamily="34" charset="0"/>
                        </a:rPr>
                        <a:t>Вече е в миналото</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24.7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29.4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31.6</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453231">
                <a:tc>
                  <a:txBody>
                    <a:bodyPr/>
                    <a:lstStyle/>
                    <a:p>
                      <a:pPr algn="l" fontAlgn="ctr"/>
                      <a:r>
                        <a:rPr lang="bg-BG" sz="1050" b="0" i="0" u="none" strike="noStrike" dirty="0">
                          <a:solidFill>
                            <a:srgbClr val="000000"/>
                          </a:solidFill>
                          <a:effectLst/>
                          <a:latin typeface="Arial Narrow" panose="020B0606020202030204" pitchFamily="34" charset="0"/>
                        </a:rPr>
                        <a:t>Няма смисъл</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26.0</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35.3</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15.8</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3"/>
                  </a:ext>
                </a:extLst>
              </a:tr>
              <a:tr h="526612">
                <a:tc>
                  <a:txBody>
                    <a:bodyPr/>
                    <a:lstStyle/>
                    <a:p>
                      <a:pPr algn="l" fontAlgn="ctr"/>
                      <a:r>
                        <a:rPr lang="bg-BG" sz="1050" b="0" i="0" u="none" strike="noStrike" noProof="0">
                          <a:solidFill>
                            <a:srgbClr val="000000"/>
                          </a:solidFill>
                          <a:effectLst/>
                          <a:latin typeface="Arial Narrow" panose="020B0606020202030204" pitchFamily="34" charset="0"/>
                        </a:rPr>
                        <a:t>Защото положението сега е същото, дори по-зле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2.7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4"/>
                  </a:ext>
                </a:extLst>
              </a:tr>
              <a:tr h="567356">
                <a:tc>
                  <a:txBody>
                    <a:bodyPr/>
                    <a:lstStyle/>
                    <a:p>
                      <a:pPr algn="l" fontAlgn="ctr"/>
                      <a:r>
                        <a:rPr lang="bg-BG" sz="1050" b="0" i="0" u="none" strike="noStrike" noProof="0">
                          <a:solidFill>
                            <a:srgbClr val="000000"/>
                          </a:solidFill>
                          <a:effectLst/>
                          <a:latin typeface="Arial Narrow" panose="020B0606020202030204" pitchFamily="34" charset="0"/>
                        </a:rPr>
                        <a:t>Лошото трябва да се забравя, защото то травмира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13.7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15.8</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5"/>
                  </a:ext>
                </a:extLst>
              </a:tr>
              <a:tr h="567356">
                <a:tc>
                  <a:txBody>
                    <a:bodyPr/>
                    <a:lstStyle/>
                    <a:p>
                      <a:pPr algn="l" fontAlgn="ctr"/>
                      <a:r>
                        <a:rPr lang="bg-BG" sz="1050" b="0" i="0" u="none" strike="noStrike" noProof="0">
                          <a:solidFill>
                            <a:srgbClr val="000000"/>
                          </a:solidFill>
                          <a:effectLst/>
                          <a:latin typeface="Arial Narrow" panose="020B0606020202030204" pitchFamily="34" charset="0"/>
                        </a:rPr>
                        <a:t>Има по-важни неща от това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6.8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6"/>
                  </a:ext>
                </a:extLst>
              </a:tr>
              <a:tr h="567356">
                <a:tc>
                  <a:txBody>
                    <a:bodyPr/>
                    <a:lstStyle/>
                    <a:p>
                      <a:pPr algn="l" fontAlgn="ctr"/>
                      <a:r>
                        <a:rPr lang="bg-BG" sz="1050" b="0" i="0" u="none" strike="noStrike" noProof="0">
                          <a:solidFill>
                            <a:srgbClr val="000000"/>
                          </a:solidFill>
                          <a:effectLst/>
                          <a:latin typeface="Arial Narrow" panose="020B0606020202030204" pitchFamily="34" charset="0"/>
                        </a:rPr>
                        <a:t>Защото много факти се изопачават - налагат се митове, лъжи</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4.1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7"/>
                  </a:ext>
                </a:extLst>
              </a:tr>
              <a:tr h="567356">
                <a:tc>
                  <a:txBody>
                    <a:bodyPr/>
                    <a:lstStyle/>
                    <a:p>
                      <a:pPr algn="l" fontAlgn="ctr"/>
                      <a:r>
                        <a:rPr lang="bg-BG" sz="1050" b="0" i="0" u="none" strike="noStrike" noProof="0">
                          <a:solidFill>
                            <a:srgbClr val="000000"/>
                          </a:solidFill>
                          <a:effectLst/>
                          <a:latin typeface="Arial Narrow" panose="020B0606020202030204" pitchFamily="34" charset="0"/>
                        </a:rPr>
                        <a:t>Трябва да се гледа напред</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16.4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31.6</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131461221"/>
                  </a:ext>
                </a:extLst>
              </a:tr>
              <a:tr h="406346">
                <a:tc>
                  <a:txBody>
                    <a:bodyPr/>
                    <a:lstStyle/>
                    <a:p>
                      <a:pPr algn="l" fontAlgn="ctr"/>
                      <a:r>
                        <a:rPr lang="bg-BG" sz="1050" b="0" i="0" u="none" strike="noStrike" noProof="0" dirty="0">
                          <a:solidFill>
                            <a:srgbClr val="000000"/>
                          </a:solidFill>
                          <a:effectLst/>
                          <a:latin typeface="Arial Narrow" panose="020B0606020202030204" pitchFamily="34" charset="0"/>
                        </a:rPr>
                        <a:t>Защото е лош пример за младите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6.8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a:solidFill>
                            <a:srgbClr val="000000"/>
                          </a:solidFill>
                          <a:effectLst/>
                          <a:latin typeface="Arial Narrow" panose="020B0606020202030204" pitchFamily="34" charset="0"/>
                        </a:rPr>
                        <a:t>5.9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100" b="0" i="0" u="none" strike="noStrike" dirty="0">
                          <a:solidFill>
                            <a:srgbClr val="000000"/>
                          </a:solidFill>
                          <a:effectLst/>
                          <a:latin typeface="Arial Narrow" panose="020B0606020202030204" pitchFamily="34" charset="0"/>
                        </a:rPr>
                        <a:t>5.3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651480269"/>
                  </a:ext>
                </a:extLst>
              </a:tr>
            </a:tbl>
          </a:graphicData>
        </a:graphic>
      </p:graphicFrame>
      <p:cxnSp>
        <p:nvCxnSpPr>
          <p:cNvPr id="9" name="Straight Connector 8">
            <a:extLst>
              <a:ext uri="{FF2B5EF4-FFF2-40B4-BE49-F238E27FC236}">
                <a16:creationId xmlns:a16="http://schemas.microsoft.com/office/drawing/2014/main" id="{9D28FFB9-021F-CE08-F3CF-9AD5A2F488EA}"/>
              </a:ext>
            </a:extLst>
          </p:cNvPr>
          <p:cNvCxnSpPr>
            <a:cxnSpLocks/>
          </p:cNvCxnSpPr>
          <p:nvPr/>
        </p:nvCxnSpPr>
        <p:spPr>
          <a:xfrm>
            <a:off x="6384008" y="898527"/>
            <a:ext cx="0" cy="52155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815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5E45-B7A8-1192-E16E-2770720CEF41}"/>
              </a:ext>
            </a:extLst>
          </p:cNvPr>
          <p:cNvSpPr>
            <a:spLocks noGrp="1"/>
          </p:cNvSpPr>
          <p:nvPr>
            <p:ph type="title"/>
          </p:nvPr>
        </p:nvSpPr>
        <p:spPr/>
        <p:txBody>
          <a:bodyPr/>
          <a:lstStyle/>
          <a:p>
            <a:r>
              <a:rPr lang="bg-BG" dirty="0"/>
              <a:t>НАГЛАСИ КЪМ ПРЕВРЪЩАНЕТО НА БИВШИ КОМУНИСТИЧЕСКИ ЛАГЕРИ В МЕСТА НА ПАМЕТТА (%)</a:t>
            </a:r>
          </a:p>
        </p:txBody>
      </p:sp>
      <p:sp>
        <p:nvSpPr>
          <p:cNvPr id="3" name="Text Placeholder 2">
            <a:extLst>
              <a:ext uri="{FF2B5EF4-FFF2-40B4-BE49-F238E27FC236}">
                <a16:creationId xmlns:a16="http://schemas.microsoft.com/office/drawing/2014/main" id="{C293509A-8165-8A7F-9D0A-390A7EF34C22}"/>
              </a:ext>
            </a:extLst>
          </p:cNvPr>
          <p:cNvSpPr>
            <a:spLocks noGrp="1"/>
          </p:cNvSpPr>
          <p:nvPr>
            <p:ph type="body" sz="quarter" idx="13"/>
          </p:nvPr>
        </p:nvSpPr>
        <p:spPr>
          <a:xfrm>
            <a:off x="1967139" y="6377091"/>
            <a:ext cx="9513130" cy="400050"/>
          </a:xfrm>
        </p:spPr>
        <p:txBody>
          <a:bodyPr/>
          <a:lstStyle/>
          <a:p>
            <a:r>
              <a:rPr lang="en-US" sz="900" dirty="0"/>
              <a:t>K1</a:t>
            </a:r>
            <a:r>
              <a:rPr lang="bg-BG" sz="900" dirty="0"/>
              <a:t>6</a:t>
            </a:r>
            <a:r>
              <a:rPr lang="en-US" sz="900" dirty="0"/>
              <a:t>. </a:t>
            </a:r>
            <a:r>
              <a:rPr lang="ru-RU" sz="900" dirty="0"/>
              <a:t>Много </a:t>
            </a:r>
            <a:r>
              <a:rPr lang="bg-BG" sz="900" dirty="0"/>
              <a:t>държави са възприели политика да превръщат бившите концлагери, където масово са избивани и/или подлагани на принудителен труд и мъчения хора, в места на памет – хората могат да ги посетят, да гледат филми, да говорят с оцелели, да научат за съдбата на хората в тях. Според вас, трябва ли България също да превърне бившите комунистически лагери за принудителен труд в места на памет, които хора да посещават и да научават повече за онзи период? </a:t>
            </a:r>
          </a:p>
        </p:txBody>
      </p:sp>
      <p:sp>
        <p:nvSpPr>
          <p:cNvPr id="4" name="Slide Number Placeholder 3">
            <a:extLst>
              <a:ext uri="{FF2B5EF4-FFF2-40B4-BE49-F238E27FC236}">
                <a16:creationId xmlns:a16="http://schemas.microsoft.com/office/drawing/2014/main" id="{F7D2FEF6-6407-F385-8418-9BADA718E556}"/>
              </a:ext>
            </a:extLst>
          </p:cNvPr>
          <p:cNvSpPr>
            <a:spLocks noGrp="1"/>
          </p:cNvSpPr>
          <p:nvPr>
            <p:ph type="sldNum" sz="quarter" idx="11"/>
          </p:nvPr>
        </p:nvSpPr>
        <p:spPr/>
        <p:txBody>
          <a:bodyPr/>
          <a:lstStyle/>
          <a:p>
            <a:fld id="{4240E9C8-A0BB-46A0-8406-18B049EFD034}" type="slidenum">
              <a:rPr lang="bg-BG" smtClean="0"/>
              <a:pPr/>
              <a:t>42</a:t>
            </a:fld>
            <a:endParaRPr lang="bg-BG" dirty="0"/>
          </a:p>
        </p:txBody>
      </p:sp>
      <p:graphicFrame>
        <p:nvGraphicFramePr>
          <p:cNvPr id="9" name="Chart Placeholder 16">
            <a:extLst>
              <a:ext uri="{FF2B5EF4-FFF2-40B4-BE49-F238E27FC236}">
                <a16:creationId xmlns:a16="http://schemas.microsoft.com/office/drawing/2014/main" id="{76124645-4B74-33D2-E970-4F6E437CBA8E}"/>
              </a:ext>
            </a:extLst>
          </p:cNvPr>
          <p:cNvGraphicFramePr>
            <a:graphicFrameLocks/>
          </p:cNvGraphicFramePr>
          <p:nvPr>
            <p:extLst>
              <p:ext uri="{D42A27DB-BD31-4B8C-83A1-F6EECF244321}">
                <p14:modId xmlns:p14="http://schemas.microsoft.com/office/powerpoint/2010/main" val="4064784122"/>
              </p:ext>
            </p:extLst>
          </p:nvPr>
        </p:nvGraphicFramePr>
        <p:xfrm>
          <a:off x="468572" y="1386763"/>
          <a:ext cx="3676454" cy="4242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21">
            <a:extLst>
              <a:ext uri="{FF2B5EF4-FFF2-40B4-BE49-F238E27FC236}">
                <a16:creationId xmlns:a16="http://schemas.microsoft.com/office/drawing/2014/main" id="{F78BE4F1-77E3-C6A7-7411-736543AC650A}"/>
              </a:ext>
            </a:extLst>
          </p:cNvPr>
          <p:cNvGraphicFramePr>
            <a:graphicFrameLocks/>
          </p:cNvGraphicFramePr>
          <p:nvPr>
            <p:extLst>
              <p:ext uri="{D42A27DB-BD31-4B8C-83A1-F6EECF244321}">
                <p14:modId xmlns:p14="http://schemas.microsoft.com/office/powerpoint/2010/main" val="1081490796"/>
              </p:ext>
            </p:extLst>
          </p:nvPr>
        </p:nvGraphicFramePr>
        <p:xfrm>
          <a:off x="1156366" y="583407"/>
          <a:ext cx="3676453" cy="40838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21">
            <a:extLst>
              <a:ext uri="{FF2B5EF4-FFF2-40B4-BE49-F238E27FC236}">
                <a16:creationId xmlns:a16="http://schemas.microsoft.com/office/drawing/2014/main" id="{3C780D16-CE6F-08AD-5671-29D0008AE8D5}"/>
              </a:ext>
            </a:extLst>
          </p:cNvPr>
          <p:cNvGraphicFramePr>
            <a:graphicFrameLocks/>
          </p:cNvGraphicFramePr>
          <p:nvPr>
            <p:extLst>
              <p:ext uri="{D42A27DB-BD31-4B8C-83A1-F6EECF244321}">
                <p14:modId xmlns:p14="http://schemas.microsoft.com/office/powerpoint/2010/main" val="962793787"/>
              </p:ext>
            </p:extLst>
          </p:nvPr>
        </p:nvGraphicFramePr>
        <p:xfrm>
          <a:off x="1584166" y="1201927"/>
          <a:ext cx="2667000" cy="311785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9C47140-ACE6-01C6-D83B-D8409685AA82}"/>
              </a:ext>
            </a:extLst>
          </p:cNvPr>
          <p:cNvSpPr txBox="1"/>
          <p:nvPr/>
        </p:nvSpPr>
        <p:spPr>
          <a:xfrm>
            <a:off x="1928086" y="3105834"/>
            <a:ext cx="914851" cy="646331"/>
          </a:xfrm>
          <a:prstGeom prst="rect">
            <a:avLst/>
          </a:prstGeom>
          <a:noFill/>
        </p:spPr>
        <p:txBody>
          <a:bodyPr wrap="square" rtlCol="0">
            <a:spAutoFit/>
          </a:bodyPr>
          <a:lstStyle/>
          <a:p>
            <a:pPr algn="ctr"/>
            <a:r>
              <a:rPr lang="bg-BG" dirty="0"/>
              <a:t>Да, трябва</a:t>
            </a:r>
          </a:p>
        </p:txBody>
      </p:sp>
      <p:graphicFrame>
        <p:nvGraphicFramePr>
          <p:cNvPr id="15" name="Chart Placeholder 16">
            <a:extLst>
              <a:ext uri="{FF2B5EF4-FFF2-40B4-BE49-F238E27FC236}">
                <a16:creationId xmlns:a16="http://schemas.microsoft.com/office/drawing/2014/main" id="{A968F8B3-539F-ADF1-93C7-5951B4034F27}"/>
              </a:ext>
            </a:extLst>
          </p:cNvPr>
          <p:cNvGraphicFramePr>
            <a:graphicFrameLocks/>
          </p:cNvGraphicFramePr>
          <p:nvPr>
            <p:extLst>
              <p:ext uri="{D42A27DB-BD31-4B8C-83A1-F6EECF244321}">
                <p14:modId xmlns:p14="http://schemas.microsoft.com/office/powerpoint/2010/main" val="3405571130"/>
              </p:ext>
            </p:extLst>
          </p:nvPr>
        </p:nvGraphicFramePr>
        <p:xfrm>
          <a:off x="4331041" y="1389792"/>
          <a:ext cx="3676454" cy="42420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Placeholder 21">
            <a:extLst>
              <a:ext uri="{FF2B5EF4-FFF2-40B4-BE49-F238E27FC236}">
                <a16:creationId xmlns:a16="http://schemas.microsoft.com/office/drawing/2014/main" id="{C175A89A-357A-76C3-3C17-42113339E29E}"/>
              </a:ext>
            </a:extLst>
          </p:cNvPr>
          <p:cNvGraphicFramePr>
            <a:graphicFrameLocks/>
          </p:cNvGraphicFramePr>
          <p:nvPr>
            <p:extLst>
              <p:ext uri="{D42A27DB-BD31-4B8C-83A1-F6EECF244321}">
                <p14:modId xmlns:p14="http://schemas.microsoft.com/office/powerpoint/2010/main" val="933763312"/>
              </p:ext>
            </p:extLst>
          </p:nvPr>
        </p:nvGraphicFramePr>
        <p:xfrm>
          <a:off x="5018835" y="586436"/>
          <a:ext cx="3676453" cy="40838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Placeholder 21">
            <a:extLst>
              <a:ext uri="{FF2B5EF4-FFF2-40B4-BE49-F238E27FC236}">
                <a16:creationId xmlns:a16="http://schemas.microsoft.com/office/drawing/2014/main" id="{743DC69D-5C8F-44D5-8DDD-1B8B7785008D}"/>
              </a:ext>
            </a:extLst>
          </p:cNvPr>
          <p:cNvGraphicFramePr>
            <a:graphicFrameLocks/>
          </p:cNvGraphicFramePr>
          <p:nvPr>
            <p:extLst>
              <p:ext uri="{D42A27DB-BD31-4B8C-83A1-F6EECF244321}">
                <p14:modId xmlns:p14="http://schemas.microsoft.com/office/powerpoint/2010/main" val="2722568036"/>
              </p:ext>
            </p:extLst>
          </p:nvPr>
        </p:nvGraphicFramePr>
        <p:xfrm>
          <a:off x="5446635" y="1204956"/>
          <a:ext cx="2667000" cy="3117850"/>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a:extLst>
              <a:ext uri="{FF2B5EF4-FFF2-40B4-BE49-F238E27FC236}">
                <a16:creationId xmlns:a16="http://schemas.microsoft.com/office/drawing/2014/main" id="{C0D29353-00AA-E058-D545-F74E4738C563}"/>
              </a:ext>
            </a:extLst>
          </p:cNvPr>
          <p:cNvSpPr txBox="1"/>
          <p:nvPr/>
        </p:nvSpPr>
        <p:spPr>
          <a:xfrm>
            <a:off x="5598076" y="3157007"/>
            <a:ext cx="1191208" cy="646331"/>
          </a:xfrm>
          <a:prstGeom prst="rect">
            <a:avLst/>
          </a:prstGeom>
          <a:noFill/>
        </p:spPr>
        <p:txBody>
          <a:bodyPr wrap="square" rtlCol="0">
            <a:spAutoFit/>
          </a:bodyPr>
          <a:lstStyle/>
          <a:p>
            <a:pPr algn="ctr"/>
            <a:r>
              <a:rPr lang="bg-BG" dirty="0"/>
              <a:t>Не, не трябва</a:t>
            </a:r>
          </a:p>
        </p:txBody>
      </p:sp>
      <p:graphicFrame>
        <p:nvGraphicFramePr>
          <p:cNvPr id="25" name="Chart Placeholder 16">
            <a:extLst>
              <a:ext uri="{FF2B5EF4-FFF2-40B4-BE49-F238E27FC236}">
                <a16:creationId xmlns:a16="http://schemas.microsoft.com/office/drawing/2014/main" id="{78F15C57-225C-0318-9D57-99CBC3278F7C}"/>
              </a:ext>
            </a:extLst>
          </p:cNvPr>
          <p:cNvGraphicFramePr>
            <a:graphicFrameLocks/>
          </p:cNvGraphicFramePr>
          <p:nvPr>
            <p:extLst>
              <p:ext uri="{D42A27DB-BD31-4B8C-83A1-F6EECF244321}">
                <p14:modId xmlns:p14="http://schemas.microsoft.com/office/powerpoint/2010/main" val="2262206855"/>
              </p:ext>
            </p:extLst>
          </p:nvPr>
        </p:nvGraphicFramePr>
        <p:xfrm>
          <a:off x="8031861" y="1403851"/>
          <a:ext cx="3676454" cy="42420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Placeholder 21">
            <a:extLst>
              <a:ext uri="{FF2B5EF4-FFF2-40B4-BE49-F238E27FC236}">
                <a16:creationId xmlns:a16="http://schemas.microsoft.com/office/drawing/2014/main" id="{C836D76C-557E-62BE-9D70-B57F6FC49C16}"/>
              </a:ext>
            </a:extLst>
          </p:cNvPr>
          <p:cNvGraphicFramePr>
            <a:graphicFrameLocks/>
          </p:cNvGraphicFramePr>
          <p:nvPr>
            <p:extLst>
              <p:ext uri="{D42A27DB-BD31-4B8C-83A1-F6EECF244321}">
                <p14:modId xmlns:p14="http://schemas.microsoft.com/office/powerpoint/2010/main" val="337508390"/>
              </p:ext>
            </p:extLst>
          </p:nvPr>
        </p:nvGraphicFramePr>
        <p:xfrm>
          <a:off x="8719655" y="600495"/>
          <a:ext cx="3676453" cy="40838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Placeholder 21">
            <a:extLst>
              <a:ext uri="{FF2B5EF4-FFF2-40B4-BE49-F238E27FC236}">
                <a16:creationId xmlns:a16="http://schemas.microsoft.com/office/drawing/2014/main" id="{4858ECCF-F374-C48F-8867-BAF89A065653}"/>
              </a:ext>
            </a:extLst>
          </p:cNvPr>
          <p:cNvGraphicFramePr>
            <a:graphicFrameLocks/>
          </p:cNvGraphicFramePr>
          <p:nvPr>
            <p:extLst>
              <p:ext uri="{D42A27DB-BD31-4B8C-83A1-F6EECF244321}">
                <p14:modId xmlns:p14="http://schemas.microsoft.com/office/powerpoint/2010/main" val="754449590"/>
              </p:ext>
            </p:extLst>
          </p:nvPr>
        </p:nvGraphicFramePr>
        <p:xfrm>
          <a:off x="9147455" y="1219015"/>
          <a:ext cx="2667000" cy="3117850"/>
        </p:xfrm>
        <a:graphic>
          <a:graphicData uri="http://schemas.openxmlformats.org/drawingml/2006/chart">
            <c:chart xmlns:c="http://schemas.openxmlformats.org/drawingml/2006/chart" xmlns:r="http://schemas.openxmlformats.org/officeDocument/2006/relationships" r:id="rId10"/>
          </a:graphicData>
        </a:graphic>
      </p:graphicFrame>
      <p:sp>
        <p:nvSpPr>
          <p:cNvPr id="28" name="TextBox 27">
            <a:extLst>
              <a:ext uri="{FF2B5EF4-FFF2-40B4-BE49-F238E27FC236}">
                <a16:creationId xmlns:a16="http://schemas.microsoft.com/office/drawing/2014/main" id="{B659D026-A59B-72AC-B301-5833CC1311C5}"/>
              </a:ext>
            </a:extLst>
          </p:cNvPr>
          <p:cNvSpPr txBox="1"/>
          <p:nvPr/>
        </p:nvSpPr>
        <p:spPr>
          <a:xfrm>
            <a:off x="9514580" y="3185630"/>
            <a:ext cx="895090" cy="646331"/>
          </a:xfrm>
          <a:prstGeom prst="rect">
            <a:avLst/>
          </a:prstGeom>
          <a:noFill/>
        </p:spPr>
        <p:txBody>
          <a:bodyPr wrap="square" rtlCol="0">
            <a:spAutoFit/>
          </a:bodyPr>
          <a:lstStyle/>
          <a:p>
            <a:pPr algn="ctr"/>
            <a:r>
              <a:rPr lang="bg-BG" dirty="0"/>
              <a:t>Без мнение</a:t>
            </a:r>
          </a:p>
        </p:txBody>
      </p:sp>
      <p:sp>
        <p:nvSpPr>
          <p:cNvPr id="29" name="Rectangle 28">
            <a:extLst>
              <a:ext uri="{FF2B5EF4-FFF2-40B4-BE49-F238E27FC236}">
                <a16:creationId xmlns:a16="http://schemas.microsoft.com/office/drawing/2014/main" id="{D48CFCBF-3880-86D6-A567-6BDFD2336939}"/>
              </a:ext>
            </a:extLst>
          </p:cNvPr>
          <p:cNvSpPr/>
          <p:nvPr/>
        </p:nvSpPr>
        <p:spPr>
          <a:xfrm>
            <a:off x="3023394" y="1276823"/>
            <a:ext cx="160929" cy="1602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TextBox 29">
            <a:extLst>
              <a:ext uri="{FF2B5EF4-FFF2-40B4-BE49-F238E27FC236}">
                <a16:creationId xmlns:a16="http://schemas.microsoft.com/office/drawing/2014/main" id="{AFB5494E-E78B-AD94-CE9C-4CB08CC9EC62}"/>
              </a:ext>
            </a:extLst>
          </p:cNvPr>
          <p:cNvSpPr txBox="1"/>
          <p:nvPr/>
        </p:nvSpPr>
        <p:spPr>
          <a:xfrm>
            <a:off x="3170953" y="1226146"/>
            <a:ext cx="2129558" cy="261610"/>
          </a:xfrm>
          <a:prstGeom prst="rect">
            <a:avLst/>
          </a:prstGeom>
          <a:noFill/>
        </p:spPr>
        <p:txBody>
          <a:bodyPr wrap="square" rtlCol="0">
            <a:spAutoFit/>
          </a:bodyPr>
          <a:lstStyle/>
          <a:p>
            <a:r>
              <a:rPr lang="bg-BG" sz="1100" dirty="0"/>
              <a:t>Общо за пълнолетното население</a:t>
            </a:r>
          </a:p>
        </p:txBody>
      </p:sp>
      <p:sp>
        <p:nvSpPr>
          <p:cNvPr id="31" name="Rectangle 30">
            <a:extLst>
              <a:ext uri="{FF2B5EF4-FFF2-40B4-BE49-F238E27FC236}">
                <a16:creationId xmlns:a16="http://schemas.microsoft.com/office/drawing/2014/main" id="{ED817252-187D-02B3-6489-458DBA468FD6}"/>
              </a:ext>
            </a:extLst>
          </p:cNvPr>
          <p:cNvSpPr/>
          <p:nvPr/>
        </p:nvSpPr>
        <p:spPr>
          <a:xfrm>
            <a:off x="5827376" y="1276823"/>
            <a:ext cx="160929" cy="1602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2" name="TextBox 31">
            <a:extLst>
              <a:ext uri="{FF2B5EF4-FFF2-40B4-BE49-F238E27FC236}">
                <a16:creationId xmlns:a16="http://schemas.microsoft.com/office/drawing/2014/main" id="{9F7F0AC7-CD22-E564-A015-5B522541BF57}"/>
              </a:ext>
            </a:extLst>
          </p:cNvPr>
          <p:cNvSpPr txBox="1"/>
          <p:nvPr/>
        </p:nvSpPr>
        <p:spPr>
          <a:xfrm>
            <a:off x="6030366" y="1226146"/>
            <a:ext cx="2129558" cy="261610"/>
          </a:xfrm>
          <a:prstGeom prst="rect">
            <a:avLst/>
          </a:prstGeom>
          <a:noFill/>
        </p:spPr>
        <p:txBody>
          <a:bodyPr wrap="square" rtlCol="0">
            <a:spAutoFit/>
          </a:bodyPr>
          <a:lstStyle/>
          <a:p>
            <a:r>
              <a:rPr lang="bg-BG" sz="1100" dirty="0"/>
              <a:t>16-24г.</a:t>
            </a:r>
          </a:p>
        </p:txBody>
      </p:sp>
      <p:sp>
        <p:nvSpPr>
          <p:cNvPr id="33" name="Rectangle 32">
            <a:extLst>
              <a:ext uri="{FF2B5EF4-FFF2-40B4-BE49-F238E27FC236}">
                <a16:creationId xmlns:a16="http://schemas.microsoft.com/office/drawing/2014/main" id="{CA16B552-E8A6-7D10-8049-3A55A1A3C457}"/>
              </a:ext>
            </a:extLst>
          </p:cNvPr>
          <p:cNvSpPr/>
          <p:nvPr/>
        </p:nvSpPr>
        <p:spPr>
          <a:xfrm>
            <a:off x="7892959" y="1276823"/>
            <a:ext cx="160929" cy="1602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TextBox 33">
            <a:extLst>
              <a:ext uri="{FF2B5EF4-FFF2-40B4-BE49-F238E27FC236}">
                <a16:creationId xmlns:a16="http://schemas.microsoft.com/office/drawing/2014/main" id="{989B1E7C-100B-9A89-3C52-847359369653}"/>
              </a:ext>
            </a:extLst>
          </p:cNvPr>
          <p:cNvSpPr txBox="1"/>
          <p:nvPr/>
        </p:nvSpPr>
        <p:spPr>
          <a:xfrm>
            <a:off x="8159924" y="1245571"/>
            <a:ext cx="2129558" cy="261610"/>
          </a:xfrm>
          <a:prstGeom prst="rect">
            <a:avLst/>
          </a:prstGeom>
          <a:noFill/>
        </p:spPr>
        <p:txBody>
          <a:bodyPr wrap="square" rtlCol="0">
            <a:spAutoFit/>
          </a:bodyPr>
          <a:lstStyle/>
          <a:p>
            <a:r>
              <a:rPr lang="bg-BG" sz="1100" dirty="0"/>
              <a:t>25-40г.</a:t>
            </a:r>
          </a:p>
        </p:txBody>
      </p:sp>
    </p:spTree>
    <p:extLst>
      <p:ext uri="{BB962C8B-B14F-4D97-AF65-F5344CB8AC3E}">
        <p14:creationId xmlns:p14="http://schemas.microsoft.com/office/powerpoint/2010/main" val="293757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CADA-7B94-F822-19F0-D5893CDCD90C}"/>
              </a:ext>
            </a:extLst>
          </p:cNvPr>
          <p:cNvSpPr>
            <a:spLocks noGrp="1"/>
          </p:cNvSpPr>
          <p:nvPr>
            <p:ph type="title"/>
          </p:nvPr>
        </p:nvSpPr>
        <p:spPr/>
        <p:txBody>
          <a:bodyPr/>
          <a:lstStyle/>
          <a:p>
            <a:r>
              <a:rPr lang="bg-BG" dirty="0"/>
              <a:t>СПОНТАННИ КОМЕНТАРИ ОТНОСНО ПРЕВРЪЩАНЕТО НА БИВШИ КОМУНИСТИЧЕСКИ ЛАГЕРИ В МЕСТА НА ПАМЕТТА (%)</a:t>
            </a:r>
          </a:p>
        </p:txBody>
      </p:sp>
      <p:sp>
        <p:nvSpPr>
          <p:cNvPr id="3" name="Text Placeholder 2">
            <a:extLst>
              <a:ext uri="{FF2B5EF4-FFF2-40B4-BE49-F238E27FC236}">
                <a16:creationId xmlns:a16="http://schemas.microsoft.com/office/drawing/2014/main" id="{42890C65-5602-776E-140A-FF9C281F975E}"/>
              </a:ext>
            </a:extLst>
          </p:cNvPr>
          <p:cNvSpPr>
            <a:spLocks noGrp="1"/>
          </p:cNvSpPr>
          <p:nvPr>
            <p:ph type="body" sz="quarter" idx="13"/>
          </p:nvPr>
        </p:nvSpPr>
        <p:spPr/>
        <p:txBody>
          <a:bodyPr/>
          <a:lstStyle/>
          <a:p>
            <a:pPr>
              <a:spcBef>
                <a:spcPts val="0"/>
              </a:spcBef>
            </a:pPr>
            <a:r>
              <a:rPr lang="en-US" dirty="0"/>
              <a:t>K16A. </a:t>
            </a:r>
            <a:r>
              <a:rPr lang="bg-BG" dirty="0"/>
              <a:t>Моля, посочете защо</a:t>
            </a:r>
            <a:r>
              <a:rPr lang="en-US" dirty="0"/>
              <a:t> </a:t>
            </a:r>
            <a:endParaRPr lang="bg-BG" dirty="0"/>
          </a:p>
        </p:txBody>
      </p:sp>
      <p:sp>
        <p:nvSpPr>
          <p:cNvPr id="4" name="Slide Number Placeholder 3">
            <a:extLst>
              <a:ext uri="{FF2B5EF4-FFF2-40B4-BE49-F238E27FC236}">
                <a16:creationId xmlns:a16="http://schemas.microsoft.com/office/drawing/2014/main" id="{8531FE5F-1A26-921F-DD51-DF08BC4312EB}"/>
              </a:ext>
            </a:extLst>
          </p:cNvPr>
          <p:cNvSpPr>
            <a:spLocks noGrp="1"/>
          </p:cNvSpPr>
          <p:nvPr>
            <p:ph type="sldNum" sz="quarter" idx="11"/>
          </p:nvPr>
        </p:nvSpPr>
        <p:spPr/>
        <p:txBody>
          <a:bodyPr/>
          <a:lstStyle/>
          <a:p>
            <a:fld id="{4240E9C8-A0BB-46A0-8406-18B049EFD034}" type="slidenum">
              <a:rPr lang="bg-BG" smtClean="0"/>
              <a:pPr/>
              <a:t>43</a:t>
            </a:fld>
            <a:endParaRPr lang="bg-BG" dirty="0"/>
          </a:p>
        </p:txBody>
      </p:sp>
      <p:graphicFrame>
        <p:nvGraphicFramePr>
          <p:cNvPr id="7" name="Table Placeholder 8">
            <a:extLst>
              <a:ext uri="{FF2B5EF4-FFF2-40B4-BE49-F238E27FC236}">
                <a16:creationId xmlns:a16="http://schemas.microsoft.com/office/drawing/2014/main" id="{285E00BE-F07E-30F4-A07D-79EC7961AF94}"/>
              </a:ext>
            </a:extLst>
          </p:cNvPr>
          <p:cNvGraphicFramePr>
            <a:graphicFrameLocks/>
          </p:cNvGraphicFramePr>
          <p:nvPr>
            <p:extLst>
              <p:ext uri="{D42A27DB-BD31-4B8C-83A1-F6EECF244321}">
                <p14:modId xmlns:p14="http://schemas.microsoft.com/office/powerpoint/2010/main" val="3791958497"/>
              </p:ext>
            </p:extLst>
          </p:nvPr>
        </p:nvGraphicFramePr>
        <p:xfrm>
          <a:off x="1178561" y="1148081"/>
          <a:ext cx="9865361" cy="4644144"/>
        </p:xfrm>
        <a:graphic>
          <a:graphicData uri="http://schemas.openxmlformats.org/drawingml/2006/table">
            <a:tbl>
              <a:tblPr firstRow="1" bandRow="1">
                <a:tableStyleId>{5C22544A-7EE6-4342-B048-85BDC9FD1C3A}</a:tableStyleId>
              </a:tblPr>
              <a:tblGrid>
                <a:gridCol w="4783771">
                  <a:extLst>
                    <a:ext uri="{9D8B030D-6E8A-4147-A177-3AD203B41FA5}">
                      <a16:colId xmlns:a16="http://schemas.microsoft.com/office/drawing/2014/main" val="20000"/>
                    </a:ext>
                  </a:extLst>
                </a:gridCol>
                <a:gridCol w="2028914">
                  <a:extLst>
                    <a:ext uri="{9D8B030D-6E8A-4147-A177-3AD203B41FA5}">
                      <a16:colId xmlns:a16="http://schemas.microsoft.com/office/drawing/2014/main" val="20001"/>
                    </a:ext>
                  </a:extLst>
                </a:gridCol>
                <a:gridCol w="1600794">
                  <a:extLst>
                    <a:ext uri="{9D8B030D-6E8A-4147-A177-3AD203B41FA5}">
                      <a16:colId xmlns:a16="http://schemas.microsoft.com/office/drawing/2014/main" val="20002"/>
                    </a:ext>
                  </a:extLst>
                </a:gridCol>
                <a:gridCol w="1451882">
                  <a:extLst>
                    <a:ext uri="{9D8B030D-6E8A-4147-A177-3AD203B41FA5}">
                      <a16:colId xmlns:a16="http://schemas.microsoft.com/office/drawing/2014/main" val="20003"/>
                    </a:ext>
                  </a:extLst>
                </a:gridCol>
              </a:tblGrid>
              <a:tr h="287668">
                <a:tc>
                  <a:txBody>
                    <a:bodyPr/>
                    <a:lstStyle/>
                    <a:p>
                      <a:r>
                        <a:rPr lang="bg-BG" sz="900" b="0" i="1" dirty="0">
                          <a:solidFill>
                            <a:schemeClr val="tx1"/>
                          </a:solidFill>
                        </a:rPr>
                        <a:t>* Сред посочилите, че трябва да има такива места на паметта</a:t>
                      </a:r>
                      <a:endParaRPr lang="en-US" sz="900" b="0" i="1" dirty="0">
                        <a:solidFill>
                          <a:schemeClr val="tx1"/>
                        </a:solidFill>
                      </a:endParaRPr>
                    </a:p>
                  </a:txBody>
                  <a:tcPr marL="68580" marR="68580" marT="34290" marB="34290">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bg2">
                        <a:lumMod val="75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chemeClr val="accent3">
                        <a:lumMod val="20000"/>
                        <a:lumOff val="80000"/>
                      </a:schemeClr>
                    </a:solidFill>
                  </a:tcPr>
                </a:tc>
                <a:tc>
                  <a:txBody>
                    <a:bodyPr/>
                    <a:lstStyle/>
                    <a:p>
                      <a:endParaRPr lang="en-US" sz="900" dirty="0">
                        <a:solidFill>
                          <a:schemeClr val="tx1"/>
                        </a:solidFill>
                      </a:endParaRPr>
                    </a:p>
                  </a:txBody>
                  <a:tcPr marL="68580" marR="68580" marT="34290" marB="34290">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solidFill>
                      <a:srgbClr val="CEF8A8"/>
                    </a:solidFill>
                  </a:tcPr>
                </a:tc>
                <a:extLst>
                  <a:ext uri="{0D108BD9-81ED-4DB2-BD59-A6C34878D82A}">
                    <a16:rowId xmlns:a16="http://schemas.microsoft.com/office/drawing/2014/main" val="10000"/>
                  </a:ext>
                </a:extLst>
              </a:tr>
              <a:tr h="546732">
                <a:tc>
                  <a:txBody>
                    <a:bodyPr/>
                    <a:lstStyle/>
                    <a:p>
                      <a:endParaRPr lang="en-US" sz="1400" b="1" dirty="0">
                        <a:solidFill>
                          <a:schemeClr val="tx1"/>
                        </a:solidFill>
                      </a:endParaRPr>
                    </a:p>
                  </a:txBody>
                  <a:tcPr marL="137160" marR="68580" marT="34290" marB="34290" anchor="ctr">
                    <a:lnL w="3175" cap="flat" cmpd="sng" algn="ctr">
                      <a:no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2"/>
                    </a:solidFill>
                  </a:tcPr>
                </a:tc>
                <a:tc>
                  <a:txBody>
                    <a:bodyPr/>
                    <a:lstStyle/>
                    <a:p>
                      <a:pPr algn="ctr"/>
                      <a:r>
                        <a:rPr lang="bg-BG" sz="1200" b="1" cap="all" dirty="0">
                          <a:solidFill>
                            <a:schemeClr val="tx1"/>
                          </a:solidFill>
                          <a:latin typeface="+mn-lt"/>
                          <a:ea typeface="Open Sans" panose="020B0606030504020204" pitchFamily="34" charset="0"/>
                          <a:cs typeface="Open Sans" panose="020B0606030504020204" pitchFamily="34" charset="0"/>
                        </a:rPr>
                        <a:t>Общо за пълнолетното население</a:t>
                      </a:r>
                      <a:endParaRPr lang="en-US" sz="120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200" b="1" cap="all" dirty="0">
                          <a:solidFill>
                            <a:schemeClr val="tx1"/>
                          </a:solidFill>
                          <a:latin typeface="+mn-lt"/>
                          <a:ea typeface="Open Sans" panose="020B0606030504020204" pitchFamily="34" charset="0"/>
                          <a:cs typeface="Open Sans" panose="020B0606030504020204" pitchFamily="34" charset="0"/>
                        </a:rPr>
                        <a:t>16-24г.</a:t>
                      </a:r>
                      <a:endParaRPr lang="en-US" sz="120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g-BG" sz="1200" b="1" cap="all" dirty="0">
                          <a:solidFill>
                            <a:schemeClr val="tx1"/>
                          </a:solidFill>
                          <a:latin typeface="+mn-lt"/>
                          <a:ea typeface="Open Sans" panose="020B0606030504020204" pitchFamily="34" charset="0"/>
                          <a:cs typeface="Open Sans" panose="020B0606030504020204" pitchFamily="34" charset="0"/>
                        </a:rPr>
                        <a:t>25-40г.</a:t>
                      </a:r>
                      <a:endParaRPr lang="en-US" sz="1200" b="1" cap="all" dirty="0">
                        <a:solidFill>
                          <a:schemeClr val="tx1"/>
                        </a:solidFill>
                        <a:latin typeface="+mn-lt"/>
                        <a:ea typeface="Open Sans" panose="020B0606030504020204" pitchFamily="34" charset="0"/>
                        <a:cs typeface="Open Sans" panose="020B0606030504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414313">
                <a:tc>
                  <a:txBody>
                    <a:bodyPr/>
                    <a:lstStyle/>
                    <a:p>
                      <a:pPr algn="l" fontAlgn="ctr"/>
                      <a:r>
                        <a:rPr lang="bg-BG" sz="1200" b="0" i="0" u="none" strike="noStrike" noProof="0">
                          <a:solidFill>
                            <a:srgbClr val="000000"/>
                          </a:solidFill>
                          <a:effectLst/>
                          <a:latin typeface="Arial Narrow" panose="020B0606020202030204" pitchFamily="34" charset="0"/>
                        </a:rPr>
                        <a:t>За да се знае и помни, да не се забравя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dirty="0">
                          <a:solidFill>
                            <a:srgbClr val="000000"/>
                          </a:solidFill>
                          <a:effectLst/>
                          <a:latin typeface="Arial Narrow" panose="020B0606020202030204" pitchFamily="34" charset="0"/>
                        </a:rPr>
                        <a:t>53.4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44.4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53.2</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364415">
                <a:tc>
                  <a:txBody>
                    <a:bodyPr/>
                    <a:lstStyle/>
                    <a:p>
                      <a:pPr algn="l" fontAlgn="ctr"/>
                      <a:r>
                        <a:rPr lang="bg-BG" sz="1200" b="0" i="0" u="none" strike="noStrike" noProof="0">
                          <a:solidFill>
                            <a:srgbClr val="000000"/>
                          </a:solidFill>
                          <a:effectLst/>
                          <a:latin typeface="Arial Narrow" panose="020B0606020202030204" pitchFamily="34" charset="0"/>
                        </a:rPr>
                        <a:t>За да се почита паметта на загиналите</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8.4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7.9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4.3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3"/>
                  </a:ext>
                </a:extLst>
              </a:tr>
              <a:tr h="423417">
                <a:tc>
                  <a:txBody>
                    <a:bodyPr/>
                    <a:lstStyle/>
                    <a:p>
                      <a:pPr algn="l" fontAlgn="ctr"/>
                      <a:r>
                        <a:rPr lang="bg-BG" sz="1200" b="0" i="0" u="none" strike="noStrike" noProof="0">
                          <a:solidFill>
                            <a:srgbClr val="000000"/>
                          </a:solidFill>
                          <a:effectLst/>
                          <a:latin typeface="Arial Narrow" panose="020B0606020202030204" pitchFamily="34" charset="0"/>
                        </a:rPr>
                        <a:t>За да не се повтаря миналото</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13.9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10.6</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4"/>
                  </a:ext>
                </a:extLst>
              </a:tr>
              <a:tr h="456176">
                <a:tc>
                  <a:txBody>
                    <a:bodyPr/>
                    <a:lstStyle/>
                    <a:p>
                      <a:pPr algn="l" fontAlgn="ctr"/>
                      <a:r>
                        <a:rPr lang="bg-BG" sz="1200" b="0" i="0" u="none" strike="noStrike" noProof="0">
                          <a:solidFill>
                            <a:srgbClr val="000000"/>
                          </a:solidFill>
                          <a:effectLst/>
                          <a:latin typeface="Arial Narrow" panose="020B0606020202030204" pitchFamily="34" charset="0"/>
                        </a:rPr>
                        <a:t>По-интересно е/засилва интереса към периода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4.8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2.1</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5"/>
                  </a:ext>
                </a:extLst>
              </a:tr>
              <a:tr h="456176">
                <a:tc>
                  <a:txBody>
                    <a:bodyPr/>
                    <a:lstStyle/>
                    <a:p>
                      <a:pPr algn="l" fontAlgn="ctr"/>
                      <a:r>
                        <a:rPr lang="bg-BG" sz="1200" b="0" i="0" u="none" strike="noStrike" noProof="0">
                          <a:solidFill>
                            <a:srgbClr val="000000"/>
                          </a:solidFill>
                          <a:effectLst/>
                          <a:latin typeface="Arial Narrow" panose="020B0606020202030204" pitchFamily="34" charset="0"/>
                        </a:rPr>
                        <a:t>Защото е част от историята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20.2</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11.1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26.6</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6"/>
                  </a:ext>
                </a:extLst>
              </a:tr>
              <a:tr h="456176">
                <a:tc>
                  <a:txBody>
                    <a:bodyPr/>
                    <a:lstStyle/>
                    <a:p>
                      <a:pPr algn="l" fontAlgn="ctr"/>
                      <a:r>
                        <a:rPr lang="bg-BG" sz="1200" b="0" i="0" u="none" strike="noStrike" noProof="0">
                          <a:solidFill>
                            <a:srgbClr val="000000"/>
                          </a:solidFill>
                          <a:effectLst/>
                          <a:latin typeface="Arial Narrow" panose="020B0606020202030204" pitchFamily="34" charset="0"/>
                        </a:rPr>
                        <a:t>За да не се преиначава истината</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8.4</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7.9</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10.6</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7"/>
                  </a:ext>
                </a:extLst>
              </a:tr>
              <a:tr h="456176">
                <a:tc>
                  <a:txBody>
                    <a:bodyPr/>
                    <a:lstStyle/>
                    <a:p>
                      <a:pPr algn="l" fontAlgn="ctr"/>
                      <a:r>
                        <a:rPr lang="bg-BG" sz="1200" b="0" i="0" u="none" strike="noStrike" noProof="0">
                          <a:solidFill>
                            <a:srgbClr val="000000"/>
                          </a:solidFill>
                          <a:effectLst/>
                          <a:latin typeface="Arial Narrow" panose="020B0606020202030204" pitchFamily="34" charset="0"/>
                        </a:rPr>
                        <a:t>За да се знае от младите, от бъдещите поколения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10.6</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12.7</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6.4</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131461221"/>
                  </a:ext>
                </a:extLst>
              </a:tr>
              <a:tr h="326719">
                <a:tc>
                  <a:txBody>
                    <a:bodyPr/>
                    <a:lstStyle/>
                    <a:p>
                      <a:pPr algn="l" fontAlgn="ctr"/>
                      <a:r>
                        <a:rPr lang="bg-BG" sz="1200" b="0" i="0" u="none" strike="noStrike" noProof="0">
                          <a:solidFill>
                            <a:srgbClr val="000000"/>
                          </a:solidFill>
                          <a:effectLst/>
                          <a:latin typeface="Arial Narrow" panose="020B0606020202030204" pitchFamily="34" charset="0"/>
                        </a:rPr>
                        <a:t>За да оценим това, което имаме и често приемаме за даденост</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2.2</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dirty="0">
                          <a:solidFill>
                            <a:srgbClr val="000000"/>
                          </a:solidFill>
                          <a:effectLst/>
                          <a:latin typeface="Arial Narrow" panose="020B0606020202030204" pitchFamily="34" charset="0"/>
                        </a:rPr>
                        <a:t>-</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2.1</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651480269"/>
                  </a:ext>
                </a:extLst>
              </a:tr>
              <a:tr h="456176">
                <a:tc>
                  <a:txBody>
                    <a:bodyPr/>
                    <a:lstStyle/>
                    <a:p>
                      <a:pPr algn="l" fontAlgn="ctr"/>
                      <a:r>
                        <a:rPr lang="bg-BG" sz="1200" b="0" i="0" u="none" strike="noStrike" noProof="0" dirty="0">
                          <a:solidFill>
                            <a:srgbClr val="000000"/>
                          </a:solidFill>
                          <a:effectLst/>
                          <a:latin typeface="Arial Narrow" panose="020B0606020202030204" pitchFamily="34" charset="0"/>
                        </a:rPr>
                        <a:t>За да се усети преживяното от жертвите/да има емпатия</a:t>
                      </a:r>
                    </a:p>
                  </a:txBody>
                  <a:tcPr marL="7620" marR="7620" marT="7620" marB="0" anchor="ctr">
                    <a:lnL w="3175" cap="flat" cmpd="sng" algn="ctr">
                      <a:no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solidFill>
                      <a:schemeClr val="bg1"/>
                    </a:solidFill>
                  </a:tcPr>
                </a:tc>
                <a:tc>
                  <a:txBody>
                    <a:bodyPr/>
                    <a:lstStyle/>
                    <a:p>
                      <a:pPr algn="ctr" fontAlgn="b"/>
                      <a:r>
                        <a:rPr lang="bg-BG" sz="1200" b="0" i="0" u="none" strike="noStrike">
                          <a:solidFill>
                            <a:srgbClr val="000000"/>
                          </a:solidFill>
                          <a:effectLst/>
                          <a:latin typeface="Arial Narrow" panose="020B0606020202030204" pitchFamily="34" charset="0"/>
                        </a:rPr>
                        <a:t>4.1</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a:solidFill>
                            <a:srgbClr val="000000"/>
                          </a:solidFill>
                          <a:effectLst/>
                          <a:latin typeface="Arial Narrow" panose="020B0606020202030204" pitchFamily="34" charset="0"/>
                        </a:rPr>
                        <a:t>4.8</a:t>
                      </a:r>
                    </a:p>
                  </a:txBody>
                  <a:tcPr marL="7620" marR="7620" marT="7620" marB="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tc>
                  <a:txBody>
                    <a:bodyPr/>
                    <a:lstStyle/>
                    <a:p>
                      <a:pPr algn="ctr" fontAlgn="b"/>
                      <a:r>
                        <a:rPr lang="bg-BG" sz="1200" b="0" i="0" u="none" strike="noStrike" dirty="0">
                          <a:solidFill>
                            <a:srgbClr val="000000"/>
                          </a:solidFill>
                          <a:effectLst/>
                          <a:latin typeface="Arial Narrow" panose="020B0606020202030204" pitchFamily="34" charset="0"/>
                        </a:rPr>
                        <a:t>4.3</a:t>
                      </a:r>
                    </a:p>
                  </a:txBody>
                  <a:tcPr marL="7620" marR="7620" marT="7620" marB="0" anchor="ctr">
                    <a:lnL w="9525" cap="flat" cmpd="sng" algn="ctr">
                      <a:solidFill>
                        <a:schemeClr val="tx1"/>
                      </a:solidFill>
                      <a:prstDash val="dash"/>
                      <a:round/>
                      <a:headEnd type="none" w="med" len="med"/>
                      <a:tailEnd type="none" w="med" len="med"/>
                    </a:lnL>
                    <a:lnR w="3175" cap="flat" cmpd="sng" algn="ctr">
                      <a:solidFill>
                        <a:schemeClr val="bg2"/>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04172556"/>
                  </a:ext>
                </a:extLst>
              </a:tr>
            </a:tbl>
          </a:graphicData>
        </a:graphic>
      </p:graphicFrame>
    </p:spTree>
    <p:extLst>
      <p:ext uri="{BB962C8B-B14F-4D97-AF65-F5344CB8AC3E}">
        <p14:creationId xmlns:p14="http://schemas.microsoft.com/office/powerpoint/2010/main" val="4068333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НАСЪРЧАВАНЕ КЪМ ОБРАЗОВАТЕЛНИ ЕКСКУРЗИИ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p:txBody>
          <a:bodyPr/>
          <a:lstStyle/>
          <a:p>
            <a:r>
              <a:rPr lang="en-US" dirty="0"/>
              <a:t>K</a:t>
            </a:r>
            <a:r>
              <a:rPr lang="bg-BG" dirty="0"/>
              <a:t>17</a:t>
            </a:r>
            <a:r>
              <a:rPr lang="en-US" dirty="0"/>
              <a:t>. </a:t>
            </a:r>
            <a:r>
              <a:rPr lang="ru-RU" dirty="0"/>
              <a:t>Добре ли е </a:t>
            </a:r>
            <a:r>
              <a:rPr lang="bg-BG" dirty="0"/>
              <a:t>държавата да насърчава образователни екскурзии за ученици над 14 </a:t>
            </a:r>
            <a:r>
              <a:rPr lang="bg-BG" dirty="0" err="1"/>
              <a:t>г.на</a:t>
            </a:r>
            <a:r>
              <a:rPr lang="bg-BG" dirty="0"/>
              <a:t> такива места</a:t>
            </a:r>
            <a:r>
              <a:rPr lang="ru-RU" dirty="0"/>
              <a:t>? </a:t>
            </a:r>
            <a:endParaRPr lang="bg-BG" dirty="0"/>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44</a:t>
            </a:fld>
            <a:endParaRPr lang="bg-BG" dirty="0"/>
          </a:p>
        </p:txBody>
      </p:sp>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1858064060"/>
              </p:ext>
            </p:extLst>
          </p:nvPr>
        </p:nvGraphicFramePr>
        <p:xfrm>
          <a:off x="1102936" y="904973"/>
          <a:ext cx="9852495" cy="523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6803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45</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583272" y="677813"/>
            <a:ext cx="10375641" cy="6427401"/>
          </a:xfrm>
          <a:prstGeom prst="rect">
            <a:avLst/>
          </a:prstGeom>
          <a:noFill/>
        </p:spPr>
        <p:txBody>
          <a:bodyPr wrap="square">
            <a:spAutoFit/>
          </a:bodyPr>
          <a:lstStyle/>
          <a:p>
            <a:pPr algn="just">
              <a:lnSpc>
                <a:spcPct val="107000"/>
              </a:lnSpc>
              <a:spcAft>
                <a:spcPts val="800"/>
              </a:spcAft>
            </a:pPr>
            <a:r>
              <a:rPr lang="ru-RU" sz="1400" b="1" u="sng" dirty="0">
                <a:effectLst/>
                <a:ea typeface="Calibri" panose="020F0502020204030204" pitchFamily="34" charset="0"/>
                <a:cs typeface="Times New Roman" panose="02020603050405020304" pitchFamily="18" charset="0"/>
              </a:rPr>
              <a:t>Интерес и мотивация да се </a:t>
            </a:r>
            <a:r>
              <a:rPr lang="bg-BG" sz="1400" b="1" u="sng" dirty="0">
                <a:effectLst/>
                <a:ea typeface="Calibri" panose="020F0502020204030204" pitchFamily="34" charset="0"/>
                <a:cs typeface="Times New Roman" panose="02020603050405020304" pitchFamily="18" charset="0"/>
              </a:rPr>
              <a:t>посещават места на паметта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На този фон една четвърт от пълнолетните българи заявяват малко по-сериозен интерес да посетят бивш комунистически лагер. Трансформирането на тези заявки в реални посещения ще зависи както от начина, по който ще се реализира и популяризира инициативата, така и от цялостната социална среда у нас. </a:t>
            </a:r>
            <a:r>
              <a:rPr lang="bg-BG" sz="1400" b="1" dirty="0">
                <a:effectLst/>
                <a:ea typeface="Calibri" panose="020F0502020204030204" pitchFamily="34" charset="0"/>
                <a:cs typeface="Times New Roman" panose="02020603050405020304" pitchFamily="18" charset="0"/>
              </a:rPr>
              <a:t>Подобни начинания получават много по-висока подкрепа в общества, където ценностите, които те искат да утвърдят, са широко споделяни. На база резултатите от проучването едно изглежда сигурно - за да се върви в тази посока, преди всичко трябва да се насочат усилия към обогатяването и по-лесното достигане на информацията за комунистическото минало до хората, особено до най-младите</a:t>
            </a:r>
            <a:r>
              <a:rPr lang="bg-BG" sz="1400" dirty="0">
                <a:effectLst/>
                <a:ea typeface="Calibri" panose="020F0502020204030204" pitchFamily="34" charset="0"/>
                <a:cs typeface="Times New Roman" panose="02020603050405020304" pitchFamily="18" charset="0"/>
              </a:rPr>
              <a:t>. Към момента делът заинтересовани сред младото поколение е два пъти по-нисък (13% биха посетили бивш комунистически лагер при всички положения) от средния за страната (27%) и от този сред 25-40 годишните (31%).</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Една трета от всички пълнолетни българи, от друга страна, не изключват възможността да посетят бивш трудов лагер, но само при определени условия. Тази заявка е по-несигурна и зависи от външни фактори. За повечето е важно да има какво друго да се види в района (20%), а разстоянието от дома или местата за преспиване и хранене наоколо са по-скоро от второстепенно значение. Друг дял от 40 на сто, който се формира най-вече от по-нискостатусните българи от малките градове и селата (55%) и от хората без никакъв интерес към политиката и актуалните събития (64%), посочват, че по принцип не биха посетили бивш комунистически лагер.</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Проучването очертава някои насоки за повишаване на интереса. Формулата може да се обобщи така: провокиращ разказ, добра организация, дигитално представяне</a:t>
            </a:r>
            <a:r>
              <a:rPr lang="bg-BG" sz="1400" dirty="0">
                <a:effectLst/>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Най-висок дял от 38% от анкетираните смятат, че мотивацията им би се повишила, ако имат възможност да научат за различните гледни точки – включително чрез разговори с оцелели или очевидци.</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На второ място, за 26% е важно да има местен гид. Между 17% и 20% отбелязват виртуална възстановка за мобилно устройство в различните и варианти - на сградите, в които са живели лагерниците, на местата за принудителен труд, на килиите за мъчения. </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При по-задълбочен преглед на данните се забелязва, че около 28% са </a:t>
            </a:r>
            <a:r>
              <a:rPr lang="bg-BG" sz="1400" b="1" dirty="0">
                <a:effectLst/>
                <a:ea typeface="Calibri" panose="020F0502020204030204" pitchFamily="34" charset="0"/>
                <a:cs typeface="Times New Roman" panose="02020603050405020304" pitchFamily="18" charset="0"/>
              </a:rPr>
              <a:t>отбелязали поне един от трите предложени вида дигитална възстановка, което поставя този подход в топ три на предпочитанията</a:t>
            </a:r>
            <a:r>
              <a:rPr lang="bg-BG" sz="1400" dirty="0">
                <a:effectLst/>
                <a:ea typeface="Calibri" panose="020F0502020204030204" pitchFamily="34" charset="0"/>
                <a:cs typeface="Times New Roman" panose="02020603050405020304" pitchFamily="18" charset="0"/>
              </a:rPr>
              <a:t>. Логично, сред младите този дял е още по висок – 30% в групата между 25 и 40 години и 36% сред тази между 16 и 24 години.</a:t>
            </a:r>
          </a:p>
          <a:p>
            <a:pPr algn="just">
              <a:lnSpc>
                <a:spcPct val="107000"/>
              </a:lnSpc>
              <a:spcAft>
                <a:spcPts val="800"/>
              </a:spcAft>
            </a:pPr>
            <a:endParaRPr lang="ru-RU"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ru-RU"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768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46</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42760" y="907280"/>
            <a:ext cx="10375641" cy="5761193"/>
          </a:xfrm>
          <a:prstGeom prst="rect">
            <a:avLst/>
          </a:prstGeom>
          <a:noFill/>
        </p:spPr>
        <p:txBody>
          <a:bodyPr wrap="square">
            <a:spAutoFit/>
          </a:bodyPr>
          <a:lstStyle/>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Налице са и няколко тематични блока, които участниците в проучването намират за по-любопитни:</a:t>
            </a:r>
            <a:r>
              <a:rPr lang="bg-BG" sz="1400" dirty="0">
                <a:effectLst/>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Почти всеки втори би искал да разбере базови неща, като „причините за изпращане в лагерите и брой на въдворените в България“. Това още веднъж потвърждава, че паметта за комунистическото минало и в частност за репресиите на режима, е ограничена и често се свежда само до най-общата информация. </a:t>
            </a:r>
          </a:p>
          <a:p>
            <a:pPr marL="285750" indent="-285750" algn="just">
              <a:lnSpc>
                <a:spcPct val="107000"/>
              </a:lnSpc>
              <a:spcAft>
                <a:spcPts val="800"/>
              </a:spcAft>
              <a:buFont typeface="Arial" panose="020B0604020202020204" pitchFamily="34" charset="0"/>
              <a:buChar char="•"/>
            </a:pPr>
            <a:r>
              <a:rPr lang="bg-BG" sz="1400" b="1" dirty="0">
                <a:effectLst/>
                <a:ea typeface="Calibri" panose="020F0502020204030204" pitchFamily="34" charset="0"/>
                <a:cs typeface="Times New Roman" panose="02020603050405020304" pitchFamily="18" charset="0"/>
              </a:rPr>
              <a:t>Възможен подход за провокиране на интерес е представянето на част от темите през личните преживявания на лагерниците</a:t>
            </a:r>
            <a:r>
              <a:rPr lang="bg-BG" sz="1400" dirty="0">
                <a:effectLst/>
                <a:ea typeface="Calibri" panose="020F0502020204030204" pitchFamily="34" charset="0"/>
                <a:cs typeface="Times New Roman" panose="02020603050405020304" pitchFamily="18" charset="0"/>
              </a:rPr>
              <a:t>. 39% от интервюираните български граждани отбелязват като интересно да разберат какви са били техните условия на живот и принудителен труд. </a:t>
            </a:r>
            <a:r>
              <a:rPr lang="bg-BG" sz="1400" b="1" dirty="0">
                <a:effectLst/>
                <a:ea typeface="Calibri" panose="020F0502020204030204" pitchFamily="34" charset="0"/>
                <a:cs typeface="Times New Roman" panose="02020603050405020304" pitchFamily="18" charset="0"/>
              </a:rPr>
              <a:t>Този подход би имал още по-голям ефект сред младите</a:t>
            </a:r>
            <a:r>
              <a:rPr lang="bg-BG" sz="1400" dirty="0">
                <a:effectLst/>
                <a:ea typeface="Calibri" panose="020F0502020204030204" pitchFamily="34" charset="0"/>
                <a:cs typeface="Times New Roman" panose="02020603050405020304" pitchFamily="18" charset="0"/>
              </a:rPr>
              <a:t>. 44% (най-голям дял в тази група) във възрастта между 16 и 24 години смятат за важни именно условията на живот и принудителен труд. </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Общо около една трета от всички, от друга страна, искат да разберат за </a:t>
            </a:r>
            <a:r>
              <a:rPr lang="bg-BG" sz="1400" b="1" dirty="0">
                <a:effectLst/>
                <a:ea typeface="Calibri" panose="020F0502020204030204" pitchFamily="34" charset="0"/>
                <a:cs typeface="Times New Roman" panose="02020603050405020304" pitchFamily="18" charset="0"/>
              </a:rPr>
              <a:t>развръзката</a:t>
            </a:r>
            <a:r>
              <a:rPr lang="bg-BG" sz="1400" dirty="0">
                <a:effectLst/>
                <a:ea typeface="Calibri" panose="020F0502020204030204" pitchFamily="34" charset="0"/>
                <a:cs typeface="Times New Roman" panose="02020603050405020304" pitchFamily="18" charset="0"/>
              </a:rPr>
              <a:t> – за разкриването на престъпленията след края на режима (32%) и за освобождаването и живота след лагерите (32%). </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За между една четвърт и една пета от българите интерес представляват също отношението на надзирателите (физическото и психическото насилие) (29%), задържането и изпращането в лагера (27%), отношенията между лагеристите (24%), мотивацията на служителите (20%) и перспективата на семействата на лагеристите (20%).</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 организационен план, българите предпочитат </a:t>
            </a:r>
            <a:r>
              <a:rPr lang="bg-BG" sz="1400" b="1" dirty="0">
                <a:effectLst/>
                <a:ea typeface="Calibri" panose="020F0502020204030204" pitchFamily="34" charset="0"/>
                <a:cs typeface="Times New Roman" panose="02020603050405020304" pitchFamily="18" charset="0"/>
              </a:rPr>
              <a:t>по-ниски такси за посещение и съответно по-кратки турове</a:t>
            </a:r>
            <a:r>
              <a:rPr lang="bg-BG" sz="1400" dirty="0">
                <a:effectLst/>
                <a:ea typeface="Calibri" panose="020F0502020204030204" pitchFamily="34" charset="0"/>
                <a:cs typeface="Times New Roman" panose="02020603050405020304" pitchFamily="18" charset="0"/>
              </a:rPr>
              <a:t>. На практика всеки втори пълнолетен гражданин е на мнение, че цената трябва да е до 10 лв., а продължителността на обиколката – не повече от един (37%) или два (16%) часа. Прави впечатление и високият дял анкетирани, които се затрудняват да преценят (44% - 46%). Подобно е разпределението в рамките на всички възрастови групи от проучването. Фактът, че за мнозина (20%) такова посещение би било оправдано, единствено, ако на мястото могат да се видят и други неща, и склонността да се отделят сравнително малко средства и време за подобни обиколки са показателни, </a:t>
            </a:r>
            <a:r>
              <a:rPr lang="bg-BG" sz="1400" b="1" dirty="0">
                <a:effectLst/>
                <a:ea typeface="Calibri" panose="020F0502020204030204" pitchFamily="34" charset="0"/>
                <a:cs typeface="Times New Roman" panose="02020603050405020304" pitchFamily="18" charset="0"/>
              </a:rPr>
              <a:t>че в съвременната реалност на бързооборотна информация за хората става все по-трудно да концентрират и запазят вниманието си. Това важи с още по-голяма сила за най-младите поколения</a:t>
            </a:r>
            <a:r>
              <a:rPr lang="bg-BG" sz="1400" dirty="0">
                <a:effectLst/>
                <a:ea typeface="Calibri" panose="020F0502020204030204" pitchFamily="34" charset="0"/>
                <a:cs typeface="Times New Roman" panose="02020603050405020304" pitchFamily="18" charset="0"/>
              </a:rPr>
              <a:t>. 42% от тях намират един час за обиколка за напълно достатъчен, а 29% биха посетили, само ако на мястото могат да разгледат и други забележителности</a:t>
            </a:r>
            <a:r>
              <a:rPr lang="ru-RU" sz="1400" dirty="0">
                <a:effectLst/>
                <a:ea typeface="Calibri" panose="020F0502020204030204" pitchFamily="34" charset="0"/>
                <a:cs typeface="Times New Roman" panose="02020603050405020304" pitchFamily="18" charset="0"/>
              </a:rPr>
              <a:t>.</a:t>
            </a:r>
          </a:p>
          <a:p>
            <a:pPr algn="just">
              <a:lnSpc>
                <a:spcPct val="107000"/>
              </a:lnSpc>
              <a:spcAft>
                <a:spcPts val="800"/>
              </a:spcAft>
            </a:pPr>
            <a:endParaRPr lang="ru-RU"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688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ИНТЕРЕС КЪМ ПОСЕЩАВАНЕТО НА БИВШИ КОМУНИСТИЧЕСКИ ЛАГЕРИ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p:txBody>
          <a:bodyPr/>
          <a:lstStyle/>
          <a:p>
            <a:r>
              <a:rPr lang="en-US" dirty="0"/>
              <a:t>K</a:t>
            </a:r>
            <a:r>
              <a:rPr lang="bg-BG" dirty="0"/>
              <a:t>18</a:t>
            </a:r>
            <a:r>
              <a:rPr lang="en-US" dirty="0"/>
              <a:t>. </a:t>
            </a:r>
            <a:r>
              <a:rPr lang="bg-BG" dirty="0"/>
              <a:t>Бихте ли посетили бивш комунистически лагер, ако е отворен за посещения на граждани</a:t>
            </a:r>
            <a:r>
              <a:rPr lang="ru-RU" dirty="0"/>
              <a:t>?</a:t>
            </a:r>
            <a:endParaRPr lang="bg-BG" dirty="0"/>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47</a:t>
            </a:fld>
            <a:endParaRPr lang="bg-BG" dirty="0"/>
          </a:p>
        </p:txBody>
      </p:sp>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457706834"/>
              </p:ext>
            </p:extLst>
          </p:nvPr>
        </p:nvGraphicFramePr>
        <p:xfrm>
          <a:off x="1102936" y="904973"/>
          <a:ext cx="9852495" cy="523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9862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ВЪЗМОЖНОСТИ ЗА ПОВИШАВАНЕ НА МОТИВАЦИЯТА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19</a:t>
            </a:r>
            <a:r>
              <a:rPr lang="en-US" dirty="0"/>
              <a:t>. </a:t>
            </a:r>
            <a:r>
              <a:rPr lang="bg-BG" dirty="0"/>
              <a:t>Какво би Ви мотивирало да посетите бивш комунистически лагер</a:t>
            </a:r>
            <a:r>
              <a:rPr lang="ru-RU" dirty="0"/>
              <a:t>? </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48</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1503844430"/>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34284" y="1363838"/>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213451" y="1428465"/>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841709" y="1433221"/>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3573464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 ТЕМИ,ПРЕДИЗВИКВАЩИ ИНТЕРЕС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20</a:t>
            </a:r>
            <a:r>
              <a:rPr lang="en-US" dirty="0"/>
              <a:t>. </a:t>
            </a:r>
            <a:r>
              <a:rPr lang="ru-RU" dirty="0"/>
              <a:t>За кои </a:t>
            </a:r>
            <a:r>
              <a:rPr lang="bg-BG" dirty="0"/>
              <a:t>аспекти от лагерния живот бихте искали да научите</a:t>
            </a:r>
            <a:r>
              <a:rPr lang="ru-RU" dirty="0"/>
              <a:t>?</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49</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648615806"/>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34284" y="1363838"/>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213451" y="1428465"/>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841709" y="1433221"/>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250756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A65D-743C-810B-8B7C-6A60BF7043FB}"/>
              </a:ext>
            </a:extLst>
          </p:cNvPr>
          <p:cNvSpPr>
            <a:spLocks noGrp="1"/>
          </p:cNvSpPr>
          <p:nvPr>
            <p:ph type="title"/>
          </p:nvPr>
        </p:nvSpPr>
        <p:spPr/>
        <p:txBody>
          <a:bodyPr/>
          <a:lstStyle/>
          <a:p>
            <a:r>
              <a:rPr lang="bg-BG" dirty="0"/>
              <a:t>СТРУКТУРА</a:t>
            </a:r>
            <a:r>
              <a:rPr lang="bg-BG" sz="2800" dirty="0">
                <a:solidFill>
                  <a:schemeClr val="accent2"/>
                </a:solidFill>
              </a:rPr>
              <a:t> НА ИЗВАДКАТА (%)</a:t>
            </a:r>
            <a:endParaRPr lang="bg-BG" dirty="0"/>
          </a:p>
        </p:txBody>
      </p:sp>
      <p:sp>
        <p:nvSpPr>
          <p:cNvPr id="4" name="Slide Number Placeholder 3">
            <a:extLst>
              <a:ext uri="{FF2B5EF4-FFF2-40B4-BE49-F238E27FC236}">
                <a16:creationId xmlns:a16="http://schemas.microsoft.com/office/drawing/2014/main" id="{0392BCE7-6D45-5423-8E4D-061EB3C58C5A}"/>
              </a:ext>
            </a:extLst>
          </p:cNvPr>
          <p:cNvSpPr>
            <a:spLocks noGrp="1"/>
          </p:cNvSpPr>
          <p:nvPr>
            <p:ph type="sldNum" sz="quarter" idx="11"/>
          </p:nvPr>
        </p:nvSpPr>
        <p:spPr/>
        <p:txBody>
          <a:bodyPr/>
          <a:lstStyle/>
          <a:p>
            <a:fld id="{4240E9C8-A0BB-46A0-8406-18B049EFD034}" type="slidenum">
              <a:rPr lang="bg-BG" smtClean="0"/>
              <a:pPr/>
              <a:t>5</a:t>
            </a:fld>
            <a:endParaRPr lang="bg-BG" dirty="0"/>
          </a:p>
        </p:txBody>
      </p:sp>
      <p:graphicFrame>
        <p:nvGraphicFramePr>
          <p:cNvPr id="6" name="Table 6">
            <a:extLst>
              <a:ext uri="{FF2B5EF4-FFF2-40B4-BE49-F238E27FC236}">
                <a16:creationId xmlns:a16="http://schemas.microsoft.com/office/drawing/2014/main" id="{968D8AD6-F69C-60CC-5E2F-F63204D4E5EB}"/>
              </a:ext>
            </a:extLst>
          </p:cNvPr>
          <p:cNvGraphicFramePr>
            <a:graphicFrameLocks noGrp="1"/>
          </p:cNvGraphicFramePr>
          <p:nvPr>
            <p:extLst>
              <p:ext uri="{D42A27DB-BD31-4B8C-83A1-F6EECF244321}">
                <p14:modId xmlns:p14="http://schemas.microsoft.com/office/powerpoint/2010/main" val="894949063"/>
              </p:ext>
            </p:extLst>
          </p:nvPr>
        </p:nvGraphicFramePr>
        <p:xfrm>
          <a:off x="487032" y="691503"/>
          <a:ext cx="10881694" cy="5429494"/>
        </p:xfrm>
        <a:graphic>
          <a:graphicData uri="http://schemas.openxmlformats.org/drawingml/2006/table">
            <a:tbl>
              <a:tblPr firstRow="1" bandRow="1">
                <a:tableStyleId>{3B4B98B0-60AC-42C2-AFA5-B58CD77FA1E5}</a:tableStyleId>
              </a:tblPr>
              <a:tblGrid>
                <a:gridCol w="937798">
                  <a:extLst>
                    <a:ext uri="{9D8B030D-6E8A-4147-A177-3AD203B41FA5}">
                      <a16:colId xmlns:a16="http://schemas.microsoft.com/office/drawing/2014/main" val="2651970710"/>
                    </a:ext>
                  </a:extLst>
                </a:gridCol>
                <a:gridCol w="1690683">
                  <a:extLst>
                    <a:ext uri="{9D8B030D-6E8A-4147-A177-3AD203B41FA5}">
                      <a16:colId xmlns:a16="http://schemas.microsoft.com/office/drawing/2014/main" val="2596039486"/>
                    </a:ext>
                  </a:extLst>
                </a:gridCol>
                <a:gridCol w="940048">
                  <a:extLst>
                    <a:ext uri="{9D8B030D-6E8A-4147-A177-3AD203B41FA5}">
                      <a16:colId xmlns:a16="http://schemas.microsoft.com/office/drawing/2014/main" val="2631157198"/>
                    </a:ext>
                  </a:extLst>
                </a:gridCol>
                <a:gridCol w="786793">
                  <a:extLst>
                    <a:ext uri="{9D8B030D-6E8A-4147-A177-3AD203B41FA5}">
                      <a16:colId xmlns:a16="http://schemas.microsoft.com/office/drawing/2014/main" val="4027428926"/>
                    </a:ext>
                  </a:extLst>
                </a:gridCol>
                <a:gridCol w="757808">
                  <a:extLst>
                    <a:ext uri="{9D8B030D-6E8A-4147-A177-3AD203B41FA5}">
                      <a16:colId xmlns:a16="http://schemas.microsoft.com/office/drawing/2014/main" val="705867618"/>
                    </a:ext>
                  </a:extLst>
                </a:gridCol>
                <a:gridCol w="1080206">
                  <a:extLst>
                    <a:ext uri="{9D8B030D-6E8A-4147-A177-3AD203B41FA5}">
                      <a16:colId xmlns:a16="http://schemas.microsoft.com/office/drawing/2014/main" val="4097352003"/>
                    </a:ext>
                  </a:extLst>
                </a:gridCol>
                <a:gridCol w="2029999">
                  <a:extLst>
                    <a:ext uri="{9D8B030D-6E8A-4147-A177-3AD203B41FA5}">
                      <a16:colId xmlns:a16="http://schemas.microsoft.com/office/drawing/2014/main" val="1336921534"/>
                    </a:ext>
                  </a:extLst>
                </a:gridCol>
                <a:gridCol w="1037914">
                  <a:extLst>
                    <a:ext uri="{9D8B030D-6E8A-4147-A177-3AD203B41FA5}">
                      <a16:colId xmlns:a16="http://schemas.microsoft.com/office/drawing/2014/main" val="2885433592"/>
                    </a:ext>
                  </a:extLst>
                </a:gridCol>
                <a:gridCol w="805004">
                  <a:extLst>
                    <a:ext uri="{9D8B030D-6E8A-4147-A177-3AD203B41FA5}">
                      <a16:colId xmlns:a16="http://schemas.microsoft.com/office/drawing/2014/main" val="609366356"/>
                    </a:ext>
                  </a:extLst>
                </a:gridCol>
                <a:gridCol w="815441">
                  <a:extLst>
                    <a:ext uri="{9D8B030D-6E8A-4147-A177-3AD203B41FA5}">
                      <a16:colId xmlns:a16="http://schemas.microsoft.com/office/drawing/2014/main" val="3443148179"/>
                    </a:ext>
                  </a:extLst>
                </a:gridCol>
              </a:tblGrid>
              <a:tr h="505089">
                <a:tc gridSpan="2">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hMerge="1">
                  <a:txBody>
                    <a:bodyPr/>
                    <a:lstStyle/>
                    <a:p>
                      <a:endParaRPr lang="bg-BG" sz="12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pPr algn="ctr"/>
                      <a:r>
                        <a:rPr lang="bg-BG" sz="1000" b="1" dirty="0">
                          <a:latin typeface="+mn-lt"/>
                        </a:rPr>
                        <a:t>Общо за пълнолетното население</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pPr algn="ctr"/>
                      <a:r>
                        <a:rPr lang="bg-BG" sz="1000" b="1" dirty="0">
                          <a:latin typeface="+mn-lt"/>
                        </a:rPr>
                        <a:t>16-24 г.</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pPr algn="ctr"/>
                      <a:r>
                        <a:rPr lang="bg-BG" sz="1000" b="1" dirty="0">
                          <a:latin typeface="+mn-lt"/>
                        </a:rPr>
                        <a:t>25-40 г.</a:t>
                      </a: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1"/>
                      </a:solidFill>
                      <a:prstDash val="dot"/>
                      <a:round/>
                      <a:headEnd type="none" w="med" len="med"/>
                      <a:tailEnd type="none" w="med" len="med"/>
                    </a:lnB>
                  </a:tcPr>
                </a:tc>
                <a:tc gridSpan="2">
                  <a:txBody>
                    <a:bodyPr/>
                    <a:lstStyle/>
                    <a:p>
                      <a:pPr algn="ctr"/>
                      <a:endParaRPr lang="bg-BG" sz="1000" b="1" dirty="0">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hMerge="1">
                  <a:txBody>
                    <a:bodyPr/>
                    <a:lstStyle/>
                    <a:p>
                      <a:pPr algn="ctr"/>
                      <a:endParaRPr lang="bg-BG" sz="1000" b="1"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pPr algn="ctr"/>
                      <a:r>
                        <a:rPr lang="bg-BG" sz="1000" b="1">
                          <a:latin typeface="+mn-lt"/>
                        </a:rPr>
                        <a:t>Общо за пълнолетното население</a:t>
                      </a:r>
                      <a:endParaRPr lang="bg-BG" sz="1000" b="1"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pPr algn="ctr"/>
                      <a:r>
                        <a:rPr lang="bg-BG" sz="1000" b="1" dirty="0">
                          <a:latin typeface="+mn-lt"/>
                        </a:rPr>
                        <a:t>16-24 г.</a:t>
                      </a:r>
                      <a:endParaRPr lang="bg-BG" dirty="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pPr algn="ctr"/>
                      <a:r>
                        <a:rPr lang="bg-BG" sz="1000" b="1" dirty="0">
                          <a:latin typeface="+mn-lt"/>
                        </a:rPr>
                        <a:t>25-40 г.</a:t>
                      </a:r>
                    </a:p>
                  </a:txBody>
                  <a:tcPr anchor="ct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831945262"/>
                  </a:ext>
                </a:extLst>
              </a:tr>
              <a:tr h="283918">
                <a:tc rowSpan="2">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bg-BG" sz="900" b="1" dirty="0">
                          <a:latin typeface="+mn-lt"/>
                        </a:rPr>
                        <a:t>Мъж</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51.5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50.5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47.8</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rowSpan="10">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900" b="1" i="0" u="none" strike="noStrike" dirty="0">
                          <a:solidFill>
                            <a:srgbClr val="000000"/>
                          </a:solidFill>
                          <a:effectLst/>
                          <a:latin typeface="+mn-lt"/>
                        </a:rPr>
                        <a:t>Учащ</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5.3</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58.7</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0.9</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4113215566"/>
                  </a:ext>
                </a:extLst>
              </a:tr>
              <a:tr h="283918">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bg-BG" sz="900" b="1" dirty="0">
                          <a:latin typeface="+mn-lt"/>
                        </a:rPr>
                        <a:t>Жена</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48.5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49.5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52.2</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Работник (ръчен труд)</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17.8</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13.6</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25.7</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502520662"/>
                  </a:ext>
                </a:extLst>
              </a:tr>
              <a:tr h="336726">
                <a:tc gridSpan="5">
                  <a:txBody>
                    <a:bodyPr/>
                    <a:lstStyle/>
                    <a:p>
                      <a:endParaRPr lang="bg-BG" sz="900" b="0" dirty="0">
                        <a:latin typeface="+mn-lt"/>
                      </a:endParaRPr>
                    </a:p>
                  </a:txBody>
                  <a:tcPr>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vMerge="1">
                  <a:txBody>
                    <a:bodyPr/>
                    <a:lstStyle/>
                    <a:p>
                      <a:endParaRPr lang="bg-BG" sz="10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r>
                        <a:rPr lang="bg-BG" sz="900" b="1" i="0" u="none" strike="noStrike" dirty="0">
                          <a:solidFill>
                            <a:srgbClr val="000000"/>
                          </a:solidFill>
                          <a:effectLst/>
                          <a:latin typeface="+mn-lt"/>
                        </a:rPr>
                        <a:t>Служител (неръчен труд)</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fontAlgn="b"/>
                      <a:r>
                        <a:rPr lang="en-US" sz="900" b="0" i="0" u="none" strike="noStrike" dirty="0">
                          <a:solidFill>
                            <a:schemeClr val="tx1"/>
                          </a:solidFill>
                          <a:effectLst/>
                          <a:latin typeface="+mn-lt"/>
                        </a:rPr>
                        <a:t>32.7</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7.1</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46.0</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01334517"/>
                  </a:ext>
                </a:extLst>
              </a:tr>
              <a:tr h="283918">
                <a:tc rowSpan="4">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noProof="0" dirty="0">
                          <a:solidFill>
                            <a:srgbClr val="000000"/>
                          </a:solidFill>
                          <a:effectLst/>
                          <a:latin typeface="+mn-lt"/>
                        </a:rPr>
                        <a:t>Основно, по-ниско </a:t>
                      </a:r>
                      <a:r>
                        <a:rPr lang="ru-RU" sz="900" b="1" i="0" u="none" strike="noStrike" dirty="0">
                          <a:solidFill>
                            <a:srgbClr val="000000"/>
                          </a:solidFill>
                          <a:effectLst/>
                          <a:latin typeface="+mn-lt"/>
                        </a:rPr>
                        <a:t>или без образование</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17.1</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52.2</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9.3</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Интелигенция, свободни професии</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5.3</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6.6</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9215487"/>
                  </a:ext>
                </a:extLst>
              </a:tr>
              <a:tr h="283918">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Средно общообразователно</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bg-BG" sz="900" b="0" dirty="0">
                          <a:latin typeface="+mn-lt"/>
                        </a:rPr>
                        <a:t>2</a:t>
                      </a:r>
                      <a:r>
                        <a:rPr lang="en-US" sz="900" b="0" dirty="0">
                          <a:latin typeface="+mn-lt"/>
                        </a:rPr>
                        <a:t>8.7</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latin typeface="+mn-lt"/>
                        </a:rPr>
                        <a:t>28.8</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latin typeface="+mn-lt"/>
                        </a:rPr>
                        <a:t>29.1</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Частен собственик (самонает)</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7.9</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1.1</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7.1</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210161070"/>
                  </a:ext>
                </a:extLst>
              </a:tr>
              <a:tr h="360812">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Средно профилирано/професионално образование</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25.6</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14.1</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2</a:t>
                      </a:r>
                      <a:r>
                        <a:rPr lang="bg-BG" sz="900" b="0" dirty="0">
                          <a:latin typeface="+mn-lt"/>
                        </a:rPr>
                        <a:t>0</a:t>
                      </a:r>
                      <a:r>
                        <a:rPr lang="en-US" sz="900" b="0" dirty="0">
                          <a:latin typeface="+mn-lt"/>
                        </a:rPr>
                        <a:t>.1</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Земеделски стопанин</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0.8</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0.5</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0.9</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98685926"/>
                  </a:ext>
                </a:extLst>
              </a:tr>
              <a:tr h="283918">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Висше (бакалавър, магистър, доктор)</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bg-BG" sz="900" b="0" dirty="0">
                          <a:latin typeface="+mn-lt"/>
                        </a:rPr>
                        <a:t>2</a:t>
                      </a:r>
                      <a:r>
                        <a:rPr lang="en-US" sz="900" b="0" dirty="0">
                          <a:latin typeface="+mn-lt"/>
                        </a:rPr>
                        <a:t>8.6</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latin typeface="+mn-lt"/>
                        </a:rPr>
                        <a:t>4.9</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bg-BG" sz="900" b="0" dirty="0">
                          <a:latin typeface="+mn-lt"/>
                        </a:rPr>
                        <a:t>41</a:t>
                      </a:r>
                      <a:r>
                        <a:rPr lang="en-US" sz="900" b="0" dirty="0">
                          <a:latin typeface="+mn-lt"/>
                        </a:rPr>
                        <a:t>.5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Безработен</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5.3</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12.0</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4.9</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964177741"/>
                  </a:ext>
                </a:extLst>
              </a:tr>
              <a:tr h="283918">
                <a:tc gridSpan="5">
                  <a:txBody>
                    <a:bodyPr/>
                    <a:lstStyle/>
                    <a:p>
                      <a:endParaRPr lang="bg-BG" sz="1000" b="0" dirty="0">
                        <a:latin typeface="+mn-lt"/>
                      </a:endParaRPr>
                    </a:p>
                  </a:txBody>
                  <a:tcPr>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bg-BG" sz="9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bg-BG" sz="9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bg-BG" sz="9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bg-BG" sz="9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Пенсионер</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21.3</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0.4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543381420"/>
                  </a:ext>
                </a:extLst>
              </a:tr>
              <a:tr h="283918">
                <a:tc rowSpan="4">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alpha val="20000"/>
                      </a:schemeClr>
                    </a:solidFill>
                  </a:tcPr>
                </a:tc>
                <a:tc>
                  <a:txBody>
                    <a:bodyPr/>
                    <a:lstStyle/>
                    <a:p>
                      <a:pPr algn="ctr" fontAlgn="ctr"/>
                      <a:r>
                        <a:rPr lang="bg-BG" sz="900" b="1" i="0" u="none" strike="noStrike" dirty="0">
                          <a:solidFill>
                            <a:srgbClr val="000000"/>
                          </a:solidFill>
                          <a:effectLst/>
                          <a:latin typeface="+mn-lt"/>
                        </a:rPr>
                        <a:t>София-столица</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2</a:t>
                      </a:r>
                      <a:r>
                        <a:rPr lang="bg-BG" sz="900" b="0" dirty="0">
                          <a:latin typeface="+mn-lt"/>
                        </a:rPr>
                        <a:t>5</a:t>
                      </a:r>
                      <a:r>
                        <a:rPr lang="en-US" sz="900" b="0" dirty="0">
                          <a:latin typeface="+mn-lt"/>
                        </a:rPr>
                        <a:t>.4</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bg-BG" sz="900" b="0" dirty="0">
                          <a:latin typeface="+mn-lt"/>
                        </a:rPr>
                        <a:t>3</a:t>
                      </a:r>
                      <a:r>
                        <a:rPr lang="en-US" sz="900" b="0" dirty="0">
                          <a:latin typeface="+mn-lt"/>
                        </a:rPr>
                        <a:t>3.9</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2</a:t>
                      </a:r>
                      <a:r>
                        <a:rPr lang="bg-BG" sz="900" b="0" dirty="0">
                          <a:latin typeface="+mn-lt"/>
                        </a:rPr>
                        <a:t>8</a:t>
                      </a:r>
                      <a:r>
                        <a:rPr lang="en-US" sz="900" b="0" dirty="0">
                          <a:latin typeface="+mn-lt"/>
                        </a:rPr>
                        <a:t>.0</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Домакиня</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2.0</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5.4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3.1</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242135379"/>
                  </a:ext>
                </a:extLst>
              </a:tr>
              <a:tr h="283918">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Областен град</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bg-BG" sz="900" b="0" dirty="0">
                          <a:latin typeface="+mn-lt"/>
                        </a:rPr>
                        <a:t>35</a:t>
                      </a:r>
                      <a:r>
                        <a:rPr lang="en-US" sz="900" b="0" dirty="0">
                          <a:latin typeface="+mn-lt"/>
                        </a:rPr>
                        <a:t>.3</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bg-BG" sz="900" b="0" dirty="0">
                          <a:latin typeface="+mn-lt"/>
                        </a:rPr>
                        <a:t>4</a:t>
                      </a:r>
                      <a:r>
                        <a:rPr lang="en-US" sz="900" b="0" dirty="0">
                          <a:latin typeface="+mn-lt"/>
                        </a:rPr>
                        <a:t>4.7</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41.6</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bg-BG" sz="900" b="1" i="0" u="none" strike="noStrike" dirty="0">
                          <a:solidFill>
                            <a:srgbClr val="000000"/>
                          </a:solidFill>
                          <a:effectLst/>
                          <a:latin typeface="+mn-lt"/>
                        </a:rPr>
                        <a:t>Друго</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b"/>
                      <a:r>
                        <a:rPr lang="en-US" sz="900" b="0" i="0" u="none" strike="noStrike" dirty="0">
                          <a:solidFill>
                            <a:schemeClr val="tx1"/>
                          </a:solidFill>
                          <a:effectLst/>
                          <a:latin typeface="+mn-lt"/>
                        </a:rPr>
                        <a:t>1.8</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1.6</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solidFill>
                            <a:schemeClr val="tx1"/>
                          </a:solidFill>
                          <a:latin typeface="+mn-lt"/>
                        </a:rPr>
                        <a:t>4.4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509384635"/>
                  </a:ext>
                </a:extLst>
              </a:tr>
              <a:tr h="283918">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Малък град</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bg-BG" sz="900" b="0" dirty="0">
                          <a:latin typeface="+mn-lt"/>
                        </a:rPr>
                        <a:t>20</a:t>
                      </a:r>
                      <a:r>
                        <a:rPr lang="en-US" sz="900" b="0" dirty="0">
                          <a:latin typeface="+mn-lt"/>
                        </a:rPr>
                        <a:t>.5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bg-BG" sz="900" b="0" dirty="0">
                          <a:latin typeface="+mn-lt"/>
                        </a:rPr>
                        <a:t>1</a:t>
                      </a:r>
                      <a:r>
                        <a:rPr lang="en-US" sz="900" b="0" dirty="0">
                          <a:latin typeface="+mn-lt"/>
                        </a:rPr>
                        <a:t>4.3</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19.9</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gridSpan="5">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9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bg-BG"/>
                    </a:p>
                  </a:txBody>
                  <a:tcPr/>
                </a:tc>
                <a:tc hMerge="1">
                  <a:txBody>
                    <a:bodyPr/>
                    <a:lstStyle/>
                    <a:p>
                      <a:endParaRPr lang="bg-BG" sz="9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endParaRPr lang="bg-BG" sz="900" b="0" dirty="0">
                        <a:latin typeface="+mn-lt"/>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711887174"/>
                  </a:ext>
                </a:extLst>
              </a:tr>
              <a:tr h="283918">
                <a:tc vMerge="1">
                  <a:txBody>
                    <a:bodyPr/>
                    <a:lstStyle/>
                    <a:p>
                      <a:endParaRPr lang="bg-BG" sz="12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Село</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18.8</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7.1</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sz="900" b="0" dirty="0">
                          <a:latin typeface="+mn-lt"/>
                        </a:rPr>
                        <a:t>1</a:t>
                      </a:r>
                      <a:r>
                        <a:rPr lang="bg-BG" sz="900" b="0" dirty="0">
                          <a:latin typeface="+mn-lt"/>
                        </a:rPr>
                        <a:t>0</a:t>
                      </a:r>
                      <a:r>
                        <a:rPr lang="en-US" sz="900" b="0" dirty="0">
                          <a:latin typeface="+mn-lt"/>
                        </a:rPr>
                        <a:t>.5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rowSpan="6">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pPr algn="ctr" fontAlgn="ctr"/>
                      <a:r>
                        <a:rPr lang="bg-BG" sz="900" b="1" i="0" u="none" strike="noStrike" dirty="0">
                          <a:solidFill>
                            <a:srgbClr val="000000"/>
                          </a:solidFill>
                          <a:effectLst/>
                          <a:latin typeface="+mn-lt"/>
                        </a:rPr>
                        <a:t>Под 200лв.</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solidFill>
                            <a:schemeClr val="tx1"/>
                          </a:solidFill>
                          <a:effectLst/>
                          <a:latin typeface="+mn-lt"/>
                        </a:rPr>
                        <a:t>3.1</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12.6</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0.9</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3766291"/>
                  </a:ext>
                </a:extLst>
              </a:tr>
              <a:tr h="336726">
                <a:tc gridSpan="5">
                  <a:txBody>
                    <a:bodyPr/>
                    <a:lstStyle/>
                    <a:p>
                      <a:endParaRPr lang="bg-BG" sz="900" b="0" dirty="0">
                        <a:latin typeface="+mn-lt"/>
                      </a:endParaRPr>
                    </a:p>
                  </a:txBody>
                  <a:tcPr>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vMerge="1">
                  <a:txBody>
                    <a:bodyPr/>
                    <a:lstStyle/>
                    <a:p>
                      <a:endParaRPr lang="bg-BG" sz="10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bg-BG" sz="900" b="1" i="0" u="none" strike="noStrike" dirty="0">
                          <a:solidFill>
                            <a:srgbClr val="000000"/>
                          </a:solidFill>
                          <a:effectLst/>
                          <a:latin typeface="+mn-lt"/>
                        </a:rPr>
                        <a:t>201-300лв.</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n-US" sz="900" b="0" i="0" u="none" strike="noStrike" dirty="0">
                          <a:solidFill>
                            <a:schemeClr val="tx1"/>
                          </a:solidFill>
                          <a:effectLst/>
                          <a:latin typeface="+mn-lt"/>
                        </a:rPr>
                        <a:t>4.9</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solidFill>
                            <a:schemeClr val="tx1"/>
                          </a:solidFill>
                          <a:latin typeface="+mn-lt"/>
                        </a:rPr>
                        <a:t>9.1</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solidFill>
                            <a:schemeClr val="tx1"/>
                          </a:solidFill>
                          <a:latin typeface="+mn-lt"/>
                        </a:rPr>
                        <a:t>5.8</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098701534"/>
                  </a:ext>
                </a:extLst>
              </a:tr>
              <a:tr h="224484">
                <a:tc rowSpan="4">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pPr algn="ctr" fontAlgn="ctr"/>
                      <a:r>
                        <a:rPr lang="bg-BG" sz="900" b="1" i="0" u="none" strike="noStrike" dirty="0">
                          <a:solidFill>
                            <a:srgbClr val="000000"/>
                          </a:solidFill>
                          <a:effectLst/>
                          <a:latin typeface="+mn-lt"/>
                        </a:rPr>
                        <a:t>Българин</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90.7</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87.5</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91.6</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301-500лв.</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solidFill>
                            <a:schemeClr val="tx1"/>
                          </a:solidFill>
                          <a:effectLst/>
                          <a:latin typeface="+mn-lt"/>
                        </a:rPr>
                        <a:t>15.9</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19.4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13.4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95232350"/>
                  </a:ext>
                </a:extLst>
              </a:tr>
              <a:tr h="224484">
                <a:tc vMerge="1">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Турчин</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latin typeface="+mn-lt"/>
                        </a:rPr>
                        <a:t>4.9</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bg-BG" sz="900" b="0" dirty="0">
                          <a:latin typeface="+mn-lt"/>
                        </a:rPr>
                        <a:t>3</a:t>
                      </a:r>
                      <a:r>
                        <a:rPr lang="en-US" sz="900" b="0" dirty="0">
                          <a:latin typeface="+mn-lt"/>
                        </a:rPr>
                        <a:t>.7</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latin typeface="+mn-lt"/>
                        </a:rPr>
                        <a:t>4.9</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501-800лв.</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n-US" sz="900" b="0" i="0" u="none" strike="noStrike" dirty="0">
                          <a:solidFill>
                            <a:schemeClr val="tx1"/>
                          </a:solidFill>
                          <a:effectLst/>
                          <a:latin typeface="+mn-lt"/>
                        </a:rPr>
                        <a:t>24.8</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solidFill>
                            <a:schemeClr val="tx1"/>
                          </a:solidFill>
                          <a:latin typeface="+mn-lt"/>
                        </a:rPr>
                        <a:t>26.3</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900" b="0" dirty="0">
                          <a:solidFill>
                            <a:schemeClr val="tx1"/>
                          </a:solidFill>
                          <a:latin typeface="+mn-lt"/>
                        </a:rPr>
                        <a:t>22.8</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245472737"/>
                  </a:ext>
                </a:extLst>
              </a:tr>
              <a:tr h="263322">
                <a:tc vMerge="1">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Ром</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3.3</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bg-BG" sz="900" b="0" dirty="0">
                          <a:latin typeface="+mn-lt"/>
                        </a:rPr>
                        <a:t>6</a:t>
                      </a:r>
                      <a:r>
                        <a:rPr lang="en-US" sz="900" b="0" dirty="0">
                          <a:latin typeface="+mn-lt"/>
                        </a:rPr>
                        <a:t>.6</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latin typeface="+mn-lt"/>
                        </a:rPr>
                        <a:t>2.7</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fontAlgn="ctr"/>
                      <a:r>
                        <a:rPr lang="bg-BG" sz="900" b="1" i="0" u="none" strike="noStrike" dirty="0">
                          <a:solidFill>
                            <a:srgbClr val="000000"/>
                          </a:solidFill>
                          <a:effectLst/>
                          <a:latin typeface="+mn-lt"/>
                        </a:rPr>
                        <a:t>801 – 1000лв.</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solidFill>
                            <a:schemeClr val="tx1"/>
                          </a:solidFill>
                          <a:effectLst/>
                          <a:latin typeface="+mn-lt"/>
                        </a:rPr>
                        <a:t>20.5</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21.1</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tc>
                  <a:txBody>
                    <a:bodyPr/>
                    <a:lstStyle/>
                    <a:p>
                      <a:pPr algn="ctr"/>
                      <a:r>
                        <a:rPr lang="en-US" sz="900" b="0" dirty="0">
                          <a:solidFill>
                            <a:schemeClr val="tx1"/>
                          </a:solidFill>
                          <a:latin typeface="+mn-lt"/>
                        </a:rPr>
                        <a:t>22.8</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2128791"/>
                  </a:ext>
                </a:extLst>
              </a:tr>
              <a:tr h="224484">
                <a:tc vMerge="1">
                  <a:txBody>
                    <a:bodyPr/>
                    <a:lstStyle/>
                    <a:p>
                      <a:endParaRPr lang="bg-BG" sz="1000" b="0" dirty="0">
                        <a:latin typeface="+mn-lt"/>
                      </a:endParaRPr>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pPr algn="ctr" fontAlgn="ctr"/>
                      <a:r>
                        <a:rPr lang="bg-BG" sz="900" b="1" i="0" u="none" strike="noStrike" dirty="0">
                          <a:solidFill>
                            <a:srgbClr val="000000"/>
                          </a:solidFill>
                          <a:effectLst/>
                          <a:latin typeface="+mn-lt"/>
                        </a:rPr>
                        <a:t>Друго</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a:r>
                        <a:rPr lang="en-US" sz="900" b="0" dirty="0">
                          <a:latin typeface="+mn-lt"/>
                        </a:rPr>
                        <a:t>1.1</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a:r>
                        <a:rPr lang="en-US" sz="900" b="0" dirty="0">
                          <a:latin typeface="+mn-lt"/>
                        </a:rPr>
                        <a:t>2.2</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a:r>
                        <a:rPr lang="en-US" sz="900" b="0" dirty="0">
                          <a:latin typeface="+mn-lt"/>
                        </a:rPr>
                        <a:t>0.9</a:t>
                      </a:r>
                      <a:endParaRPr lang="bg-BG" sz="900" b="0" dirty="0">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dot"/>
                      <a:round/>
                      <a:headEnd type="none" w="med" len="med"/>
                      <a:tailEnd type="none" w="med" len="med"/>
                    </a:lnT>
                    <a:noFill/>
                  </a:tcPr>
                </a:tc>
                <a:tc vMerge="1">
                  <a:txBody>
                    <a:bodyPr/>
                    <a:lstStyle/>
                    <a:p>
                      <a:endParaRPr lang="bg-BG" sz="900" b="0" dirty="0">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pPr algn="ctr" fontAlgn="ctr"/>
                      <a:r>
                        <a:rPr lang="bg-BG" sz="900" b="1" i="0" u="none" strike="noStrike" dirty="0">
                          <a:solidFill>
                            <a:srgbClr val="000000"/>
                          </a:solidFill>
                          <a:effectLst/>
                          <a:latin typeface="+mn-lt"/>
                        </a:rPr>
                        <a:t>Над 1000лв.</a:t>
                      </a:r>
                    </a:p>
                  </a:txBody>
                  <a:tcPr marL="7620" marR="7620" marT="762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fontAlgn="ctr"/>
                      <a:r>
                        <a:rPr lang="en-US" sz="900" b="0" i="0" u="none" strike="noStrike" dirty="0">
                          <a:solidFill>
                            <a:schemeClr val="tx1"/>
                          </a:solidFill>
                          <a:effectLst/>
                          <a:latin typeface="+mn-lt"/>
                        </a:rPr>
                        <a:t>30.8</a:t>
                      </a:r>
                      <a:endParaRPr lang="bg-BG" sz="900" b="0" i="0" u="none" strike="noStrike" dirty="0">
                        <a:solidFill>
                          <a:schemeClr val="tx1"/>
                        </a:solidFill>
                        <a:effectLst/>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a:r>
                        <a:rPr lang="en-US" sz="900" b="0" dirty="0">
                          <a:solidFill>
                            <a:schemeClr val="tx1"/>
                          </a:solidFill>
                          <a:latin typeface="+mn-lt"/>
                        </a:rPr>
                        <a:t>11.4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a:r>
                        <a:rPr lang="en-US" sz="900" b="0" dirty="0">
                          <a:solidFill>
                            <a:schemeClr val="tx1"/>
                          </a:solidFill>
                          <a:latin typeface="+mn-lt"/>
                        </a:rPr>
                        <a:t>34.4</a:t>
                      </a:r>
                      <a:endParaRPr lang="bg-BG" sz="900" b="0" dirty="0">
                        <a:solidFill>
                          <a:schemeClr val="tx1"/>
                        </a:solidFill>
                        <a:latin typeface="+mn-lt"/>
                      </a:endParaRPr>
                    </a:p>
                  </a:txBody>
                  <a:tcPr anchor="ctr">
                    <a:lnL w="12700" cap="flat" cmpd="sng" algn="ctr">
                      <a:solidFill>
                        <a:schemeClr val="tx1"/>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2937574600"/>
                  </a:ext>
                </a:extLst>
              </a:tr>
            </a:tbl>
          </a:graphicData>
        </a:graphic>
      </p:graphicFrame>
      <p:grpSp>
        <p:nvGrpSpPr>
          <p:cNvPr id="7" name="Group 6">
            <a:extLst>
              <a:ext uri="{FF2B5EF4-FFF2-40B4-BE49-F238E27FC236}">
                <a16:creationId xmlns:a16="http://schemas.microsoft.com/office/drawing/2014/main" id="{7128FD1B-A09A-9E75-6E26-C7A481250FA9}"/>
              </a:ext>
            </a:extLst>
          </p:cNvPr>
          <p:cNvGrpSpPr/>
          <p:nvPr/>
        </p:nvGrpSpPr>
        <p:grpSpPr>
          <a:xfrm>
            <a:off x="592461" y="1277192"/>
            <a:ext cx="644049" cy="536852"/>
            <a:chOff x="4580320" y="2276872"/>
            <a:chExt cx="2565375" cy="2252020"/>
          </a:xfrm>
        </p:grpSpPr>
        <p:sp>
          <p:nvSpPr>
            <p:cNvPr id="8" name="Freeform 6">
              <a:extLst>
                <a:ext uri="{FF2B5EF4-FFF2-40B4-BE49-F238E27FC236}">
                  <a16:creationId xmlns:a16="http://schemas.microsoft.com/office/drawing/2014/main" id="{0F9996F6-A4D4-9460-7B74-05350F504FE3}"/>
                </a:ext>
              </a:extLst>
            </p:cNvPr>
            <p:cNvSpPr/>
            <p:nvPr/>
          </p:nvSpPr>
          <p:spPr>
            <a:xfrm>
              <a:off x="4580320" y="2276872"/>
              <a:ext cx="894130" cy="225202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7">
              <a:extLst>
                <a:ext uri="{FF2B5EF4-FFF2-40B4-BE49-F238E27FC236}">
                  <a16:creationId xmlns:a16="http://schemas.microsoft.com/office/drawing/2014/main" id="{F1F83C98-4B6B-D63A-F32B-3EE8CC5FDA4F}"/>
                </a:ext>
              </a:extLst>
            </p:cNvPr>
            <p:cNvSpPr/>
            <p:nvPr/>
          </p:nvSpPr>
          <p:spPr>
            <a:xfrm>
              <a:off x="6096000" y="2276872"/>
              <a:ext cx="1049695" cy="2252020"/>
            </a:xfrm>
            <a:custGeom>
              <a:avLst/>
              <a:gdLst>
                <a:gd name="connsiteX0" fmla="*/ 166619 w 602029"/>
                <a:gd name="connsiteY0" fmla="*/ 264542 h 1291595"/>
                <a:gd name="connsiteX1" fmla="*/ 166620 w 602029"/>
                <a:gd name="connsiteY1" fmla="*/ 264542 h 1291595"/>
                <a:gd name="connsiteX2" fmla="*/ 428634 w 602029"/>
                <a:gd name="connsiteY2" fmla="*/ 264542 h 1291595"/>
                <a:gd name="connsiteX3" fmla="*/ 435091 w 602029"/>
                <a:gd name="connsiteY3" fmla="*/ 264542 h 1291595"/>
                <a:gd name="connsiteX4" fmla="*/ 454339 w 602029"/>
                <a:gd name="connsiteY4" fmla="*/ 269732 h 1291595"/>
                <a:gd name="connsiteX5" fmla="*/ 489482 w 602029"/>
                <a:gd name="connsiteY5" fmla="*/ 304875 h 1291595"/>
                <a:gd name="connsiteX6" fmla="*/ 600279 w 602029"/>
                <a:gd name="connsiteY6" fmla="*/ 686222 h 1291595"/>
                <a:gd name="connsiteX7" fmla="*/ 569014 w 602029"/>
                <a:gd name="connsiteY7" fmla="*/ 742589 h 1291595"/>
                <a:gd name="connsiteX8" fmla="*/ 521127 w 602029"/>
                <a:gd name="connsiteY8" fmla="*/ 727123 h 1291595"/>
                <a:gd name="connsiteX9" fmla="*/ 519154 w 602029"/>
                <a:gd name="connsiteY9" fmla="*/ 723276 h 1291595"/>
                <a:gd name="connsiteX10" fmla="*/ 519209 w 602029"/>
                <a:gd name="connsiteY10" fmla="*/ 722792 h 1291595"/>
                <a:gd name="connsiteX11" fmla="*/ 435091 w 602029"/>
                <a:gd name="connsiteY11" fmla="*/ 425635 h 1291595"/>
                <a:gd name="connsiteX12" fmla="*/ 435091 w 602029"/>
                <a:gd name="connsiteY12" fmla="*/ 531915 h 1291595"/>
                <a:gd name="connsiteX13" fmla="*/ 532452 w 602029"/>
                <a:gd name="connsiteY13" fmla="*/ 886095 h 1291595"/>
                <a:gd name="connsiteX14" fmla="*/ 435092 w 602029"/>
                <a:gd name="connsiteY14" fmla="*/ 886095 h 1291595"/>
                <a:gd name="connsiteX15" fmla="*/ 435092 w 602029"/>
                <a:gd name="connsiteY15" fmla="*/ 1232159 h 1291595"/>
                <a:gd name="connsiteX16" fmla="*/ 375656 w 602029"/>
                <a:gd name="connsiteY16" fmla="*/ 1291595 h 1291595"/>
                <a:gd name="connsiteX17" fmla="*/ 316220 w 602029"/>
                <a:gd name="connsiteY17" fmla="*/ 1232159 h 1291595"/>
                <a:gd name="connsiteX18" fmla="*/ 316220 w 602029"/>
                <a:gd name="connsiteY18" fmla="*/ 886095 h 1291595"/>
                <a:gd name="connsiteX19" fmla="*/ 285492 w 602029"/>
                <a:gd name="connsiteY19" fmla="*/ 886095 h 1291595"/>
                <a:gd name="connsiteX20" fmla="*/ 285492 w 602029"/>
                <a:gd name="connsiteY20" fmla="*/ 1232159 h 1291595"/>
                <a:gd name="connsiteX21" fmla="*/ 226056 w 602029"/>
                <a:gd name="connsiteY21" fmla="*/ 1291595 h 1291595"/>
                <a:gd name="connsiteX22" fmla="*/ 166620 w 602029"/>
                <a:gd name="connsiteY22" fmla="*/ 1232159 h 1291595"/>
                <a:gd name="connsiteX23" fmla="*/ 166620 w 602029"/>
                <a:gd name="connsiteY23" fmla="*/ 886095 h 1291595"/>
                <a:gd name="connsiteX24" fmla="*/ 67018 w 602029"/>
                <a:gd name="connsiteY24" fmla="*/ 886095 h 1291595"/>
                <a:gd name="connsiteX25" fmla="*/ 166619 w 602029"/>
                <a:gd name="connsiteY25" fmla="*/ 523766 h 1291595"/>
                <a:gd name="connsiteX26" fmla="*/ 166619 w 602029"/>
                <a:gd name="connsiteY26" fmla="*/ 411846 h 1291595"/>
                <a:gd name="connsiteX27" fmla="*/ 165999 w 602029"/>
                <a:gd name="connsiteY27" fmla="*/ 412662 h 1291595"/>
                <a:gd name="connsiteX28" fmla="*/ 83790 w 602029"/>
                <a:gd name="connsiteY28" fmla="*/ 725504 h 1291595"/>
                <a:gd name="connsiteX29" fmla="*/ 83856 w 602029"/>
                <a:gd name="connsiteY29" fmla="*/ 725988 h 1291595"/>
                <a:gd name="connsiteX30" fmla="*/ 81951 w 602029"/>
                <a:gd name="connsiteY30" fmla="*/ 729870 h 1291595"/>
                <a:gd name="connsiteX31" fmla="*/ 34111 w 602029"/>
                <a:gd name="connsiteY31" fmla="*/ 746171 h 1291595"/>
                <a:gd name="connsiteX32" fmla="*/ 1512 w 602029"/>
                <a:gd name="connsiteY32" fmla="*/ 690332 h 1291595"/>
                <a:gd name="connsiteX33" fmla="*/ 96183 w 602029"/>
                <a:gd name="connsiteY33" fmla="*/ 330067 h 1291595"/>
                <a:gd name="connsiteX34" fmla="*/ 105773 w 602029"/>
                <a:gd name="connsiteY34" fmla="*/ 304875 h 1291595"/>
                <a:gd name="connsiteX35" fmla="*/ 140916 w 602029"/>
                <a:gd name="connsiteY35" fmla="*/ 269732 h 1291595"/>
                <a:gd name="connsiteX36" fmla="*/ 296002 w 602029"/>
                <a:gd name="connsiteY36" fmla="*/ 0 h 1291595"/>
                <a:gd name="connsiteX37" fmla="*/ 418490 w 602029"/>
                <a:gd name="connsiteY37" fmla="*/ 122488 h 1291595"/>
                <a:gd name="connsiteX38" fmla="*/ 296002 w 602029"/>
                <a:gd name="connsiteY38" fmla="*/ 244976 h 1291595"/>
                <a:gd name="connsiteX39" fmla="*/ 173514 w 602029"/>
                <a:gd name="connsiteY39" fmla="*/ 122488 h 1291595"/>
                <a:gd name="connsiteX40" fmla="*/ 296002 w 602029"/>
                <a:gd name="connsiteY40"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029" h="1291595">
                  <a:moveTo>
                    <a:pt x="166619" y="264542"/>
                  </a:moveTo>
                  <a:lnTo>
                    <a:pt x="166620" y="264542"/>
                  </a:lnTo>
                  <a:lnTo>
                    <a:pt x="428634" y="264542"/>
                  </a:lnTo>
                  <a:lnTo>
                    <a:pt x="435091" y="264542"/>
                  </a:lnTo>
                  <a:lnTo>
                    <a:pt x="454339" y="269732"/>
                  </a:lnTo>
                  <a:cubicBezTo>
                    <a:pt x="470140" y="276415"/>
                    <a:pt x="482798" y="289074"/>
                    <a:pt x="489482" y="304875"/>
                  </a:cubicBezTo>
                  <a:lnTo>
                    <a:pt x="600279" y="686222"/>
                  </a:lnTo>
                  <a:cubicBezTo>
                    <a:pt x="607156" y="710517"/>
                    <a:pt x="593158" y="735754"/>
                    <a:pt x="569014" y="742589"/>
                  </a:cubicBezTo>
                  <a:cubicBezTo>
                    <a:pt x="550906" y="747715"/>
                    <a:pt x="532232" y="741035"/>
                    <a:pt x="521127" y="727123"/>
                  </a:cubicBezTo>
                  <a:lnTo>
                    <a:pt x="519154" y="723276"/>
                  </a:lnTo>
                  <a:cubicBezTo>
                    <a:pt x="519172" y="723115"/>
                    <a:pt x="519191" y="722953"/>
                    <a:pt x="519209" y="722792"/>
                  </a:cubicBezTo>
                  <a:lnTo>
                    <a:pt x="435091" y="425635"/>
                  </a:lnTo>
                  <a:lnTo>
                    <a:pt x="435091" y="531915"/>
                  </a:lnTo>
                  <a:lnTo>
                    <a:pt x="532452" y="886095"/>
                  </a:lnTo>
                  <a:lnTo>
                    <a:pt x="435092" y="886095"/>
                  </a:lnTo>
                  <a:lnTo>
                    <a:pt x="435092" y="1232159"/>
                  </a:lnTo>
                  <a:cubicBezTo>
                    <a:pt x="435092" y="1264985"/>
                    <a:pt x="408482" y="1291595"/>
                    <a:pt x="375656" y="1291595"/>
                  </a:cubicBezTo>
                  <a:cubicBezTo>
                    <a:pt x="342830" y="1291595"/>
                    <a:pt x="316220" y="1264985"/>
                    <a:pt x="316220" y="1232159"/>
                  </a:cubicBezTo>
                  <a:lnTo>
                    <a:pt x="316220" y="886095"/>
                  </a:lnTo>
                  <a:lnTo>
                    <a:pt x="285492" y="886095"/>
                  </a:lnTo>
                  <a:lnTo>
                    <a:pt x="285492" y="1232159"/>
                  </a:lnTo>
                  <a:cubicBezTo>
                    <a:pt x="285492" y="1264985"/>
                    <a:pt x="258882" y="1291595"/>
                    <a:pt x="226056" y="1291595"/>
                  </a:cubicBezTo>
                  <a:cubicBezTo>
                    <a:pt x="193230" y="1291595"/>
                    <a:pt x="166620" y="1264985"/>
                    <a:pt x="166620" y="1232159"/>
                  </a:cubicBezTo>
                  <a:lnTo>
                    <a:pt x="166620" y="886095"/>
                  </a:lnTo>
                  <a:lnTo>
                    <a:pt x="67018" y="886095"/>
                  </a:lnTo>
                  <a:lnTo>
                    <a:pt x="166619" y="523766"/>
                  </a:lnTo>
                  <a:lnTo>
                    <a:pt x="166619" y="411846"/>
                  </a:lnTo>
                  <a:lnTo>
                    <a:pt x="165999" y="412662"/>
                  </a:lnTo>
                  <a:lnTo>
                    <a:pt x="83790" y="725504"/>
                  </a:lnTo>
                  <a:cubicBezTo>
                    <a:pt x="83812" y="725665"/>
                    <a:pt x="83834" y="725827"/>
                    <a:pt x="83856" y="725988"/>
                  </a:cubicBezTo>
                  <a:lnTo>
                    <a:pt x="81951" y="729870"/>
                  </a:lnTo>
                  <a:cubicBezTo>
                    <a:pt x="71068" y="743978"/>
                    <a:pt x="52427" y="750984"/>
                    <a:pt x="34111" y="746171"/>
                  </a:cubicBezTo>
                  <a:cubicBezTo>
                    <a:pt x="9690" y="739754"/>
                    <a:pt x="-4906" y="714753"/>
                    <a:pt x="1512" y="690332"/>
                  </a:cubicBezTo>
                  <a:lnTo>
                    <a:pt x="96183" y="330067"/>
                  </a:lnTo>
                  <a:lnTo>
                    <a:pt x="105773" y="304875"/>
                  </a:lnTo>
                  <a:cubicBezTo>
                    <a:pt x="112456" y="289074"/>
                    <a:pt x="125115" y="276415"/>
                    <a:pt x="140916" y="269732"/>
                  </a:cubicBezTo>
                  <a:close/>
                  <a:moveTo>
                    <a:pt x="296002" y="0"/>
                  </a:moveTo>
                  <a:cubicBezTo>
                    <a:pt x="363650" y="0"/>
                    <a:pt x="418490" y="54840"/>
                    <a:pt x="418490" y="122488"/>
                  </a:cubicBezTo>
                  <a:cubicBezTo>
                    <a:pt x="418490" y="190136"/>
                    <a:pt x="363650" y="244976"/>
                    <a:pt x="296002" y="244976"/>
                  </a:cubicBezTo>
                  <a:cubicBezTo>
                    <a:pt x="228354" y="244976"/>
                    <a:pt x="173514" y="190136"/>
                    <a:pt x="173514" y="122488"/>
                  </a:cubicBezTo>
                  <a:cubicBezTo>
                    <a:pt x="173514" y="54840"/>
                    <a:pt x="228354" y="0"/>
                    <a:pt x="29600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Freeform 548">
            <a:extLst>
              <a:ext uri="{FF2B5EF4-FFF2-40B4-BE49-F238E27FC236}">
                <a16:creationId xmlns:a16="http://schemas.microsoft.com/office/drawing/2014/main" id="{72784C27-1E20-B61B-2BCB-4AA0267A7AEF}"/>
              </a:ext>
            </a:extLst>
          </p:cNvPr>
          <p:cNvSpPr/>
          <p:nvPr/>
        </p:nvSpPr>
        <p:spPr>
          <a:xfrm>
            <a:off x="487031" y="2335778"/>
            <a:ext cx="824831" cy="834232"/>
          </a:xfrm>
          <a:custGeom>
            <a:avLst/>
            <a:gdLst>
              <a:gd name="connsiteX0" fmla="*/ 149308 w 649060"/>
              <a:gd name="connsiteY0" fmla="*/ 199451 h 432707"/>
              <a:gd name="connsiteX1" fmla="*/ 311010 w 649060"/>
              <a:gd name="connsiteY1" fmla="*/ 250440 h 432707"/>
              <a:gd name="connsiteX2" fmla="*/ 324531 w 649060"/>
              <a:gd name="connsiteY2" fmla="*/ 252412 h 432707"/>
              <a:gd name="connsiteX3" fmla="*/ 338053 w 649060"/>
              <a:gd name="connsiteY3" fmla="*/ 250440 h 432707"/>
              <a:gd name="connsiteX4" fmla="*/ 499755 w 649060"/>
              <a:gd name="connsiteY4" fmla="*/ 199451 h 432707"/>
              <a:gd name="connsiteX5" fmla="*/ 504825 w 649060"/>
              <a:gd name="connsiteY5" fmla="*/ 288471 h 432707"/>
              <a:gd name="connsiteX6" fmla="*/ 481726 w 649060"/>
              <a:gd name="connsiteY6" fmla="*/ 324530 h 432707"/>
              <a:gd name="connsiteX7" fmla="*/ 415524 w 649060"/>
              <a:gd name="connsiteY7" fmla="*/ 350870 h 432707"/>
              <a:gd name="connsiteX8" fmla="*/ 324531 w 649060"/>
              <a:gd name="connsiteY8" fmla="*/ 360589 h 432707"/>
              <a:gd name="connsiteX9" fmla="*/ 233539 w 649060"/>
              <a:gd name="connsiteY9" fmla="*/ 350870 h 432707"/>
              <a:gd name="connsiteX10" fmla="*/ 167337 w 649060"/>
              <a:gd name="connsiteY10" fmla="*/ 324530 h 432707"/>
              <a:gd name="connsiteX11" fmla="*/ 144237 w 649060"/>
              <a:gd name="connsiteY11" fmla="*/ 288471 h 432707"/>
              <a:gd name="connsiteX12" fmla="*/ 324530 w 649060"/>
              <a:gd name="connsiteY12" fmla="*/ 0 h 432707"/>
              <a:gd name="connsiteX13" fmla="*/ 327347 w 649060"/>
              <a:gd name="connsiteY13" fmla="*/ 282 h 432707"/>
              <a:gd name="connsiteX14" fmla="*/ 642862 w 649060"/>
              <a:gd name="connsiteY14" fmla="*/ 99444 h 432707"/>
              <a:gd name="connsiteX15" fmla="*/ 649060 w 649060"/>
              <a:gd name="connsiteY15" fmla="*/ 108177 h 432707"/>
              <a:gd name="connsiteX16" fmla="*/ 642862 w 649060"/>
              <a:gd name="connsiteY16" fmla="*/ 116910 h 432707"/>
              <a:gd name="connsiteX17" fmla="*/ 327347 w 649060"/>
              <a:gd name="connsiteY17" fmla="*/ 216072 h 432707"/>
              <a:gd name="connsiteX18" fmla="*/ 324530 w 649060"/>
              <a:gd name="connsiteY18" fmla="*/ 216354 h 432707"/>
              <a:gd name="connsiteX19" fmla="*/ 321714 w 649060"/>
              <a:gd name="connsiteY19" fmla="*/ 216072 h 432707"/>
              <a:gd name="connsiteX20" fmla="*/ 138038 w 649060"/>
              <a:gd name="connsiteY20" fmla="*/ 158039 h 432707"/>
              <a:gd name="connsiteX21" fmla="*/ 118037 w 649060"/>
              <a:gd name="connsiteY21" fmla="*/ 189450 h 432707"/>
              <a:gd name="connsiteX22" fmla="*/ 108458 w 649060"/>
              <a:gd name="connsiteY22" fmla="*/ 239735 h 432707"/>
              <a:gd name="connsiteX23" fmla="*/ 126206 w 649060"/>
              <a:gd name="connsiteY23" fmla="*/ 270442 h 432707"/>
              <a:gd name="connsiteX24" fmla="*/ 109867 w 649060"/>
              <a:gd name="connsiteY24" fmla="*/ 300585 h 432707"/>
              <a:gd name="connsiteX25" fmla="*/ 126206 w 649060"/>
              <a:gd name="connsiteY25" fmla="*/ 422566 h 432707"/>
              <a:gd name="connsiteX26" fmla="*/ 123952 w 649060"/>
              <a:gd name="connsiteY26" fmla="*/ 429608 h 432707"/>
              <a:gd name="connsiteX27" fmla="*/ 117192 w 649060"/>
              <a:gd name="connsiteY27" fmla="*/ 432707 h 432707"/>
              <a:gd name="connsiteX28" fmla="*/ 63104 w 649060"/>
              <a:gd name="connsiteY28" fmla="*/ 432707 h 432707"/>
              <a:gd name="connsiteX29" fmla="*/ 56342 w 649060"/>
              <a:gd name="connsiteY29" fmla="*/ 429608 h 432707"/>
              <a:gd name="connsiteX30" fmla="*/ 54088 w 649060"/>
              <a:gd name="connsiteY30" fmla="*/ 422566 h 432707"/>
              <a:gd name="connsiteX31" fmla="*/ 70427 w 649060"/>
              <a:gd name="connsiteY31" fmla="*/ 300585 h 432707"/>
              <a:gd name="connsiteX32" fmla="*/ 54088 w 649060"/>
              <a:gd name="connsiteY32" fmla="*/ 270442 h 432707"/>
              <a:gd name="connsiteX33" fmla="*/ 72399 w 649060"/>
              <a:gd name="connsiteY33" fmla="*/ 239172 h 432707"/>
              <a:gd name="connsiteX34" fmla="*/ 100007 w 649060"/>
              <a:gd name="connsiteY34" fmla="*/ 146208 h 432707"/>
              <a:gd name="connsiteX35" fmla="*/ 6198 w 649060"/>
              <a:gd name="connsiteY35" fmla="*/ 116910 h 432707"/>
              <a:gd name="connsiteX36" fmla="*/ 0 w 649060"/>
              <a:gd name="connsiteY36" fmla="*/ 108177 h 432707"/>
              <a:gd name="connsiteX37" fmla="*/ 6198 w 649060"/>
              <a:gd name="connsiteY37" fmla="*/ 99444 h 432707"/>
              <a:gd name="connsiteX38" fmla="*/ 321714 w 649060"/>
              <a:gd name="connsiteY38" fmla="*/ 282 h 432707"/>
              <a:gd name="connsiteX39" fmla="*/ 324530 w 649060"/>
              <a:gd name="connsiteY39"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060" h="432707">
                <a:moveTo>
                  <a:pt x="149308" y="199451"/>
                </a:moveTo>
                <a:lnTo>
                  <a:pt x="311010" y="250440"/>
                </a:lnTo>
                <a:cubicBezTo>
                  <a:pt x="315141" y="251755"/>
                  <a:pt x="319649" y="252412"/>
                  <a:pt x="324531" y="252412"/>
                </a:cubicBezTo>
                <a:cubicBezTo>
                  <a:pt x="329414" y="252412"/>
                  <a:pt x="333921" y="251755"/>
                  <a:pt x="338053" y="250440"/>
                </a:cubicBezTo>
                <a:lnTo>
                  <a:pt x="499755" y="199451"/>
                </a:lnTo>
                <a:lnTo>
                  <a:pt x="504825" y="288471"/>
                </a:lnTo>
                <a:cubicBezTo>
                  <a:pt x="505577" y="301430"/>
                  <a:pt x="497878" y="313450"/>
                  <a:pt x="481726" y="324530"/>
                </a:cubicBezTo>
                <a:cubicBezTo>
                  <a:pt x="465575" y="335611"/>
                  <a:pt x="443507" y="344391"/>
                  <a:pt x="415524" y="350870"/>
                </a:cubicBezTo>
                <a:cubicBezTo>
                  <a:pt x="387540" y="357350"/>
                  <a:pt x="357210" y="360589"/>
                  <a:pt x="324531" y="360589"/>
                </a:cubicBezTo>
                <a:cubicBezTo>
                  <a:pt x="291852" y="360589"/>
                  <a:pt x="261522" y="357350"/>
                  <a:pt x="233539" y="350870"/>
                </a:cubicBezTo>
                <a:cubicBezTo>
                  <a:pt x="205556" y="344391"/>
                  <a:pt x="183488" y="335611"/>
                  <a:pt x="167337" y="324530"/>
                </a:cubicBezTo>
                <a:cubicBezTo>
                  <a:pt x="151186" y="313450"/>
                  <a:pt x="143485" y="301430"/>
                  <a:pt x="144237" y="288471"/>
                </a:cubicBezTo>
                <a:close/>
                <a:moveTo>
                  <a:pt x="324530" y="0"/>
                </a:moveTo>
                <a:cubicBezTo>
                  <a:pt x="325658" y="0"/>
                  <a:pt x="326596" y="94"/>
                  <a:pt x="327347" y="282"/>
                </a:cubicBezTo>
                <a:lnTo>
                  <a:pt x="642862" y="99444"/>
                </a:lnTo>
                <a:cubicBezTo>
                  <a:pt x="646994" y="100946"/>
                  <a:pt x="649060" y="103857"/>
                  <a:pt x="649060" y="108177"/>
                </a:cubicBezTo>
                <a:cubicBezTo>
                  <a:pt x="649060" y="112496"/>
                  <a:pt x="646994" y="115407"/>
                  <a:pt x="642862" y="116910"/>
                </a:cubicBezTo>
                <a:lnTo>
                  <a:pt x="327347" y="216072"/>
                </a:lnTo>
                <a:cubicBezTo>
                  <a:pt x="326596" y="216260"/>
                  <a:pt x="325658" y="216354"/>
                  <a:pt x="324530" y="216354"/>
                </a:cubicBezTo>
                <a:cubicBezTo>
                  <a:pt x="323403" y="216354"/>
                  <a:pt x="322465" y="216260"/>
                  <a:pt x="321714" y="216072"/>
                </a:cubicBezTo>
                <a:lnTo>
                  <a:pt x="138038" y="158039"/>
                </a:lnTo>
                <a:cubicBezTo>
                  <a:pt x="129962" y="164425"/>
                  <a:pt x="123295" y="174895"/>
                  <a:pt x="118037" y="189450"/>
                </a:cubicBezTo>
                <a:cubicBezTo>
                  <a:pt x="112778" y="204005"/>
                  <a:pt x="109585" y="220767"/>
                  <a:pt x="108458" y="239735"/>
                </a:cubicBezTo>
                <a:cubicBezTo>
                  <a:pt x="120291" y="246497"/>
                  <a:pt x="126206" y="256732"/>
                  <a:pt x="126206" y="270442"/>
                </a:cubicBezTo>
                <a:cubicBezTo>
                  <a:pt x="126206" y="283401"/>
                  <a:pt x="120761" y="293448"/>
                  <a:pt x="109867" y="300585"/>
                </a:cubicBezTo>
                <a:lnTo>
                  <a:pt x="126206" y="422566"/>
                </a:lnTo>
                <a:cubicBezTo>
                  <a:pt x="126582" y="425195"/>
                  <a:pt x="125831" y="427542"/>
                  <a:pt x="123952" y="429608"/>
                </a:cubicBezTo>
                <a:cubicBezTo>
                  <a:pt x="122263" y="431674"/>
                  <a:pt x="120009" y="432707"/>
                  <a:pt x="117192" y="432707"/>
                </a:cubicBezTo>
                <a:lnTo>
                  <a:pt x="63104" y="432707"/>
                </a:lnTo>
                <a:cubicBezTo>
                  <a:pt x="60286" y="432707"/>
                  <a:pt x="58032" y="431674"/>
                  <a:pt x="56342" y="429608"/>
                </a:cubicBezTo>
                <a:cubicBezTo>
                  <a:pt x="54464" y="427542"/>
                  <a:pt x="53713" y="425195"/>
                  <a:pt x="54088" y="422566"/>
                </a:cubicBezTo>
                <a:lnTo>
                  <a:pt x="70427" y="300585"/>
                </a:lnTo>
                <a:cubicBezTo>
                  <a:pt x="59535" y="293448"/>
                  <a:pt x="54088" y="283401"/>
                  <a:pt x="54088" y="270442"/>
                </a:cubicBezTo>
                <a:cubicBezTo>
                  <a:pt x="54088" y="256732"/>
                  <a:pt x="60192" y="246309"/>
                  <a:pt x="72399" y="239172"/>
                </a:cubicBezTo>
                <a:cubicBezTo>
                  <a:pt x="74465" y="200296"/>
                  <a:pt x="83668" y="169308"/>
                  <a:pt x="100007" y="146208"/>
                </a:cubicBezTo>
                <a:lnTo>
                  <a:pt x="6198" y="116910"/>
                </a:lnTo>
                <a:cubicBezTo>
                  <a:pt x="2066" y="115407"/>
                  <a:pt x="0" y="112496"/>
                  <a:pt x="0" y="108177"/>
                </a:cubicBezTo>
                <a:cubicBezTo>
                  <a:pt x="0" y="103857"/>
                  <a:pt x="2066" y="100946"/>
                  <a:pt x="6198" y="99444"/>
                </a:cubicBezTo>
                <a:lnTo>
                  <a:pt x="321714" y="282"/>
                </a:lnTo>
                <a:cubicBezTo>
                  <a:pt x="322465" y="94"/>
                  <a:pt x="323403" y="0"/>
                  <a:pt x="32453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FEA7EF4D-D2EB-42FF-E5B6-E0C67D4EF3AF}"/>
              </a:ext>
            </a:extLst>
          </p:cNvPr>
          <p:cNvGrpSpPr/>
          <p:nvPr/>
        </p:nvGrpSpPr>
        <p:grpSpPr>
          <a:xfrm>
            <a:off x="692599" y="3810437"/>
            <a:ext cx="592853" cy="732906"/>
            <a:chOff x="5717357" y="2078610"/>
            <a:chExt cx="1117076" cy="1946635"/>
          </a:xfrm>
          <a:effectLst>
            <a:reflection blurRad="6350" stA="52000" endA="300" endPos="35000" dir="5400000" sy="-100000" algn="bl" rotWithShape="0"/>
          </a:effectLst>
        </p:grpSpPr>
        <p:sp>
          <p:nvSpPr>
            <p:cNvPr id="12" name="Freeform 216">
              <a:extLst>
                <a:ext uri="{FF2B5EF4-FFF2-40B4-BE49-F238E27FC236}">
                  <a16:creationId xmlns:a16="http://schemas.microsoft.com/office/drawing/2014/main" id="{A2A5EE71-D1CB-A85F-FBF6-86B1AF17929A}"/>
                </a:ext>
              </a:extLst>
            </p:cNvPr>
            <p:cNvSpPr/>
            <p:nvPr/>
          </p:nvSpPr>
          <p:spPr>
            <a:xfrm>
              <a:off x="5717357" y="2078610"/>
              <a:ext cx="1117076" cy="1946635"/>
            </a:xfrm>
            <a:custGeom>
              <a:avLst/>
              <a:gdLst>
                <a:gd name="connsiteX0" fmla="*/ 14140 w 1117076"/>
                <a:gd name="connsiteY0" fmla="*/ 1941922 h 1946635"/>
                <a:gd name="connsiteX1" fmla="*/ 1093509 w 1117076"/>
                <a:gd name="connsiteY1" fmla="*/ 1946635 h 1946635"/>
                <a:gd name="connsiteX2" fmla="*/ 1117076 w 1117076"/>
                <a:gd name="connsiteY2" fmla="*/ 631596 h 1946635"/>
                <a:gd name="connsiteX3" fmla="*/ 994528 w 1117076"/>
                <a:gd name="connsiteY3" fmla="*/ 631596 h 1946635"/>
                <a:gd name="connsiteX4" fmla="*/ 994528 w 1117076"/>
                <a:gd name="connsiteY4" fmla="*/ 410066 h 1946635"/>
                <a:gd name="connsiteX5" fmla="*/ 843699 w 1117076"/>
                <a:gd name="connsiteY5" fmla="*/ 410066 h 1946635"/>
                <a:gd name="connsiteX6" fmla="*/ 820132 w 1117076"/>
                <a:gd name="connsiteY6" fmla="*/ 169683 h 1946635"/>
                <a:gd name="connsiteX7" fmla="*/ 749431 w 1117076"/>
                <a:gd name="connsiteY7" fmla="*/ 169683 h 1946635"/>
                <a:gd name="connsiteX8" fmla="*/ 735290 w 1117076"/>
                <a:gd name="connsiteY8" fmla="*/ 0 h 1946635"/>
                <a:gd name="connsiteX9" fmla="*/ 362932 w 1117076"/>
                <a:gd name="connsiteY9" fmla="*/ 9427 h 1946635"/>
                <a:gd name="connsiteX10" fmla="*/ 353505 w 1117076"/>
                <a:gd name="connsiteY10" fmla="*/ 160256 h 1946635"/>
                <a:gd name="connsiteX11" fmla="*/ 263950 w 1117076"/>
                <a:gd name="connsiteY11" fmla="*/ 164969 h 1946635"/>
                <a:gd name="connsiteX12" fmla="*/ 259237 w 1117076"/>
                <a:gd name="connsiteY12" fmla="*/ 400639 h 1946635"/>
                <a:gd name="connsiteX13" fmla="*/ 136688 w 1117076"/>
                <a:gd name="connsiteY13" fmla="*/ 405353 h 1946635"/>
                <a:gd name="connsiteX14" fmla="*/ 141402 w 1117076"/>
                <a:gd name="connsiteY14" fmla="*/ 626883 h 1946635"/>
                <a:gd name="connsiteX15" fmla="*/ 0 w 1117076"/>
                <a:gd name="connsiteY15" fmla="*/ 636310 h 1946635"/>
                <a:gd name="connsiteX16" fmla="*/ 14140 w 1117076"/>
                <a:gd name="connsiteY16" fmla="*/ 1941922 h 194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7076" h="1946635">
                  <a:moveTo>
                    <a:pt x="14140" y="1941922"/>
                  </a:moveTo>
                  <a:lnTo>
                    <a:pt x="1093509" y="1946635"/>
                  </a:lnTo>
                  <a:lnTo>
                    <a:pt x="1117076" y="631596"/>
                  </a:lnTo>
                  <a:lnTo>
                    <a:pt x="994528" y="631596"/>
                  </a:lnTo>
                  <a:lnTo>
                    <a:pt x="994528" y="410066"/>
                  </a:lnTo>
                  <a:lnTo>
                    <a:pt x="843699" y="410066"/>
                  </a:lnTo>
                  <a:lnTo>
                    <a:pt x="820132" y="169683"/>
                  </a:lnTo>
                  <a:lnTo>
                    <a:pt x="749431" y="169683"/>
                  </a:lnTo>
                  <a:lnTo>
                    <a:pt x="735290" y="0"/>
                  </a:lnTo>
                  <a:lnTo>
                    <a:pt x="362932" y="9427"/>
                  </a:lnTo>
                  <a:lnTo>
                    <a:pt x="353505" y="160256"/>
                  </a:lnTo>
                  <a:lnTo>
                    <a:pt x="263950" y="164969"/>
                  </a:lnTo>
                  <a:lnTo>
                    <a:pt x="259237" y="400639"/>
                  </a:lnTo>
                  <a:lnTo>
                    <a:pt x="136688" y="405353"/>
                  </a:lnTo>
                  <a:lnTo>
                    <a:pt x="141402" y="626883"/>
                  </a:lnTo>
                  <a:lnTo>
                    <a:pt x="0" y="636310"/>
                  </a:lnTo>
                  <a:lnTo>
                    <a:pt x="14140" y="1941922"/>
                  </a:lnTo>
                  <a:close/>
                </a:path>
              </a:pathLst>
            </a:cu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Freeform 217">
              <a:extLst>
                <a:ext uri="{FF2B5EF4-FFF2-40B4-BE49-F238E27FC236}">
                  <a16:creationId xmlns:a16="http://schemas.microsoft.com/office/drawing/2014/main" id="{B76EBC09-5308-4871-3BCE-416603B05839}"/>
                </a:ext>
              </a:extLst>
            </p:cNvPr>
            <p:cNvSpPr/>
            <p:nvPr/>
          </p:nvSpPr>
          <p:spPr>
            <a:xfrm>
              <a:off x="6105053" y="2115493"/>
              <a:ext cx="54321" cy="129766"/>
            </a:xfrm>
            <a:custGeom>
              <a:avLst/>
              <a:gdLst>
                <a:gd name="connsiteX0" fmla="*/ 0 w 54321"/>
                <a:gd name="connsiteY0" fmla="*/ 0 h 129766"/>
                <a:gd name="connsiteX1" fmla="*/ 54321 w 54321"/>
                <a:gd name="connsiteY1" fmla="*/ 0 h 129766"/>
                <a:gd name="connsiteX2" fmla="*/ 51303 w 54321"/>
                <a:gd name="connsiteY2" fmla="*/ 129766 h 129766"/>
                <a:gd name="connsiteX3" fmla="*/ 0 w 54321"/>
                <a:gd name="connsiteY3" fmla="*/ 129766 h 129766"/>
                <a:gd name="connsiteX4" fmla="*/ 0 w 54321"/>
                <a:gd name="connsiteY4" fmla="*/ 0 h 12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1" h="129766">
                  <a:moveTo>
                    <a:pt x="0" y="0"/>
                  </a:moveTo>
                  <a:lnTo>
                    <a:pt x="54321" y="0"/>
                  </a:lnTo>
                  <a:lnTo>
                    <a:pt x="51303" y="129766"/>
                  </a:lnTo>
                  <a:lnTo>
                    <a:pt x="0" y="129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Freeform 218">
              <a:extLst>
                <a:ext uri="{FF2B5EF4-FFF2-40B4-BE49-F238E27FC236}">
                  <a16:creationId xmlns:a16="http://schemas.microsoft.com/office/drawing/2014/main" id="{0FFF0437-7CB9-0C06-4CA9-B2F4900C145B}"/>
                </a:ext>
              </a:extLst>
            </p:cNvPr>
            <p:cNvSpPr/>
            <p:nvPr/>
          </p:nvSpPr>
          <p:spPr>
            <a:xfrm>
              <a:off x="6189552" y="2109457"/>
              <a:ext cx="114678" cy="129767"/>
            </a:xfrm>
            <a:custGeom>
              <a:avLst/>
              <a:gdLst>
                <a:gd name="connsiteX0" fmla="*/ 9054 w 114678"/>
                <a:gd name="connsiteY0" fmla="*/ 3018 h 129767"/>
                <a:gd name="connsiteX1" fmla="*/ 114678 w 114678"/>
                <a:gd name="connsiteY1" fmla="*/ 0 h 129767"/>
                <a:gd name="connsiteX2" fmla="*/ 111660 w 114678"/>
                <a:gd name="connsiteY2" fmla="*/ 126749 h 129767"/>
                <a:gd name="connsiteX3" fmla="*/ 0 w 114678"/>
                <a:gd name="connsiteY3" fmla="*/ 129767 h 129767"/>
                <a:gd name="connsiteX4" fmla="*/ 9054 w 114678"/>
                <a:gd name="connsiteY4" fmla="*/ 3018 h 129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78" h="129767">
                  <a:moveTo>
                    <a:pt x="9054" y="3018"/>
                  </a:moveTo>
                  <a:lnTo>
                    <a:pt x="114678" y="0"/>
                  </a:lnTo>
                  <a:lnTo>
                    <a:pt x="111660" y="126749"/>
                  </a:lnTo>
                  <a:lnTo>
                    <a:pt x="0" y="129767"/>
                  </a:lnTo>
                  <a:lnTo>
                    <a:pt x="9054" y="30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Freeform 219">
              <a:extLst>
                <a:ext uri="{FF2B5EF4-FFF2-40B4-BE49-F238E27FC236}">
                  <a16:creationId xmlns:a16="http://schemas.microsoft.com/office/drawing/2014/main" id="{9B93FF1B-2F47-0A36-8A15-F97CC6ACF591}"/>
                </a:ext>
              </a:extLst>
            </p:cNvPr>
            <p:cNvSpPr/>
            <p:nvPr/>
          </p:nvSpPr>
          <p:spPr>
            <a:xfrm>
              <a:off x="6334408" y="2103422"/>
              <a:ext cx="96570" cy="132784"/>
            </a:xfrm>
            <a:custGeom>
              <a:avLst/>
              <a:gdLst>
                <a:gd name="connsiteX0" fmla="*/ 6036 w 96570"/>
                <a:gd name="connsiteY0" fmla="*/ 0 h 132784"/>
                <a:gd name="connsiteX1" fmla="*/ 93552 w 96570"/>
                <a:gd name="connsiteY1" fmla="*/ 3018 h 132784"/>
                <a:gd name="connsiteX2" fmla="*/ 96570 w 96570"/>
                <a:gd name="connsiteY2" fmla="*/ 132784 h 132784"/>
                <a:gd name="connsiteX3" fmla="*/ 0 w 96570"/>
                <a:gd name="connsiteY3" fmla="*/ 129766 h 132784"/>
                <a:gd name="connsiteX4" fmla="*/ 6036 w 96570"/>
                <a:gd name="connsiteY4" fmla="*/ 0 h 13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70" h="132784">
                  <a:moveTo>
                    <a:pt x="6036" y="0"/>
                  </a:moveTo>
                  <a:lnTo>
                    <a:pt x="93552" y="3018"/>
                  </a:lnTo>
                  <a:lnTo>
                    <a:pt x="96570" y="132784"/>
                  </a:lnTo>
                  <a:lnTo>
                    <a:pt x="0" y="129766"/>
                  </a:lnTo>
                  <a:lnTo>
                    <a:pt x="60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6" name="Freeform 220">
              <a:extLst>
                <a:ext uri="{FF2B5EF4-FFF2-40B4-BE49-F238E27FC236}">
                  <a16:creationId xmlns:a16="http://schemas.microsoft.com/office/drawing/2014/main" id="{386BBAAE-D1CE-4E04-01BB-578095C8517C}"/>
                </a:ext>
              </a:extLst>
            </p:cNvPr>
            <p:cNvSpPr/>
            <p:nvPr/>
          </p:nvSpPr>
          <p:spPr>
            <a:xfrm>
              <a:off x="6005465" y="2290527"/>
              <a:ext cx="72428" cy="193140"/>
            </a:xfrm>
            <a:custGeom>
              <a:avLst/>
              <a:gdLst>
                <a:gd name="connsiteX0" fmla="*/ 3018 w 72428"/>
                <a:gd name="connsiteY0" fmla="*/ 0 h 193140"/>
                <a:gd name="connsiteX1" fmla="*/ 72428 w 72428"/>
                <a:gd name="connsiteY1" fmla="*/ 0 h 193140"/>
                <a:gd name="connsiteX2" fmla="*/ 72428 w 72428"/>
                <a:gd name="connsiteY2" fmla="*/ 193140 h 193140"/>
                <a:gd name="connsiteX3" fmla="*/ 0 w 72428"/>
                <a:gd name="connsiteY3" fmla="*/ 187105 h 193140"/>
                <a:gd name="connsiteX4" fmla="*/ 3018 w 72428"/>
                <a:gd name="connsiteY4" fmla="*/ 0 h 19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28" h="193140">
                  <a:moveTo>
                    <a:pt x="3018" y="0"/>
                  </a:moveTo>
                  <a:lnTo>
                    <a:pt x="72428" y="0"/>
                  </a:lnTo>
                  <a:lnTo>
                    <a:pt x="72428" y="193140"/>
                  </a:lnTo>
                  <a:lnTo>
                    <a:pt x="0" y="187105"/>
                  </a:lnTo>
                  <a:lnTo>
                    <a:pt x="30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7" name="Freeform 221">
              <a:extLst>
                <a:ext uri="{FF2B5EF4-FFF2-40B4-BE49-F238E27FC236}">
                  <a16:creationId xmlns:a16="http://schemas.microsoft.com/office/drawing/2014/main" id="{BD340614-D7D6-DE33-E33C-3E6C2DCB949E}"/>
                </a:ext>
              </a:extLst>
            </p:cNvPr>
            <p:cNvSpPr/>
            <p:nvPr/>
          </p:nvSpPr>
          <p:spPr>
            <a:xfrm>
              <a:off x="6108071" y="2281473"/>
              <a:ext cx="111660" cy="202194"/>
            </a:xfrm>
            <a:custGeom>
              <a:avLst/>
              <a:gdLst>
                <a:gd name="connsiteX0" fmla="*/ 0 w 111660"/>
                <a:gd name="connsiteY0" fmla="*/ 0 h 202194"/>
                <a:gd name="connsiteX1" fmla="*/ 102606 w 111660"/>
                <a:gd name="connsiteY1" fmla="*/ 6036 h 202194"/>
                <a:gd name="connsiteX2" fmla="*/ 111660 w 111660"/>
                <a:gd name="connsiteY2" fmla="*/ 193141 h 202194"/>
                <a:gd name="connsiteX3" fmla="*/ 0 w 111660"/>
                <a:gd name="connsiteY3" fmla="*/ 202194 h 202194"/>
                <a:gd name="connsiteX4" fmla="*/ 0 w 111660"/>
                <a:gd name="connsiteY4" fmla="*/ 0 h 20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60" h="202194">
                  <a:moveTo>
                    <a:pt x="0" y="0"/>
                  </a:moveTo>
                  <a:lnTo>
                    <a:pt x="102606" y="6036"/>
                  </a:lnTo>
                  <a:lnTo>
                    <a:pt x="111660" y="193141"/>
                  </a:lnTo>
                  <a:lnTo>
                    <a:pt x="0" y="20219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8" name="Freeform 222">
              <a:extLst>
                <a:ext uri="{FF2B5EF4-FFF2-40B4-BE49-F238E27FC236}">
                  <a16:creationId xmlns:a16="http://schemas.microsoft.com/office/drawing/2014/main" id="{93884062-9C4A-0B2E-1844-62A3758B84DA}"/>
                </a:ext>
              </a:extLst>
            </p:cNvPr>
            <p:cNvSpPr/>
            <p:nvPr/>
          </p:nvSpPr>
          <p:spPr>
            <a:xfrm>
              <a:off x="6261980" y="2278455"/>
              <a:ext cx="87517" cy="205212"/>
            </a:xfrm>
            <a:custGeom>
              <a:avLst/>
              <a:gdLst>
                <a:gd name="connsiteX0" fmla="*/ 0 w 87517"/>
                <a:gd name="connsiteY0" fmla="*/ 0 h 205212"/>
                <a:gd name="connsiteX1" fmla="*/ 84499 w 87517"/>
                <a:gd name="connsiteY1" fmla="*/ 0 h 205212"/>
                <a:gd name="connsiteX2" fmla="*/ 87517 w 87517"/>
                <a:gd name="connsiteY2" fmla="*/ 205212 h 205212"/>
                <a:gd name="connsiteX3" fmla="*/ 3018 w 87517"/>
                <a:gd name="connsiteY3" fmla="*/ 202195 h 205212"/>
                <a:gd name="connsiteX4" fmla="*/ 0 w 87517"/>
                <a:gd name="connsiteY4" fmla="*/ 0 h 2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17" h="205212">
                  <a:moveTo>
                    <a:pt x="0" y="0"/>
                  </a:moveTo>
                  <a:lnTo>
                    <a:pt x="84499" y="0"/>
                  </a:lnTo>
                  <a:lnTo>
                    <a:pt x="87517" y="205212"/>
                  </a:lnTo>
                  <a:lnTo>
                    <a:pt x="3018" y="2021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9" name="Freeform 223">
              <a:extLst>
                <a:ext uri="{FF2B5EF4-FFF2-40B4-BE49-F238E27FC236}">
                  <a16:creationId xmlns:a16="http://schemas.microsoft.com/office/drawing/2014/main" id="{8DA80729-C6BC-A0D3-9739-B69064E8E53A}"/>
                </a:ext>
              </a:extLst>
            </p:cNvPr>
            <p:cNvSpPr/>
            <p:nvPr/>
          </p:nvSpPr>
          <p:spPr>
            <a:xfrm>
              <a:off x="6394764" y="2281473"/>
              <a:ext cx="132785" cy="202194"/>
            </a:xfrm>
            <a:custGeom>
              <a:avLst/>
              <a:gdLst>
                <a:gd name="connsiteX0" fmla="*/ 9054 w 132785"/>
                <a:gd name="connsiteY0" fmla="*/ 0 h 202194"/>
                <a:gd name="connsiteX1" fmla="*/ 114678 w 132785"/>
                <a:gd name="connsiteY1" fmla="*/ 9054 h 202194"/>
                <a:gd name="connsiteX2" fmla="*/ 132785 w 132785"/>
                <a:gd name="connsiteY2" fmla="*/ 193141 h 202194"/>
                <a:gd name="connsiteX3" fmla="*/ 0 w 132785"/>
                <a:gd name="connsiteY3" fmla="*/ 202194 h 202194"/>
                <a:gd name="connsiteX4" fmla="*/ 9054 w 132785"/>
                <a:gd name="connsiteY4" fmla="*/ 0 h 20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85" h="202194">
                  <a:moveTo>
                    <a:pt x="9054" y="0"/>
                  </a:moveTo>
                  <a:lnTo>
                    <a:pt x="114678" y="9054"/>
                  </a:lnTo>
                  <a:lnTo>
                    <a:pt x="132785" y="193141"/>
                  </a:lnTo>
                  <a:lnTo>
                    <a:pt x="0" y="202194"/>
                  </a:lnTo>
                  <a:lnTo>
                    <a:pt x="905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0" name="Freeform 224">
              <a:extLst>
                <a:ext uri="{FF2B5EF4-FFF2-40B4-BE49-F238E27FC236}">
                  <a16:creationId xmlns:a16="http://schemas.microsoft.com/office/drawing/2014/main" id="{16DB32DC-78B0-0673-E7B5-684CD045B07A}"/>
                </a:ext>
              </a:extLst>
            </p:cNvPr>
            <p:cNvSpPr/>
            <p:nvPr/>
          </p:nvSpPr>
          <p:spPr>
            <a:xfrm>
              <a:off x="5866646" y="2528935"/>
              <a:ext cx="99588" cy="178051"/>
            </a:xfrm>
            <a:custGeom>
              <a:avLst/>
              <a:gdLst>
                <a:gd name="connsiteX0" fmla="*/ 0 w 99588"/>
                <a:gd name="connsiteY0" fmla="*/ 3017 h 178051"/>
                <a:gd name="connsiteX1" fmla="*/ 99588 w 99588"/>
                <a:gd name="connsiteY1" fmla="*/ 0 h 178051"/>
                <a:gd name="connsiteX2" fmla="*/ 90534 w 99588"/>
                <a:gd name="connsiteY2" fmla="*/ 178051 h 178051"/>
                <a:gd name="connsiteX3" fmla="*/ 21124 w 99588"/>
                <a:gd name="connsiteY3" fmla="*/ 175033 h 178051"/>
                <a:gd name="connsiteX4" fmla="*/ 0 w 99588"/>
                <a:gd name="connsiteY4" fmla="*/ 3017 h 17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88" h="178051">
                  <a:moveTo>
                    <a:pt x="0" y="3017"/>
                  </a:moveTo>
                  <a:lnTo>
                    <a:pt x="99588" y="0"/>
                  </a:lnTo>
                  <a:lnTo>
                    <a:pt x="90534" y="178051"/>
                  </a:lnTo>
                  <a:lnTo>
                    <a:pt x="21124" y="175033"/>
                  </a:lnTo>
                  <a:lnTo>
                    <a:pt x="0" y="30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1" name="Freeform 225">
              <a:extLst>
                <a:ext uri="{FF2B5EF4-FFF2-40B4-BE49-F238E27FC236}">
                  <a16:creationId xmlns:a16="http://schemas.microsoft.com/office/drawing/2014/main" id="{23D2E41F-A260-C3D8-6D7A-8AD8A03B0B00}"/>
                </a:ext>
              </a:extLst>
            </p:cNvPr>
            <p:cNvSpPr/>
            <p:nvPr/>
          </p:nvSpPr>
          <p:spPr>
            <a:xfrm>
              <a:off x="5993394" y="2525917"/>
              <a:ext cx="144856" cy="187105"/>
            </a:xfrm>
            <a:custGeom>
              <a:avLst/>
              <a:gdLst>
                <a:gd name="connsiteX0" fmla="*/ 3018 w 144856"/>
                <a:gd name="connsiteY0" fmla="*/ 0 h 187105"/>
                <a:gd name="connsiteX1" fmla="*/ 144856 w 144856"/>
                <a:gd name="connsiteY1" fmla="*/ 0 h 187105"/>
                <a:gd name="connsiteX2" fmla="*/ 144856 w 144856"/>
                <a:gd name="connsiteY2" fmla="*/ 187105 h 187105"/>
                <a:gd name="connsiteX3" fmla="*/ 0 w 144856"/>
                <a:gd name="connsiteY3" fmla="*/ 184087 h 187105"/>
                <a:gd name="connsiteX4" fmla="*/ 3018 w 144856"/>
                <a:gd name="connsiteY4" fmla="*/ 0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56" h="187105">
                  <a:moveTo>
                    <a:pt x="3018" y="0"/>
                  </a:moveTo>
                  <a:lnTo>
                    <a:pt x="144856" y="0"/>
                  </a:lnTo>
                  <a:lnTo>
                    <a:pt x="144856" y="187105"/>
                  </a:lnTo>
                  <a:lnTo>
                    <a:pt x="0" y="184087"/>
                  </a:lnTo>
                  <a:lnTo>
                    <a:pt x="301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2" name="Freeform 226">
              <a:extLst>
                <a:ext uri="{FF2B5EF4-FFF2-40B4-BE49-F238E27FC236}">
                  <a16:creationId xmlns:a16="http://schemas.microsoft.com/office/drawing/2014/main" id="{F2D0B8CD-DF3D-0E67-1894-AC711C36F130}"/>
                </a:ext>
              </a:extLst>
            </p:cNvPr>
            <p:cNvSpPr/>
            <p:nvPr/>
          </p:nvSpPr>
          <p:spPr>
            <a:xfrm>
              <a:off x="6177481" y="2516863"/>
              <a:ext cx="141838" cy="193141"/>
            </a:xfrm>
            <a:custGeom>
              <a:avLst/>
              <a:gdLst>
                <a:gd name="connsiteX0" fmla="*/ 6036 w 141838"/>
                <a:gd name="connsiteY0" fmla="*/ 0 h 193141"/>
                <a:gd name="connsiteX1" fmla="*/ 141838 w 141838"/>
                <a:gd name="connsiteY1" fmla="*/ 3018 h 193141"/>
                <a:gd name="connsiteX2" fmla="*/ 141838 w 141838"/>
                <a:gd name="connsiteY2" fmla="*/ 193141 h 193141"/>
                <a:gd name="connsiteX3" fmla="*/ 0 w 141838"/>
                <a:gd name="connsiteY3" fmla="*/ 190123 h 193141"/>
                <a:gd name="connsiteX4" fmla="*/ 6036 w 141838"/>
                <a:gd name="connsiteY4" fmla="*/ 0 h 193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38" h="193141">
                  <a:moveTo>
                    <a:pt x="6036" y="0"/>
                  </a:moveTo>
                  <a:lnTo>
                    <a:pt x="141838" y="3018"/>
                  </a:lnTo>
                  <a:lnTo>
                    <a:pt x="141838" y="193141"/>
                  </a:lnTo>
                  <a:lnTo>
                    <a:pt x="0" y="190123"/>
                  </a:lnTo>
                  <a:lnTo>
                    <a:pt x="60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3" name="Freeform 227">
              <a:extLst>
                <a:ext uri="{FF2B5EF4-FFF2-40B4-BE49-F238E27FC236}">
                  <a16:creationId xmlns:a16="http://schemas.microsoft.com/office/drawing/2014/main" id="{27FCA9BA-1BC9-C79B-AB68-35061A5CDDE2}"/>
                </a:ext>
              </a:extLst>
            </p:cNvPr>
            <p:cNvSpPr/>
            <p:nvPr/>
          </p:nvSpPr>
          <p:spPr>
            <a:xfrm>
              <a:off x="6361568" y="2522899"/>
              <a:ext cx="138820" cy="187105"/>
            </a:xfrm>
            <a:custGeom>
              <a:avLst/>
              <a:gdLst>
                <a:gd name="connsiteX0" fmla="*/ 0 w 138820"/>
                <a:gd name="connsiteY0" fmla="*/ 0 h 187105"/>
                <a:gd name="connsiteX1" fmla="*/ 129767 w 138820"/>
                <a:gd name="connsiteY1" fmla="*/ 3018 h 187105"/>
                <a:gd name="connsiteX2" fmla="*/ 138820 w 138820"/>
                <a:gd name="connsiteY2" fmla="*/ 184087 h 187105"/>
                <a:gd name="connsiteX3" fmla="*/ 0 w 138820"/>
                <a:gd name="connsiteY3" fmla="*/ 187105 h 187105"/>
                <a:gd name="connsiteX4" fmla="*/ 0 w 138820"/>
                <a:gd name="connsiteY4" fmla="*/ 0 h 18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87105">
                  <a:moveTo>
                    <a:pt x="0" y="0"/>
                  </a:moveTo>
                  <a:lnTo>
                    <a:pt x="129767" y="3018"/>
                  </a:lnTo>
                  <a:lnTo>
                    <a:pt x="138820" y="184087"/>
                  </a:lnTo>
                  <a:lnTo>
                    <a:pt x="0" y="18710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4" name="Freeform 228">
              <a:extLst>
                <a:ext uri="{FF2B5EF4-FFF2-40B4-BE49-F238E27FC236}">
                  <a16:creationId xmlns:a16="http://schemas.microsoft.com/office/drawing/2014/main" id="{906C165F-4554-D2C9-DBF7-45875AE595F7}"/>
                </a:ext>
              </a:extLst>
            </p:cNvPr>
            <p:cNvSpPr/>
            <p:nvPr/>
          </p:nvSpPr>
          <p:spPr>
            <a:xfrm>
              <a:off x="6542638" y="2516863"/>
              <a:ext cx="129766" cy="193141"/>
            </a:xfrm>
            <a:custGeom>
              <a:avLst/>
              <a:gdLst>
                <a:gd name="connsiteX0" fmla="*/ 0 w 129766"/>
                <a:gd name="connsiteY0" fmla="*/ 0 h 193141"/>
                <a:gd name="connsiteX1" fmla="*/ 126748 w 129766"/>
                <a:gd name="connsiteY1" fmla="*/ 9054 h 193141"/>
                <a:gd name="connsiteX2" fmla="*/ 129766 w 129766"/>
                <a:gd name="connsiteY2" fmla="*/ 193141 h 193141"/>
                <a:gd name="connsiteX3" fmla="*/ 12071 w 129766"/>
                <a:gd name="connsiteY3" fmla="*/ 190123 h 193141"/>
                <a:gd name="connsiteX4" fmla="*/ 0 w 129766"/>
                <a:gd name="connsiteY4" fmla="*/ 0 h 193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66" h="193141">
                  <a:moveTo>
                    <a:pt x="0" y="0"/>
                  </a:moveTo>
                  <a:lnTo>
                    <a:pt x="126748" y="9054"/>
                  </a:lnTo>
                  <a:lnTo>
                    <a:pt x="129766" y="193141"/>
                  </a:lnTo>
                  <a:lnTo>
                    <a:pt x="12071" y="1901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25" name="Group 24">
              <a:extLst>
                <a:ext uri="{FF2B5EF4-FFF2-40B4-BE49-F238E27FC236}">
                  <a16:creationId xmlns:a16="http://schemas.microsoft.com/office/drawing/2014/main" id="{66E3CB30-564E-C5BB-E0D7-1813D1BE23A7}"/>
                </a:ext>
              </a:extLst>
            </p:cNvPr>
            <p:cNvGrpSpPr/>
            <p:nvPr/>
          </p:nvGrpSpPr>
          <p:grpSpPr>
            <a:xfrm>
              <a:off x="5890788" y="2819400"/>
              <a:ext cx="769544" cy="126748"/>
              <a:chOff x="5890788" y="2866931"/>
              <a:chExt cx="769544" cy="126748"/>
            </a:xfrm>
            <a:solidFill>
              <a:schemeClr val="bg1"/>
            </a:solidFill>
          </p:grpSpPr>
          <p:grpSp>
            <p:nvGrpSpPr>
              <p:cNvPr id="68" name="Group 67">
                <a:extLst>
                  <a:ext uri="{FF2B5EF4-FFF2-40B4-BE49-F238E27FC236}">
                    <a16:creationId xmlns:a16="http://schemas.microsoft.com/office/drawing/2014/main" id="{667F6801-C431-0608-10AF-9261A0A8A651}"/>
                  </a:ext>
                </a:extLst>
              </p:cNvPr>
              <p:cNvGrpSpPr/>
              <p:nvPr/>
            </p:nvGrpSpPr>
            <p:grpSpPr>
              <a:xfrm>
                <a:off x="5890788" y="2866931"/>
                <a:ext cx="304800" cy="126748"/>
                <a:chOff x="5890788" y="2866931"/>
                <a:chExt cx="304800" cy="126748"/>
              </a:xfrm>
              <a:grpFill/>
            </p:grpSpPr>
            <p:sp>
              <p:nvSpPr>
                <p:cNvPr id="72" name="Freeform 276">
                  <a:extLst>
                    <a:ext uri="{FF2B5EF4-FFF2-40B4-BE49-F238E27FC236}">
                      <a16:creationId xmlns:a16="http://schemas.microsoft.com/office/drawing/2014/main" id="{C8D29033-D146-06A4-51DA-BE4480556AB0}"/>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3" name="Freeform 277">
                  <a:extLst>
                    <a:ext uri="{FF2B5EF4-FFF2-40B4-BE49-F238E27FC236}">
                      <a16:creationId xmlns:a16="http://schemas.microsoft.com/office/drawing/2014/main" id="{8E39DC3F-E1E4-C2B8-CEDD-B0465B8D693B}"/>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69" name="Group 68">
                <a:extLst>
                  <a:ext uri="{FF2B5EF4-FFF2-40B4-BE49-F238E27FC236}">
                    <a16:creationId xmlns:a16="http://schemas.microsoft.com/office/drawing/2014/main" id="{66CB692D-746B-DF21-AF42-126D93F7959D}"/>
                  </a:ext>
                </a:extLst>
              </p:cNvPr>
              <p:cNvGrpSpPr/>
              <p:nvPr/>
            </p:nvGrpSpPr>
            <p:grpSpPr>
              <a:xfrm>
                <a:off x="6355532" y="2866931"/>
                <a:ext cx="304800" cy="126748"/>
                <a:chOff x="5890788" y="2866931"/>
                <a:chExt cx="304800" cy="126748"/>
              </a:xfrm>
              <a:grpFill/>
            </p:grpSpPr>
            <p:sp>
              <p:nvSpPr>
                <p:cNvPr id="70" name="Freeform 274">
                  <a:extLst>
                    <a:ext uri="{FF2B5EF4-FFF2-40B4-BE49-F238E27FC236}">
                      <a16:creationId xmlns:a16="http://schemas.microsoft.com/office/drawing/2014/main" id="{83BB606B-FFA1-B709-51A6-FA446B3FE985}"/>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1" name="Freeform 275">
                  <a:extLst>
                    <a:ext uri="{FF2B5EF4-FFF2-40B4-BE49-F238E27FC236}">
                      <a16:creationId xmlns:a16="http://schemas.microsoft.com/office/drawing/2014/main" id="{2527E85B-9BCB-C9CD-2D56-353AA883104A}"/>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nvGrpSpPr>
            <p:cNvPr id="26" name="Group 25">
              <a:extLst>
                <a:ext uri="{FF2B5EF4-FFF2-40B4-BE49-F238E27FC236}">
                  <a16:creationId xmlns:a16="http://schemas.microsoft.com/office/drawing/2014/main" id="{42389410-B9FA-6E88-03DF-15751AC89CC7}"/>
                </a:ext>
              </a:extLst>
            </p:cNvPr>
            <p:cNvGrpSpPr/>
            <p:nvPr/>
          </p:nvGrpSpPr>
          <p:grpSpPr>
            <a:xfrm>
              <a:off x="5890788" y="2987895"/>
              <a:ext cx="769544" cy="126748"/>
              <a:chOff x="5890788" y="2866931"/>
              <a:chExt cx="769544" cy="126748"/>
            </a:xfrm>
            <a:solidFill>
              <a:schemeClr val="bg1"/>
            </a:solidFill>
          </p:grpSpPr>
          <p:grpSp>
            <p:nvGrpSpPr>
              <p:cNvPr id="62" name="Group 61">
                <a:extLst>
                  <a:ext uri="{FF2B5EF4-FFF2-40B4-BE49-F238E27FC236}">
                    <a16:creationId xmlns:a16="http://schemas.microsoft.com/office/drawing/2014/main" id="{86A42D08-D20A-69DB-3991-004CFD98DE89}"/>
                  </a:ext>
                </a:extLst>
              </p:cNvPr>
              <p:cNvGrpSpPr/>
              <p:nvPr/>
            </p:nvGrpSpPr>
            <p:grpSpPr>
              <a:xfrm>
                <a:off x="5890788" y="2866931"/>
                <a:ext cx="304800" cy="126748"/>
                <a:chOff x="5890788" y="2866931"/>
                <a:chExt cx="304800" cy="126748"/>
              </a:xfrm>
              <a:grpFill/>
            </p:grpSpPr>
            <p:sp>
              <p:nvSpPr>
                <p:cNvPr id="66" name="Freeform 270">
                  <a:extLst>
                    <a:ext uri="{FF2B5EF4-FFF2-40B4-BE49-F238E27FC236}">
                      <a16:creationId xmlns:a16="http://schemas.microsoft.com/office/drawing/2014/main" id="{A301CB6F-A72A-7855-3E15-358F6A491CA0}"/>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7" name="Freeform 271">
                  <a:extLst>
                    <a:ext uri="{FF2B5EF4-FFF2-40B4-BE49-F238E27FC236}">
                      <a16:creationId xmlns:a16="http://schemas.microsoft.com/office/drawing/2014/main" id="{773319B2-9D5C-A1EA-9F96-57718058855A}"/>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63" name="Group 62">
                <a:extLst>
                  <a:ext uri="{FF2B5EF4-FFF2-40B4-BE49-F238E27FC236}">
                    <a16:creationId xmlns:a16="http://schemas.microsoft.com/office/drawing/2014/main" id="{5D8FBE77-DACC-F10A-CC76-1718E5C6B71E}"/>
                  </a:ext>
                </a:extLst>
              </p:cNvPr>
              <p:cNvGrpSpPr/>
              <p:nvPr/>
            </p:nvGrpSpPr>
            <p:grpSpPr>
              <a:xfrm>
                <a:off x="6355532" y="2866931"/>
                <a:ext cx="304800" cy="126748"/>
                <a:chOff x="5890788" y="2866931"/>
                <a:chExt cx="304800" cy="126748"/>
              </a:xfrm>
              <a:grpFill/>
            </p:grpSpPr>
            <p:sp>
              <p:nvSpPr>
                <p:cNvPr id="64" name="Freeform 268">
                  <a:extLst>
                    <a:ext uri="{FF2B5EF4-FFF2-40B4-BE49-F238E27FC236}">
                      <a16:creationId xmlns:a16="http://schemas.microsoft.com/office/drawing/2014/main" id="{F7842996-9562-BD29-F65D-0D4B9047AAF3}"/>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5" name="Freeform 269">
                  <a:extLst>
                    <a:ext uri="{FF2B5EF4-FFF2-40B4-BE49-F238E27FC236}">
                      <a16:creationId xmlns:a16="http://schemas.microsoft.com/office/drawing/2014/main" id="{78FA85D6-7446-02C1-6D00-D75C631AFDF2}"/>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nvGrpSpPr>
            <p:cNvPr id="27" name="Group 26">
              <a:extLst>
                <a:ext uri="{FF2B5EF4-FFF2-40B4-BE49-F238E27FC236}">
                  <a16:creationId xmlns:a16="http://schemas.microsoft.com/office/drawing/2014/main" id="{8AC962FE-1A76-FA5A-99F9-5DC475770299}"/>
                </a:ext>
              </a:extLst>
            </p:cNvPr>
            <p:cNvGrpSpPr/>
            <p:nvPr/>
          </p:nvGrpSpPr>
          <p:grpSpPr>
            <a:xfrm>
              <a:off x="5890788" y="3156390"/>
              <a:ext cx="769544" cy="126748"/>
              <a:chOff x="5890788" y="2866931"/>
              <a:chExt cx="769544" cy="126748"/>
            </a:xfrm>
            <a:solidFill>
              <a:schemeClr val="bg1"/>
            </a:solidFill>
          </p:grpSpPr>
          <p:grpSp>
            <p:nvGrpSpPr>
              <p:cNvPr id="56" name="Group 55">
                <a:extLst>
                  <a:ext uri="{FF2B5EF4-FFF2-40B4-BE49-F238E27FC236}">
                    <a16:creationId xmlns:a16="http://schemas.microsoft.com/office/drawing/2014/main" id="{057FABB0-32E4-BE38-6D78-6A91F6CDE3FB}"/>
                  </a:ext>
                </a:extLst>
              </p:cNvPr>
              <p:cNvGrpSpPr/>
              <p:nvPr/>
            </p:nvGrpSpPr>
            <p:grpSpPr>
              <a:xfrm>
                <a:off x="5890788" y="2866931"/>
                <a:ext cx="304800" cy="126748"/>
                <a:chOff x="5890788" y="2866931"/>
                <a:chExt cx="304800" cy="126748"/>
              </a:xfrm>
              <a:grpFill/>
            </p:grpSpPr>
            <p:sp>
              <p:nvSpPr>
                <p:cNvPr id="60" name="Freeform 264">
                  <a:extLst>
                    <a:ext uri="{FF2B5EF4-FFF2-40B4-BE49-F238E27FC236}">
                      <a16:creationId xmlns:a16="http://schemas.microsoft.com/office/drawing/2014/main" id="{63325534-78C0-3D69-757F-6D99781C0D5F}"/>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1" name="Freeform 265">
                  <a:extLst>
                    <a:ext uri="{FF2B5EF4-FFF2-40B4-BE49-F238E27FC236}">
                      <a16:creationId xmlns:a16="http://schemas.microsoft.com/office/drawing/2014/main" id="{0F7C8D11-6A66-6C23-8F5F-ADA0AD9C1442}"/>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57" name="Group 56">
                <a:extLst>
                  <a:ext uri="{FF2B5EF4-FFF2-40B4-BE49-F238E27FC236}">
                    <a16:creationId xmlns:a16="http://schemas.microsoft.com/office/drawing/2014/main" id="{59D9122F-5648-CB93-C6B7-C170827FA06C}"/>
                  </a:ext>
                </a:extLst>
              </p:cNvPr>
              <p:cNvGrpSpPr/>
              <p:nvPr/>
            </p:nvGrpSpPr>
            <p:grpSpPr>
              <a:xfrm>
                <a:off x="6355532" y="2866931"/>
                <a:ext cx="304800" cy="126748"/>
                <a:chOff x="5890788" y="2866931"/>
                <a:chExt cx="304800" cy="126748"/>
              </a:xfrm>
              <a:grpFill/>
            </p:grpSpPr>
            <p:sp>
              <p:nvSpPr>
                <p:cNvPr id="58" name="Freeform 262">
                  <a:extLst>
                    <a:ext uri="{FF2B5EF4-FFF2-40B4-BE49-F238E27FC236}">
                      <a16:creationId xmlns:a16="http://schemas.microsoft.com/office/drawing/2014/main" id="{52F03AED-E840-E999-60A5-81467060A99B}"/>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9" name="Freeform 263">
                  <a:extLst>
                    <a:ext uri="{FF2B5EF4-FFF2-40B4-BE49-F238E27FC236}">
                      <a16:creationId xmlns:a16="http://schemas.microsoft.com/office/drawing/2014/main" id="{59605FF1-7DCB-360B-AA32-590410949A2F}"/>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nvGrpSpPr>
            <p:cNvPr id="28" name="Group 27">
              <a:extLst>
                <a:ext uri="{FF2B5EF4-FFF2-40B4-BE49-F238E27FC236}">
                  <a16:creationId xmlns:a16="http://schemas.microsoft.com/office/drawing/2014/main" id="{D93D430D-18C0-6838-BE96-3B903EFF9183}"/>
                </a:ext>
              </a:extLst>
            </p:cNvPr>
            <p:cNvGrpSpPr/>
            <p:nvPr/>
          </p:nvGrpSpPr>
          <p:grpSpPr>
            <a:xfrm>
              <a:off x="5890788" y="3324885"/>
              <a:ext cx="769544" cy="126748"/>
              <a:chOff x="5890788" y="2866931"/>
              <a:chExt cx="769544" cy="126748"/>
            </a:xfrm>
            <a:solidFill>
              <a:schemeClr val="bg1"/>
            </a:solidFill>
          </p:grpSpPr>
          <p:grpSp>
            <p:nvGrpSpPr>
              <p:cNvPr id="50" name="Group 49">
                <a:extLst>
                  <a:ext uri="{FF2B5EF4-FFF2-40B4-BE49-F238E27FC236}">
                    <a16:creationId xmlns:a16="http://schemas.microsoft.com/office/drawing/2014/main" id="{181DAE40-E29D-5321-9727-E3F543877AEB}"/>
                  </a:ext>
                </a:extLst>
              </p:cNvPr>
              <p:cNvGrpSpPr/>
              <p:nvPr/>
            </p:nvGrpSpPr>
            <p:grpSpPr>
              <a:xfrm>
                <a:off x="5890788" y="2866931"/>
                <a:ext cx="304800" cy="126748"/>
                <a:chOff x="5890788" y="2866931"/>
                <a:chExt cx="304800" cy="126748"/>
              </a:xfrm>
              <a:grpFill/>
            </p:grpSpPr>
            <p:sp>
              <p:nvSpPr>
                <p:cNvPr id="54" name="Freeform 258">
                  <a:extLst>
                    <a:ext uri="{FF2B5EF4-FFF2-40B4-BE49-F238E27FC236}">
                      <a16:creationId xmlns:a16="http://schemas.microsoft.com/office/drawing/2014/main" id="{CF105693-45E1-69D7-BBAC-9B9791AA84B1}"/>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5" name="Freeform 259">
                  <a:extLst>
                    <a:ext uri="{FF2B5EF4-FFF2-40B4-BE49-F238E27FC236}">
                      <a16:creationId xmlns:a16="http://schemas.microsoft.com/office/drawing/2014/main" id="{E1E016B4-44C8-80FB-DA20-03FE928D4DD4}"/>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51" name="Group 50">
                <a:extLst>
                  <a:ext uri="{FF2B5EF4-FFF2-40B4-BE49-F238E27FC236}">
                    <a16:creationId xmlns:a16="http://schemas.microsoft.com/office/drawing/2014/main" id="{73D72F34-744E-922D-63D7-EEB6829B3A3D}"/>
                  </a:ext>
                </a:extLst>
              </p:cNvPr>
              <p:cNvGrpSpPr/>
              <p:nvPr/>
            </p:nvGrpSpPr>
            <p:grpSpPr>
              <a:xfrm>
                <a:off x="6355532" y="2866931"/>
                <a:ext cx="304800" cy="126748"/>
                <a:chOff x="5890788" y="2866931"/>
                <a:chExt cx="304800" cy="126748"/>
              </a:xfrm>
              <a:grpFill/>
            </p:grpSpPr>
            <p:sp>
              <p:nvSpPr>
                <p:cNvPr id="52" name="Freeform 256">
                  <a:extLst>
                    <a:ext uri="{FF2B5EF4-FFF2-40B4-BE49-F238E27FC236}">
                      <a16:creationId xmlns:a16="http://schemas.microsoft.com/office/drawing/2014/main" id="{F9EF1FDE-9B0E-0455-66B7-179917ACF9C5}"/>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3" name="Freeform 257">
                  <a:extLst>
                    <a:ext uri="{FF2B5EF4-FFF2-40B4-BE49-F238E27FC236}">
                      <a16:creationId xmlns:a16="http://schemas.microsoft.com/office/drawing/2014/main" id="{365D31AE-9AC5-3864-21F0-BEF22101DBC9}"/>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nvGrpSpPr>
            <p:cNvPr id="29" name="Group 28">
              <a:extLst>
                <a:ext uri="{FF2B5EF4-FFF2-40B4-BE49-F238E27FC236}">
                  <a16:creationId xmlns:a16="http://schemas.microsoft.com/office/drawing/2014/main" id="{572C19E8-C9F9-996A-D6C3-8FACF2B366B4}"/>
                </a:ext>
              </a:extLst>
            </p:cNvPr>
            <p:cNvGrpSpPr/>
            <p:nvPr/>
          </p:nvGrpSpPr>
          <p:grpSpPr>
            <a:xfrm>
              <a:off x="5890788" y="3493380"/>
              <a:ext cx="769544" cy="126748"/>
              <a:chOff x="5890788" y="2866931"/>
              <a:chExt cx="769544" cy="126748"/>
            </a:xfrm>
            <a:solidFill>
              <a:schemeClr val="bg1"/>
            </a:solidFill>
          </p:grpSpPr>
          <p:grpSp>
            <p:nvGrpSpPr>
              <p:cNvPr id="44" name="Group 43">
                <a:extLst>
                  <a:ext uri="{FF2B5EF4-FFF2-40B4-BE49-F238E27FC236}">
                    <a16:creationId xmlns:a16="http://schemas.microsoft.com/office/drawing/2014/main" id="{AB7F47B6-200C-3C59-0210-B987BDEDF471}"/>
                  </a:ext>
                </a:extLst>
              </p:cNvPr>
              <p:cNvGrpSpPr/>
              <p:nvPr/>
            </p:nvGrpSpPr>
            <p:grpSpPr>
              <a:xfrm>
                <a:off x="5890788" y="2866931"/>
                <a:ext cx="304800" cy="126748"/>
                <a:chOff x="5890788" y="2866931"/>
                <a:chExt cx="304800" cy="126748"/>
              </a:xfrm>
              <a:grpFill/>
            </p:grpSpPr>
            <p:sp>
              <p:nvSpPr>
                <p:cNvPr id="48" name="Freeform 252">
                  <a:extLst>
                    <a:ext uri="{FF2B5EF4-FFF2-40B4-BE49-F238E27FC236}">
                      <a16:creationId xmlns:a16="http://schemas.microsoft.com/office/drawing/2014/main" id="{F57325A3-87E9-CEC9-3449-DC8120DC6BE7}"/>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9" name="Freeform 253">
                  <a:extLst>
                    <a:ext uri="{FF2B5EF4-FFF2-40B4-BE49-F238E27FC236}">
                      <a16:creationId xmlns:a16="http://schemas.microsoft.com/office/drawing/2014/main" id="{B449E803-063B-1BF0-B751-44A6E15B2B37}"/>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45" name="Group 44">
                <a:extLst>
                  <a:ext uri="{FF2B5EF4-FFF2-40B4-BE49-F238E27FC236}">
                    <a16:creationId xmlns:a16="http://schemas.microsoft.com/office/drawing/2014/main" id="{0AB7472C-D85C-7445-F651-B04B36B31793}"/>
                  </a:ext>
                </a:extLst>
              </p:cNvPr>
              <p:cNvGrpSpPr/>
              <p:nvPr/>
            </p:nvGrpSpPr>
            <p:grpSpPr>
              <a:xfrm>
                <a:off x="6355532" y="2866931"/>
                <a:ext cx="304800" cy="126748"/>
                <a:chOff x="5890788" y="2866931"/>
                <a:chExt cx="304800" cy="126748"/>
              </a:xfrm>
              <a:grpFill/>
            </p:grpSpPr>
            <p:sp>
              <p:nvSpPr>
                <p:cNvPr id="46" name="Freeform 250">
                  <a:extLst>
                    <a:ext uri="{FF2B5EF4-FFF2-40B4-BE49-F238E27FC236}">
                      <a16:creationId xmlns:a16="http://schemas.microsoft.com/office/drawing/2014/main" id="{19693544-2B6E-6FAF-E751-CD4FB32299D0}"/>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7" name="Freeform 251">
                  <a:extLst>
                    <a:ext uri="{FF2B5EF4-FFF2-40B4-BE49-F238E27FC236}">
                      <a16:creationId xmlns:a16="http://schemas.microsoft.com/office/drawing/2014/main" id="{BAF40395-2DAC-73D0-AFF8-45A8451E3C14}"/>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nvGrpSpPr>
            <p:cNvPr id="30" name="Group 29">
              <a:extLst>
                <a:ext uri="{FF2B5EF4-FFF2-40B4-BE49-F238E27FC236}">
                  <a16:creationId xmlns:a16="http://schemas.microsoft.com/office/drawing/2014/main" id="{35B42D52-ACC0-BA64-D8C5-D269ACD28688}"/>
                </a:ext>
              </a:extLst>
            </p:cNvPr>
            <p:cNvGrpSpPr/>
            <p:nvPr/>
          </p:nvGrpSpPr>
          <p:grpSpPr>
            <a:xfrm>
              <a:off x="5890788" y="3661875"/>
              <a:ext cx="769544" cy="126748"/>
              <a:chOff x="5890788" y="2866931"/>
              <a:chExt cx="769544" cy="126748"/>
            </a:xfrm>
            <a:solidFill>
              <a:schemeClr val="bg1"/>
            </a:solidFill>
          </p:grpSpPr>
          <p:grpSp>
            <p:nvGrpSpPr>
              <p:cNvPr id="38" name="Group 37">
                <a:extLst>
                  <a:ext uri="{FF2B5EF4-FFF2-40B4-BE49-F238E27FC236}">
                    <a16:creationId xmlns:a16="http://schemas.microsoft.com/office/drawing/2014/main" id="{0C514C79-48C8-0DDA-9FCE-96D712B49089}"/>
                  </a:ext>
                </a:extLst>
              </p:cNvPr>
              <p:cNvGrpSpPr/>
              <p:nvPr/>
            </p:nvGrpSpPr>
            <p:grpSpPr>
              <a:xfrm>
                <a:off x="5890788" y="2866931"/>
                <a:ext cx="304800" cy="126748"/>
                <a:chOff x="5890788" y="2866931"/>
                <a:chExt cx="304800" cy="126748"/>
              </a:xfrm>
              <a:grpFill/>
            </p:grpSpPr>
            <p:sp>
              <p:nvSpPr>
                <p:cNvPr id="42" name="Freeform 246">
                  <a:extLst>
                    <a:ext uri="{FF2B5EF4-FFF2-40B4-BE49-F238E27FC236}">
                      <a16:creationId xmlns:a16="http://schemas.microsoft.com/office/drawing/2014/main" id="{239C89D0-573D-57FA-74B1-A2E579D2C3D6}"/>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3" name="Freeform 247">
                  <a:extLst>
                    <a:ext uri="{FF2B5EF4-FFF2-40B4-BE49-F238E27FC236}">
                      <a16:creationId xmlns:a16="http://schemas.microsoft.com/office/drawing/2014/main" id="{1931C319-BFB7-0629-5546-5F76BD436407}"/>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39" name="Group 38">
                <a:extLst>
                  <a:ext uri="{FF2B5EF4-FFF2-40B4-BE49-F238E27FC236}">
                    <a16:creationId xmlns:a16="http://schemas.microsoft.com/office/drawing/2014/main" id="{13185666-B51E-28BF-91EE-C1B940158598}"/>
                  </a:ext>
                </a:extLst>
              </p:cNvPr>
              <p:cNvGrpSpPr/>
              <p:nvPr/>
            </p:nvGrpSpPr>
            <p:grpSpPr>
              <a:xfrm>
                <a:off x="6355532" y="2866931"/>
                <a:ext cx="304800" cy="126748"/>
                <a:chOff x="5890788" y="2866931"/>
                <a:chExt cx="304800" cy="126748"/>
              </a:xfrm>
              <a:grpFill/>
            </p:grpSpPr>
            <p:sp>
              <p:nvSpPr>
                <p:cNvPr id="40" name="Freeform 244">
                  <a:extLst>
                    <a:ext uri="{FF2B5EF4-FFF2-40B4-BE49-F238E27FC236}">
                      <a16:creationId xmlns:a16="http://schemas.microsoft.com/office/drawing/2014/main" id="{5ACC968D-A29A-3077-4785-84249161BA62}"/>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1" name="Freeform 245">
                  <a:extLst>
                    <a:ext uri="{FF2B5EF4-FFF2-40B4-BE49-F238E27FC236}">
                      <a16:creationId xmlns:a16="http://schemas.microsoft.com/office/drawing/2014/main" id="{DA59E8D8-F059-C749-B59D-2DAFD60C8406}"/>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nvGrpSpPr>
            <p:cNvPr id="31" name="Group 30">
              <a:extLst>
                <a:ext uri="{FF2B5EF4-FFF2-40B4-BE49-F238E27FC236}">
                  <a16:creationId xmlns:a16="http://schemas.microsoft.com/office/drawing/2014/main" id="{BBD82664-1A88-E777-1DA8-074FEA176E25}"/>
                </a:ext>
              </a:extLst>
            </p:cNvPr>
            <p:cNvGrpSpPr/>
            <p:nvPr/>
          </p:nvGrpSpPr>
          <p:grpSpPr>
            <a:xfrm>
              <a:off x="5890788" y="3830370"/>
              <a:ext cx="769544" cy="126748"/>
              <a:chOff x="5890788" y="2866931"/>
              <a:chExt cx="769544" cy="126748"/>
            </a:xfrm>
            <a:solidFill>
              <a:schemeClr val="bg1"/>
            </a:solidFill>
          </p:grpSpPr>
          <p:grpSp>
            <p:nvGrpSpPr>
              <p:cNvPr id="32" name="Group 31">
                <a:extLst>
                  <a:ext uri="{FF2B5EF4-FFF2-40B4-BE49-F238E27FC236}">
                    <a16:creationId xmlns:a16="http://schemas.microsoft.com/office/drawing/2014/main" id="{38CAC9F6-FFFD-293B-3F99-C33FD0D189A2}"/>
                  </a:ext>
                </a:extLst>
              </p:cNvPr>
              <p:cNvGrpSpPr/>
              <p:nvPr/>
            </p:nvGrpSpPr>
            <p:grpSpPr>
              <a:xfrm>
                <a:off x="5890788" y="2866931"/>
                <a:ext cx="304800" cy="126748"/>
                <a:chOff x="5890788" y="2866931"/>
                <a:chExt cx="304800" cy="126748"/>
              </a:xfrm>
              <a:grpFill/>
            </p:grpSpPr>
            <p:sp>
              <p:nvSpPr>
                <p:cNvPr id="36" name="Freeform 240">
                  <a:extLst>
                    <a:ext uri="{FF2B5EF4-FFF2-40B4-BE49-F238E27FC236}">
                      <a16:creationId xmlns:a16="http://schemas.microsoft.com/office/drawing/2014/main" id="{D5F1EFB0-2E1C-17DF-C859-CC265AB86C45}"/>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7" name="Freeform 241">
                  <a:extLst>
                    <a:ext uri="{FF2B5EF4-FFF2-40B4-BE49-F238E27FC236}">
                      <a16:creationId xmlns:a16="http://schemas.microsoft.com/office/drawing/2014/main" id="{8F205841-33E9-A17D-B3FA-6FE3631406FF}"/>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nvGrpSpPr>
              <p:cNvPr id="33" name="Group 32">
                <a:extLst>
                  <a:ext uri="{FF2B5EF4-FFF2-40B4-BE49-F238E27FC236}">
                    <a16:creationId xmlns:a16="http://schemas.microsoft.com/office/drawing/2014/main" id="{BDBBD841-F2AF-D67C-2D25-D20AD30137DC}"/>
                  </a:ext>
                </a:extLst>
              </p:cNvPr>
              <p:cNvGrpSpPr/>
              <p:nvPr/>
            </p:nvGrpSpPr>
            <p:grpSpPr>
              <a:xfrm>
                <a:off x="6355532" y="2866931"/>
                <a:ext cx="304800" cy="126748"/>
                <a:chOff x="5890788" y="2866931"/>
                <a:chExt cx="304800" cy="126748"/>
              </a:xfrm>
              <a:grpFill/>
            </p:grpSpPr>
            <p:sp>
              <p:nvSpPr>
                <p:cNvPr id="34" name="Freeform 238">
                  <a:extLst>
                    <a:ext uri="{FF2B5EF4-FFF2-40B4-BE49-F238E27FC236}">
                      <a16:creationId xmlns:a16="http://schemas.microsoft.com/office/drawing/2014/main" id="{0C63497A-CA95-96C8-413C-A9BB2954ED0B}"/>
                    </a:ext>
                  </a:extLst>
                </p:cNvPr>
                <p:cNvSpPr/>
                <p:nvPr/>
              </p:nvSpPr>
              <p:spPr>
                <a:xfrm>
                  <a:off x="589078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5" name="Freeform 239">
                  <a:extLst>
                    <a:ext uri="{FF2B5EF4-FFF2-40B4-BE49-F238E27FC236}">
                      <a16:creationId xmlns:a16="http://schemas.microsoft.com/office/drawing/2014/main" id="{A17FC070-1532-38A0-DE3B-3E9E09B01BFB}"/>
                    </a:ext>
                  </a:extLst>
                </p:cNvPr>
                <p:cNvSpPr/>
                <p:nvPr/>
              </p:nvSpPr>
              <p:spPr>
                <a:xfrm>
                  <a:off x="6056768" y="2866931"/>
                  <a:ext cx="138820" cy="126748"/>
                </a:xfrm>
                <a:custGeom>
                  <a:avLst/>
                  <a:gdLst>
                    <a:gd name="connsiteX0" fmla="*/ 0 w 138820"/>
                    <a:gd name="connsiteY0" fmla="*/ 0 h 126748"/>
                    <a:gd name="connsiteX1" fmla="*/ 135802 w 138820"/>
                    <a:gd name="connsiteY1" fmla="*/ 0 h 126748"/>
                    <a:gd name="connsiteX2" fmla="*/ 138820 w 138820"/>
                    <a:gd name="connsiteY2" fmla="*/ 123730 h 126748"/>
                    <a:gd name="connsiteX3" fmla="*/ 0 w 138820"/>
                    <a:gd name="connsiteY3" fmla="*/ 126748 h 126748"/>
                    <a:gd name="connsiteX4" fmla="*/ 0 w 138820"/>
                    <a:gd name="connsiteY4" fmla="*/ 0 h 12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0" h="126748">
                      <a:moveTo>
                        <a:pt x="0" y="0"/>
                      </a:moveTo>
                      <a:lnTo>
                        <a:pt x="135802" y="0"/>
                      </a:lnTo>
                      <a:lnTo>
                        <a:pt x="138820" y="123730"/>
                      </a:lnTo>
                      <a:lnTo>
                        <a:pt x="0" y="12674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grpSp>
      </p:grpSp>
      <p:sp>
        <p:nvSpPr>
          <p:cNvPr id="74" name="Freeform 382">
            <a:extLst>
              <a:ext uri="{FF2B5EF4-FFF2-40B4-BE49-F238E27FC236}">
                <a16:creationId xmlns:a16="http://schemas.microsoft.com/office/drawing/2014/main" id="{125374D0-4017-8097-DD65-82B7CB8B49F6}"/>
              </a:ext>
            </a:extLst>
          </p:cNvPr>
          <p:cNvSpPr/>
          <p:nvPr/>
        </p:nvSpPr>
        <p:spPr>
          <a:xfrm>
            <a:off x="445077" y="5273816"/>
            <a:ext cx="796967" cy="759804"/>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6" name="Graphic 75" descr="Business Growth with solid fill">
            <a:extLst>
              <a:ext uri="{FF2B5EF4-FFF2-40B4-BE49-F238E27FC236}">
                <a16:creationId xmlns:a16="http://schemas.microsoft.com/office/drawing/2014/main" id="{885F88FE-77AA-BF62-C484-09346CB83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5609" y="2132653"/>
            <a:ext cx="914400" cy="914400"/>
          </a:xfrm>
          <a:prstGeom prst="rect">
            <a:avLst/>
          </a:prstGeom>
        </p:spPr>
      </p:pic>
      <p:pic>
        <p:nvPicPr>
          <p:cNvPr id="78" name="Graphic 77" descr="Money with solid fill">
            <a:extLst>
              <a:ext uri="{FF2B5EF4-FFF2-40B4-BE49-F238E27FC236}">
                <a16:creationId xmlns:a16="http://schemas.microsoft.com/office/drawing/2014/main" id="{3605FD2B-B744-8842-32EA-A67846A318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5609" y="4816616"/>
            <a:ext cx="914400" cy="914400"/>
          </a:xfrm>
          <a:prstGeom prst="rect">
            <a:avLst/>
          </a:prstGeom>
        </p:spPr>
      </p:pic>
    </p:spTree>
    <p:extLst>
      <p:ext uri="{BB962C8B-B14F-4D97-AF65-F5344CB8AC3E}">
        <p14:creationId xmlns:p14="http://schemas.microsoft.com/office/powerpoint/2010/main" val="1865955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НАГЛАСИ КЪМ РАЗМЕРА НА ТАКСАТА ЗА ПОСЕЩЕНИЕ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p:txBody>
          <a:bodyPr/>
          <a:lstStyle/>
          <a:p>
            <a:r>
              <a:rPr lang="en-US" dirty="0"/>
              <a:t>K</a:t>
            </a:r>
            <a:r>
              <a:rPr lang="bg-BG" dirty="0"/>
              <a:t>21</a:t>
            </a:r>
            <a:r>
              <a:rPr lang="en-US" dirty="0"/>
              <a:t>. </a:t>
            </a:r>
            <a:r>
              <a:rPr lang="bg-BG" dirty="0"/>
              <a:t>Каква би трябвало да е таксата за посещение, включваща гид</a:t>
            </a:r>
            <a:r>
              <a:rPr lang="ru-RU" dirty="0"/>
              <a:t>? </a:t>
            </a:r>
            <a:endParaRPr lang="bg-BG" dirty="0"/>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50</a:t>
            </a:fld>
            <a:endParaRPr lang="bg-BG" dirty="0"/>
          </a:p>
        </p:txBody>
      </p:sp>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285242516"/>
              </p:ext>
            </p:extLst>
          </p:nvPr>
        </p:nvGraphicFramePr>
        <p:xfrm>
          <a:off x="1102936" y="904973"/>
          <a:ext cx="9852495" cy="523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3071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НАГЛАСИ КЪМ ПРОДЪЛЖИТЕЛНОСТТА НА ТУРА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p:txBody>
          <a:bodyPr/>
          <a:lstStyle/>
          <a:p>
            <a:r>
              <a:rPr lang="en-US" dirty="0"/>
              <a:t>K</a:t>
            </a:r>
            <a:r>
              <a:rPr lang="bg-BG" dirty="0"/>
              <a:t>22</a:t>
            </a:r>
            <a:r>
              <a:rPr lang="en-US" dirty="0"/>
              <a:t>. </a:t>
            </a:r>
            <a:r>
              <a:rPr lang="ru-RU" dirty="0"/>
              <a:t>С </a:t>
            </a:r>
            <a:r>
              <a:rPr lang="bg-BG" dirty="0"/>
              <a:t>каква продължителност би трябвало да е един тур в бивш комунистически </a:t>
            </a:r>
            <a:r>
              <a:rPr lang="ru-RU" dirty="0"/>
              <a:t>лагер?</a:t>
            </a:r>
            <a:endParaRPr lang="bg-BG" dirty="0"/>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51</a:t>
            </a:fld>
            <a:endParaRPr lang="bg-BG" dirty="0"/>
          </a:p>
        </p:txBody>
      </p:sp>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1157533142"/>
              </p:ext>
            </p:extLst>
          </p:nvPr>
        </p:nvGraphicFramePr>
        <p:xfrm>
          <a:off x="1102936" y="904973"/>
          <a:ext cx="9852495" cy="523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4724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52</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681135" y="129688"/>
            <a:ext cx="10543593" cy="6478440"/>
          </a:xfrm>
          <a:prstGeom prst="rect">
            <a:avLst/>
          </a:prstGeom>
          <a:noFill/>
        </p:spPr>
        <p:txBody>
          <a:bodyPr wrap="square">
            <a:spAutoFit/>
          </a:bodyPr>
          <a:lstStyle/>
          <a:p>
            <a:pPr algn="just">
              <a:lnSpc>
                <a:spcPct val="107000"/>
              </a:lnSpc>
              <a:spcAft>
                <a:spcPts val="800"/>
              </a:spcAft>
            </a:pPr>
            <a:r>
              <a:rPr lang="bg-BG" sz="1400" b="1" u="sng" dirty="0">
                <a:effectLst/>
                <a:ea typeface="Calibri" panose="020F0502020204030204" pitchFamily="34" charset="0"/>
                <a:cs typeface="Times New Roman" panose="02020603050405020304" pitchFamily="18" charset="0"/>
              </a:rPr>
              <a:t>Интерес към лагера „Белене“</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Две трети от българските граждани определят лагера „Белене“ като място за насилствено въдворяване на несъгласните с режима и упражняването на тежък труд. Общо около една четвърт легитимират дейността му в миналото като място за изграждане на големи обекти на социализма (4%) или за изпращане на криминално проявени лица (19%). </a:t>
            </a:r>
            <a:r>
              <a:rPr lang="bg-BG" sz="1400" b="1" dirty="0">
                <a:effectLst/>
                <a:ea typeface="Calibri" panose="020F0502020204030204" pitchFamily="34" charset="0"/>
                <a:cs typeface="Times New Roman" panose="02020603050405020304" pitchFamily="18" charset="0"/>
              </a:rPr>
              <a:t>Широката разпознаваемост на „Белене“ като репресивна „институция“ на комунистическия режим е добра отправна точка за проекта да привлича внимание, като „надстройва“ историческо познание и емоционална съпричастност</a:t>
            </a:r>
            <a:r>
              <a:rPr lang="bg-BG" sz="1400" dirty="0">
                <a:effectLst/>
                <a:ea typeface="Calibri" panose="020F0502020204030204" pitchFamily="34" charset="0"/>
                <a:cs typeface="Times New Roman" panose="02020603050405020304" pitchFamily="18" charset="0"/>
              </a:rPr>
              <a:t>. Разбиранията на младежите и по този въпрос се различават. Делът на свързващите „Белене“ с репресии към несъгласните със строя сред 16-24 годишните е наполовина спрямо средния за страната – 32%. 8 на сто го свързват с изграждането на мащабни социалистически обекти, 19 на сто – с изпращането на криминално проявени в него. Най-голям дял (41%) сред младежите не свързват лагера с абсолютно нищо.</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Специалният режим на достъп до лагера среща поляризирани оценки. Според 24% от пълнолетните българи той би ги затруднил и би представлявал пречка да го посетят. Според други 24% – това би увеличило интереса им. Тъй като двете групи са с равни дялове, е </a:t>
            </a:r>
            <a:r>
              <a:rPr lang="bg-BG" sz="1400" b="1" dirty="0">
                <a:effectLst/>
                <a:ea typeface="Calibri" panose="020F0502020204030204" pitchFamily="34" charset="0"/>
                <a:cs typeface="Times New Roman" panose="02020603050405020304" pitchFamily="18" charset="0"/>
              </a:rPr>
              <a:t>важно пречката да се превърне в предимство, като специалният достъп се представи за шанс да се посети място, на което не всеки може да отиде</a:t>
            </a:r>
            <a:r>
              <a:rPr lang="bg-BG" sz="1400" dirty="0">
                <a:effectLst/>
                <a:ea typeface="Calibri" panose="020F0502020204030204" pitchFamily="34" charset="0"/>
                <a:cs typeface="Times New Roman" panose="02020603050405020304" pitchFamily="18" charset="0"/>
              </a:rPr>
              <a:t>. Може да се помисли и за допълнителни артефакти за посетителите, които да засилят „</a:t>
            </a:r>
            <a:r>
              <a:rPr lang="bg-BG" sz="1400" i="1" dirty="0">
                <a:effectLst/>
                <a:ea typeface="Calibri" panose="020F0502020204030204" pitchFamily="34" charset="0"/>
                <a:cs typeface="Times New Roman" panose="02020603050405020304" pitchFamily="18" charset="0"/>
              </a:rPr>
              <a:t>специалността</a:t>
            </a:r>
            <a:r>
              <a:rPr lang="bg-BG" sz="1400" dirty="0">
                <a:effectLst/>
                <a:ea typeface="Calibri" panose="020F0502020204030204" pitchFamily="34" charset="0"/>
                <a:cs typeface="Times New Roman" panose="02020603050405020304" pitchFamily="18" charset="0"/>
              </a:rPr>
              <a:t>“ на обекта.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Делът на посочващите специалния достъп до „Белене“ за пречка сам по себе си не е висок. Трябва да се има предвид обаче, че това разбиране се проявява почти еднакво, както сред незаинтересованите от посещение на бивш трудов лагер, така и сред заинтересованите. Около 20 на сто от посочващите, че по принцип не биха посетили такъв обект смятат, че биха се затруднили от режима на достъп до „Белене“. Същият отговор дават 23% от деклариращите, че биха посетили бивш комунистически лагер при всички положения.</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В съвременния, силно мозаечен свят, където все повече „дразнители“ се борят за вниманието на хората, съчетаването на посещението в лагера „Белене“ с посещението на други близки места може да повиши в определени граници цялостния интерес към такова пътуване. Над половината от участниците в проучването (53%) твърдят, че за тях би било любопитно да видят природния парк </a:t>
            </a:r>
            <a:r>
              <a:rPr lang="bg-BG" sz="1400" dirty="0" err="1">
                <a:effectLst/>
                <a:ea typeface="Calibri" panose="020F0502020204030204" pitchFamily="34" charset="0"/>
                <a:cs typeface="Times New Roman" panose="02020603050405020304" pitchFamily="18" charset="0"/>
              </a:rPr>
              <a:t>Персина</a:t>
            </a:r>
            <a:r>
              <a:rPr lang="bg-BG" sz="1400" dirty="0">
                <a:effectLst/>
                <a:ea typeface="Calibri" panose="020F0502020204030204" pitchFamily="34" charset="0"/>
                <a:cs typeface="Times New Roman" panose="02020603050405020304" pitchFamily="18" charset="0"/>
              </a:rPr>
              <a:t> и други природни забележителности. Като второстепенни, но все пак предизвикващи интерес, се очертават Античната митница (40%), АЕЦ Белене (37%), чиято популярност се подхранва и от активното и присъствие в медийното и политическото пространство, Празникът на града/фестивалът на </a:t>
            </a:r>
            <a:r>
              <a:rPr lang="bg-BG" sz="1400" dirty="0" err="1">
                <a:effectLst/>
                <a:ea typeface="Calibri" panose="020F0502020204030204" pitchFamily="34" charset="0"/>
                <a:cs typeface="Times New Roman" panose="02020603050405020304" pitchFamily="18" charset="0"/>
              </a:rPr>
              <a:t>къдроглавия</a:t>
            </a:r>
            <a:r>
              <a:rPr lang="bg-BG" sz="1400" dirty="0">
                <a:effectLst/>
                <a:ea typeface="Calibri" panose="020F0502020204030204" pitchFamily="34" charset="0"/>
                <a:cs typeface="Times New Roman" panose="02020603050405020304" pitchFamily="18" charset="0"/>
              </a:rPr>
              <a:t> пеликан (36%). Прави впечатление, че с малки нюанси, тези обекти биха събудили интереса както на хората между 25 и 40 годишна възраст, така и на младежите между 16 и 24 години. Като цяло обаче трябва да се отбележи, че тази част от България е слабо позната на хората, не се свързва с атрактивни забележителности, не е в обичайните туристически маршрути, което означава, че са необходими допълнителни, целенасочени и по-широкомащабни усилия, за да  се предизвика интересът към този регион и конкретно към лагера „Белене“.</a:t>
            </a:r>
          </a:p>
        </p:txBody>
      </p:sp>
    </p:spTree>
    <p:extLst>
      <p:ext uri="{BB962C8B-B14F-4D97-AF65-F5344CB8AC3E}">
        <p14:creationId xmlns:p14="http://schemas.microsoft.com/office/powerpoint/2010/main" val="596331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ОТНОШЕНИЕ КЪМ СПЕЦИАЛНИЯ РЕЖИМ НА ДОСТЪП ДО ЛАГЕРА „БЕЛЕНЕ“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a:xfrm>
            <a:off x="1967139" y="6386422"/>
            <a:ext cx="9513130" cy="400050"/>
          </a:xfrm>
        </p:spPr>
        <p:txBody>
          <a:bodyPr/>
          <a:lstStyle/>
          <a:p>
            <a:r>
              <a:rPr lang="en-US" sz="900" dirty="0"/>
              <a:t>K</a:t>
            </a:r>
            <a:r>
              <a:rPr lang="bg-BG" sz="900" dirty="0"/>
              <a:t>23</a:t>
            </a:r>
            <a:r>
              <a:rPr lang="en-US" sz="900" dirty="0"/>
              <a:t>. </a:t>
            </a:r>
            <a:r>
              <a:rPr lang="bg-BG" sz="900" dirty="0"/>
              <a:t>Най-големият бивш комунистически лагер в България се намира в град Белене, на брега на Дунава, на остров Персин. На острова продължава да има действащ затвор. Запазени са главно постройките от т.нар. Обект 2 на около 20 минути с автомобил от входа на острова. Затова посещенията на острова стават посредством резервиране на гид през онлайн платформа. Това пречка ли е за вас потенциално да посетите лагера?</a:t>
            </a:r>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53</a:t>
            </a:fld>
            <a:endParaRPr lang="bg-BG" dirty="0"/>
          </a:p>
        </p:txBody>
      </p:sp>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214438403"/>
              </p:ext>
            </p:extLst>
          </p:nvPr>
        </p:nvGraphicFramePr>
        <p:xfrm>
          <a:off x="1102936" y="904973"/>
          <a:ext cx="9852495" cy="523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312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ИНТЕРЕСИ КЪМ ДРУГИ МЕСТА В БЛИЗОСТ ДО ЛАГЕРА „БЕЛЕНЕ“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24</a:t>
            </a:r>
            <a:r>
              <a:rPr lang="en-US" dirty="0"/>
              <a:t>. </a:t>
            </a:r>
            <a:r>
              <a:rPr lang="bg-BG" dirty="0"/>
              <a:t>Какво друго би ви било любопитно да видите или преживеете в Белене?</a:t>
            </a:r>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54</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3250775940"/>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34284" y="1363838"/>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213451" y="1428465"/>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841709" y="1433221"/>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2253180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55</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95923" y="1163120"/>
            <a:ext cx="10375641" cy="5505353"/>
          </a:xfrm>
          <a:prstGeom prst="rect">
            <a:avLst/>
          </a:prstGeom>
          <a:noFill/>
        </p:spPr>
        <p:txBody>
          <a:bodyPr wrap="square">
            <a:spAutoFit/>
          </a:bodyPr>
          <a:lstStyle/>
          <a:p>
            <a:pPr algn="just">
              <a:lnSpc>
                <a:spcPct val="107000"/>
              </a:lnSpc>
              <a:spcAft>
                <a:spcPts val="800"/>
              </a:spcAft>
            </a:pPr>
            <a:r>
              <a:rPr lang="bg-BG" sz="1400" b="1" u="sng" dirty="0">
                <a:ea typeface="Calibri" panose="020F0502020204030204" pitchFamily="34" charset="0"/>
                <a:cs typeface="Times New Roman" panose="02020603050405020304" pitchFamily="18" charset="0"/>
              </a:rPr>
              <a:t>Ангажираните и отхвърлящите – типология на участниците в проучването според готовността им да вземат участие в инициативи за запазване на историческата памет за комунизма/социализма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Познаването на историята се приема като безспорно важно за българите. Като „исторически“ обаче най-често се възприемат събития от далечното минало, закрепени с образите на царе и революционери и в много малка степен – събитията от най-новата ни история. Приобщаването на този дял от българската история в разбирането и ценността на историческото познание е важно предизвикателство пред проекта и същевременно би било важен измерител за неговия успех. Липсата на консенсус в обществото за осъждане на годините на тоталитаризма се подхранва от силата на личните преживявания и разкази от този период. Така се създава среда, в която успешно се преплитат противоречащи си гледни точки за режима. Неминуемо средата влияе и върху решенията и позициите на най-младите, които към момента са слабо заинтересовани по повечето теми. </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Налице са и някои предпоставки и насоки за увеличаване на интереса към инициативите за създаване на места на паметта. Част от тях са:</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Афинитетът към българската история; </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Централното място на темата за свободата както сред „критиците“ на комунизма, така и сред „</a:t>
            </a:r>
            <a:r>
              <a:rPr lang="bg-BG" sz="1400" dirty="0" err="1">
                <a:effectLst/>
                <a:ea typeface="Calibri" panose="020F0502020204030204" pitchFamily="34" charset="0"/>
                <a:cs typeface="Times New Roman" panose="02020603050405020304" pitchFamily="18" charset="0"/>
              </a:rPr>
              <a:t>носталгиците</a:t>
            </a:r>
            <a:r>
              <a:rPr lang="bg-BG" sz="1400" dirty="0">
                <a:effectLst/>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Безспорната популярност на лагера „Белене“ (независимо че е възможно част от нея да преминава през дългогодишното политическо противопоставяне около електроцентралата в близост до града).</a:t>
            </a:r>
          </a:p>
          <a:p>
            <a:pPr algn="just">
              <a:lnSpc>
                <a:spcPct val="107000"/>
              </a:lnSpc>
              <a:spcAft>
                <a:spcPts val="800"/>
              </a:spcAft>
            </a:pPr>
            <a:r>
              <a:rPr lang="bg-BG" sz="1400" b="1" dirty="0">
                <a:effectLst/>
                <a:ea typeface="Calibri" panose="020F0502020204030204" pitchFamily="34" charset="0"/>
                <a:cs typeface="Times New Roman" panose="02020603050405020304" pitchFamily="18" charset="0"/>
              </a:rPr>
              <a:t>Дигиталното и интерактивно представяне на един провокиращ разказ през личните преживявания на лагерниците, постигането на добра организация, покриването на широк спектър от теми – от причините за въдворяването до развръзката и разкритията, популяризирането на природните и други забележителности в района, плюс един </a:t>
            </a:r>
            <a:r>
              <a:rPr lang="bg-BG" sz="1400" b="1" dirty="0" err="1">
                <a:effectLst/>
                <a:ea typeface="Calibri" panose="020F0502020204030204" pitchFamily="34" charset="0"/>
                <a:cs typeface="Times New Roman" panose="02020603050405020304" pitchFamily="18" charset="0"/>
              </a:rPr>
              <a:t>таргетиран</a:t>
            </a:r>
            <a:r>
              <a:rPr lang="bg-BG" sz="1400" b="1" dirty="0">
                <a:effectLst/>
                <a:ea typeface="Calibri" panose="020F0502020204030204" pitchFamily="34" charset="0"/>
                <a:cs typeface="Times New Roman" panose="02020603050405020304" pitchFamily="18" charset="0"/>
              </a:rPr>
              <a:t> подход също имат потенциал да разширят кръга на заинтересованите</a:t>
            </a:r>
            <a:r>
              <a:rPr lang="bg-BG" sz="140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С помощта на класификационен анализ могат да се изведат две ясно обособени групи според готовността им да вземат участие в подобна инициатива.</a:t>
            </a:r>
          </a:p>
          <a:p>
            <a:pPr algn="just">
              <a:lnSpc>
                <a:spcPct val="107000"/>
              </a:lnSpc>
              <a:spcAft>
                <a:spcPts val="800"/>
              </a:spcAft>
            </a:pPr>
            <a:endParaRPr lang="ru-RU"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8480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56</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00231" y="475573"/>
            <a:ext cx="10375641" cy="637546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bg-BG" sz="1400" b="1" dirty="0">
                <a:ea typeface="Calibri" panose="020F0502020204030204" pitchFamily="34" charset="0"/>
                <a:cs typeface="Times New Roman" panose="02020603050405020304" pitchFamily="18" charset="0"/>
              </a:rPr>
              <a:t>Ангажираните:</a:t>
            </a:r>
            <a:r>
              <a:rPr lang="bg-BG" sz="1400" dirty="0">
                <a:ea typeface="Calibri" panose="020F0502020204030204" pitchFamily="34" charset="0"/>
                <a:cs typeface="Times New Roman" panose="02020603050405020304" pitchFamily="18" charset="0"/>
              </a:rPr>
              <a:t> сред тях трябва да се търсят хората, които с висока степен на вероятност биха се ангажирали с посещение на бивш комунистически лагер и с други инициативи за запазване на паметта за тоталитарното минало. Положителното е, че част от тази група може да се превърне в проводник на идеите. Отрицателното – че обхватът й е ограничен до 13-15% от обществото, а най-младите са слабо представени. Ядрото на тази група са поколенията между 35 и 54 годишна възраст. И демографските характеристики, и убежденията на представителите ѝ до голяма степен се припокриват с тези на ядрото от „критиците“ на комунизма. Състои се предимно от жителите на столицата и най-големите областни центрове, хората с най-високи нива на образование и по-силно интересуващите се от политика представители на дясното и дясно-либералното пространство (симпатизанти на Демократична България, ГЕРБ, отчасти и на Продължаваме промяната). Сред тях преобладават критичните оценки за комунистическото минало (42% посочващи периода за неуспешен срещу 31% за успешен), въпреки че тези за годините на прехода остават полярни и с негативен знак (37% - неуспешен срещу 32% - успешен). Силно впечатление прави, че огромното мнозинство от хората в тази група се определят като много добре запознати (47%) и по-скоро добре запознати (35%) с историята на комунизма.</a:t>
            </a:r>
          </a:p>
          <a:p>
            <a:pPr marL="285750" indent="-285750" algn="just">
              <a:lnSpc>
                <a:spcPct val="107000"/>
              </a:lnSpc>
              <a:spcAft>
                <a:spcPts val="800"/>
              </a:spcAft>
              <a:buFont typeface="Arial" panose="020B0604020202020204" pitchFamily="34" charset="0"/>
              <a:buChar char="•"/>
            </a:pPr>
            <a:r>
              <a:rPr lang="bg-BG" sz="1400" b="1" dirty="0">
                <a:ea typeface="Calibri" panose="020F0502020204030204" pitchFamily="34" charset="0"/>
                <a:cs typeface="Times New Roman" panose="02020603050405020304" pitchFamily="18" charset="0"/>
              </a:rPr>
              <a:t>Отхвърлящите:</a:t>
            </a:r>
            <a:r>
              <a:rPr lang="bg-BG" sz="1400" dirty="0">
                <a:ea typeface="Calibri" panose="020F0502020204030204" pitchFamily="34" charset="0"/>
                <a:cs typeface="Times New Roman" panose="02020603050405020304" pitchFamily="18" charset="0"/>
              </a:rPr>
              <a:t> представителите ѝ са от средите на младите и особено от най-възрастните поколения (18-30 и над 61 годишна възраст), живеещите в малките градове и селата, хората с ниски нива на образование и доста голяма част от пенсионерите. Обхватът ѝ възлиза на около 28-30% от пълнолетните граждани. Демографският профил на тези хора ги прави по-трудни за достигане от различни кампании. Зад отказа да участват в инициативи за запазването на паметта за комунистическото минало стоят както идеологически, така и някои социално обусловени причини: 1) легитимиране на тоталитарния период – 52% го определят като успешен за България и едва 9% като неуспешен, а отношението към фигури като Тодор Живков е с ясно изразен положителен знак – 73% одобрение; 2) недостатъчен интерес и запознатост с историята и функционирането на трудовите лагери – само 28% посочват, че са запознати в детайли с тях; 3) ниски нива на интерес както към политиката, така и към повечето обществено значими теми; 4) доходи, които не позволяват прекалено много непланирани разходи.</a:t>
            </a:r>
          </a:p>
          <a:p>
            <a:pPr algn="just">
              <a:lnSpc>
                <a:spcPct val="107000"/>
              </a:lnSpc>
              <a:spcAft>
                <a:spcPts val="800"/>
              </a:spcAft>
            </a:pPr>
            <a:r>
              <a:rPr lang="bg-BG" sz="1400" dirty="0">
                <a:ea typeface="Calibri" panose="020F0502020204030204" pitchFamily="34" charset="0"/>
                <a:cs typeface="Times New Roman" panose="02020603050405020304" pitchFamily="18" charset="0"/>
              </a:rPr>
              <a:t>Извън тези две групи остава едно мълчаливо мнозинство от българските граждани (впрочем, сред тях са учениците между 16 и 17 годишна възраст, както и голяма част от младото поколение изобщо), чиято нагласа до голяма степен зависи от особеностите на заобикалящата ги среда. </a:t>
            </a:r>
            <a:r>
              <a:rPr lang="bg-BG" sz="1400" b="1" dirty="0">
                <a:ea typeface="Calibri" panose="020F0502020204030204" pitchFamily="34" charset="0"/>
                <a:cs typeface="Times New Roman" panose="02020603050405020304" pitchFamily="18" charset="0"/>
              </a:rPr>
              <a:t>Популяризирането на идеите и каузите за запазване на паметта за комунистическото ни минало трябва да започне първо сред най-ангажираните 13%-15% от обществото. С тяхна помощ на по-активни носители на тези идеи впоследствие да се предприемат стъпки към увеличаване на интереса и сред част от по-инертното мнозинство, с което да се спомогне за създаването на една по-благоприятна социална среда</a:t>
            </a:r>
            <a:r>
              <a:rPr lang="bg-BG" sz="1400" dirty="0">
                <a:ea typeface="Calibri" panose="020F0502020204030204" pitchFamily="34" charset="0"/>
                <a:cs typeface="Times New Roman" panose="02020603050405020304" pitchFamily="18" charset="0"/>
              </a:rPr>
              <a:t>.</a:t>
            </a:r>
          </a:p>
          <a:p>
            <a:pPr algn="just">
              <a:lnSpc>
                <a:spcPct val="107000"/>
              </a:lnSpc>
              <a:spcAft>
                <a:spcPts val="800"/>
              </a:spcAft>
            </a:pPr>
            <a:endParaRPr lang="ru-RU"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898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9E0A2A4-0F20-B177-152D-13A681045FC4}"/>
              </a:ext>
            </a:extLst>
          </p:cNvPr>
          <p:cNvSpPr>
            <a:spLocks noGrp="1"/>
          </p:cNvSpPr>
          <p:nvPr>
            <p:ph type="title"/>
          </p:nvPr>
        </p:nvSpPr>
        <p:spPr/>
        <p:txBody>
          <a:bodyPr/>
          <a:lstStyle/>
          <a:p>
            <a:r>
              <a:rPr lang="ru-RU" dirty="0"/>
              <a:t>Обобщение – </a:t>
            </a:r>
            <a:r>
              <a:rPr lang="bg-BG" dirty="0"/>
              <a:t>влиянието на социално-политическия контекст в страната върху представите и интереса към комунистическия период. Препоръки.</a:t>
            </a:r>
          </a:p>
        </p:txBody>
      </p:sp>
    </p:spTree>
    <p:extLst>
      <p:ext uri="{BB962C8B-B14F-4D97-AF65-F5344CB8AC3E}">
        <p14:creationId xmlns:p14="http://schemas.microsoft.com/office/powerpoint/2010/main" val="1477950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58</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795923" y="1368930"/>
            <a:ext cx="10375641" cy="4301242"/>
          </a:xfrm>
          <a:prstGeom prst="rect">
            <a:avLst/>
          </a:prstGeom>
          <a:noFill/>
        </p:spPr>
        <p:txBody>
          <a:bodyPr wrap="square">
            <a:spAutoFit/>
          </a:bodyPr>
          <a:lstStyle/>
          <a:p>
            <a:pPr algn="just">
              <a:lnSpc>
                <a:spcPct val="107000"/>
              </a:lnSpc>
              <a:spcAft>
                <a:spcPts val="800"/>
              </a:spcAft>
            </a:pPr>
            <a:r>
              <a:rPr lang="bg-BG" sz="1400" dirty="0">
                <a:ea typeface="Calibri" panose="020F0502020204030204" pitchFamily="34" charset="0"/>
                <a:cs typeface="Times New Roman" panose="02020603050405020304" pitchFamily="18" charset="0"/>
              </a:rPr>
              <a:t>Повече от три десетилетия след падането на комунизма и началото на демократичния преход в България, комунистическото минало на страната ни продължава да стои като нерешен обществено-ценностен ребус. Разделени между носталгичното идеализиране, принципното осъждане и незаинтересованата пасивност, българските граждани не успяват да се обединят около ясно доминираща ценностна позиция за ролята на комунизма. Личните спомени по спокойното и сигурно минало – един прост, обясним и подреден, макар и несвободен свят, и тяхното предаване между поколенията, са основен фактор, формиращ позитивното отношение към комунизма.</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Само допреди три години, представите на най-младите поколения за този период са се формирали почти изцяло по този начин, и почти без участието на институционализирана гледна точка към историята. С влизането на комунизма в учебната програма, този баланс постепенно започва да се изменя, но това само по себе си не води до изграждане на категорична ценностна идентификация и същностен интерес към този исторически период у най-младите. Основна причина за това е цялостният контекст, в който се формират обществено-политическите нагласи, включително отношението към миналото – </a:t>
            </a:r>
            <a:r>
              <a:rPr lang="bg-BG" sz="1400" b="1" dirty="0">
                <a:effectLst/>
                <a:ea typeface="Calibri" panose="020F0502020204030204" pitchFamily="34" charset="0"/>
                <a:cs typeface="Times New Roman" panose="02020603050405020304" pitchFamily="18" charset="0"/>
              </a:rPr>
              <a:t>това са оскъдна гражданска активност, ограничен интерес към политическия живот в рамките на отделни групи и устойчиво свиване на интереса към участие в избори</a:t>
            </a:r>
            <a:r>
              <a:rPr lang="bg-BG" sz="1400" dirty="0">
                <a:effectLst/>
                <a:ea typeface="Calibri" panose="020F0502020204030204" pitchFamily="34" charset="0"/>
                <a:cs typeface="Times New Roman" panose="02020603050405020304" pitchFamily="18" charset="0"/>
              </a:rPr>
              <a:t>. Интересът към актуалните събития в публичната сфера, гражданската активност и участието в демократичните процеси вървят „ръка за ръка“, а практикуването им е пряко свързано с по-висок интерес към теми от близкото минало, запазването и споделянето на паметта за тях*. И обратно, общата незаинтересованост към политическите процеси, отстранеността от публичния дебат и представителната демокрация, особено характерни за най-младите поколения, предопределят и липсата на интерес както към комунизма като цяло, така и към инициативи, свързани с публичното представяне на местата за памет, свързани с него.</a:t>
            </a:r>
          </a:p>
          <a:p>
            <a:pPr algn="just">
              <a:lnSpc>
                <a:spcPct val="107000"/>
              </a:lnSpc>
              <a:spcAft>
                <a:spcPts val="800"/>
              </a:spcAft>
            </a:pPr>
            <a:endParaRPr lang="bg-BG" sz="14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ea typeface="Calibri" panose="020F0502020204030204" pitchFamily="34" charset="0"/>
              <a:cs typeface="Times New Roman" panose="02020603050405020304" pitchFamily="18" charset="0"/>
            </a:endParaRPr>
          </a:p>
        </p:txBody>
      </p:sp>
      <p:sp>
        <p:nvSpPr>
          <p:cNvPr id="2" name="Текстов контейнер 2">
            <a:extLst>
              <a:ext uri="{FF2B5EF4-FFF2-40B4-BE49-F238E27FC236}">
                <a16:creationId xmlns:a16="http://schemas.microsoft.com/office/drawing/2014/main" id="{64470BA3-43AF-0F85-06C2-C51D11BFF15B}"/>
              </a:ext>
            </a:extLst>
          </p:cNvPr>
          <p:cNvSpPr>
            <a:spLocks noGrp="1"/>
          </p:cNvSpPr>
          <p:nvPr>
            <p:ph type="body" sz="quarter" idx="13"/>
          </p:nvPr>
        </p:nvSpPr>
        <p:spPr>
          <a:xfrm>
            <a:off x="1967139" y="6283784"/>
            <a:ext cx="9513130" cy="400050"/>
          </a:xfrm>
        </p:spPr>
        <p:txBody>
          <a:bodyPr/>
          <a:lstStyle/>
          <a:p>
            <a:r>
              <a:rPr lang="bg-BG" dirty="0">
                <a:solidFill>
                  <a:schemeClr val="tx1"/>
                </a:solidFill>
              </a:rPr>
              <a:t>*Отвъд конкретната тема, изследването представя и други доказателства за това, че ангажираността с политическия живот обуславя и по-активно заемане на ценностни позиции. Например, колкото по-активно следят политическите процеси, толкова по-ясни позиции имат гражданите по отношение на конфликта Русия – Украйна</a:t>
            </a:r>
            <a:r>
              <a:rPr lang="ru-RU" dirty="0">
                <a:solidFill>
                  <a:schemeClr val="tx1"/>
                </a:solidFill>
              </a:rPr>
              <a:t>.</a:t>
            </a:r>
            <a:endParaRPr lang="bg-BG" dirty="0">
              <a:solidFill>
                <a:schemeClr val="tx1"/>
              </a:solidFill>
            </a:endParaRPr>
          </a:p>
        </p:txBody>
      </p:sp>
    </p:spTree>
    <p:extLst>
      <p:ext uri="{BB962C8B-B14F-4D97-AF65-F5344CB8AC3E}">
        <p14:creationId xmlns:p14="http://schemas.microsoft.com/office/powerpoint/2010/main" val="2079469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59</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908179" y="1209441"/>
            <a:ext cx="10375641" cy="3609706"/>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Изграждане на съобразен с предпочитаните канали за информация микс от комуникационни материали с цел набиране на по-голяма популярност на проекта. Абстрахирайки се от информационните източници, които разказват за комунизма „от първа ръка“ (семейство, близки, познати), каналите, които са най-предпочитани от хората за получаване на интересна информация за близкото минало/комунизма са телевизията (52%), интернет (43%), книги статии (30%) и социални мрежи (20%).  Телевизионният ефир е ключов информационен източник за средното и по-възрастните поколения, докато интернет е еднакво ползван канал от на практика всички активни поколения българи. И докато статиите и книгите могат да бъдат атрактивни за по-голяма част от средните и по-възрастните поколения, то чрез социалните мрежи може по-лесно да се достигне до най-младите.</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Обвързване на комуникационните дейности по проекта с цялостна визия за популяризиране на региона, който към момента е недостатъчно познат и атрактивен, и предложения за комбинирани услуги, свързани с различни видове туризъм, посещения на единствени по рода си места и инициативи.</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Комуникиране на специалния режим на достъп като възможност за вълнуващо и извънредно преживяване, което си струва да се планира в календара.</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Предвиждане на възможности за избор на потребителите между по-кратки, ограничени турове и по-дълги, представящи детайлна и задълбочена информация обиколки.</a:t>
            </a:r>
          </a:p>
        </p:txBody>
      </p:sp>
    </p:spTree>
    <p:extLst>
      <p:ext uri="{BB962C8B-B14F-4D97-AF65-F5344CB8AC3E}">
        <p14:creationId xmlns:p14="http://schemas.microsoft.com/office/powerpoint/2010/main" val="34860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9E0A2A4-0F20-B177-152D-13A681045FC4}"/>
              </a:ext>
            </a:extLst>
          </p:cNvPr>
          <p:cNvSpPr>
            <a:spLocks noGrp="1"/>
          </p:cNvSpPr>
          <p:nvPr>
            <p:ph type="title"/>
          </p:nvPr>
        </p:nvSpPr>
        <p:spPr/>
        <p:txBody>
          <a:bodyPr/>
          <a:lstStyle/>
          <a:p>
            <a:r>
              <a:rPr lang="bg-BG" dirty="0"/>
              <a:t>АНАЛИЗ НА РЕЗУЛТАТИТЕ ОТ ПРОУЧВАНЕТО</a:t>
            </a:r>
          </a:p>
        </p:txBody>
      </p:sp>
    </p:spTree>
    <p:extLst>
      <p:ext uri="{BB962C8B-B14F-4D97-AF65-F5344CB8AC3E}">
        <p14:creationId xmlns:p14="http://schemas.microsoft.com/office/powerpoint/2010/main" val="420897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60</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908179" y="1390194"/>
            <a:ext cx="10375641" cy="350711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Промотиране на лагера като съобразено с  актуалните обществени изисквания експозиционно пространство, предлагащо атрактивно дигитално съдържание, с достъп до обща фактология във вид на бързодостъпна информация, но и с допълнително детайлно съдържание, пресъздадено през личните истории на въдворените. Последният подход може да подпомогне превръщането на миналото от никому необходима абстракция към поле на свързване/идентификация с предишните поколения.</a:t>
            </a:r>
          </a:p>
          <a:p>
            <a:pPr marL="285750" indent="-285750" algn="just">
              <a:lnSpc>
                <a:spcPct val="107000"/>
              </a:lnSpc>
              <a:spcAft>
                <a:spcPts val="800"/>
              </a:spcAft>
              <a:buFont typeface="Arial" panose="020B0604020202020204" pitchFamily="34" charset="0"/>
              <a:buChar char="•"/>
            </a:pPr>
            <a:r>
              <a:rPr lang="bg-BG" sz="1400" dirty="0">
                <a:effectLst/>
                <a:ea typeface="Calibri" panose="020F0502020204030204" pitchFamily="34" charset="0"/>
                <a:cs typeface="Times New Roman" panose="02020603050405020304" pitchFamily="18" charset="0"/>
              </a:rPr>
              <a:t>Представяне на съдържание, обвързващо политическата система по времето на комунизма с начина на живот на хората. Залагане на темата за „свободата“ като лайтмотив на големия разказ за комунизма – представяне на любопитни детайли относно направленията, в които индивидуалните и групови свободи са били ограничавани по времето на комунизма; създаване на паралели с практикуваните „на готово“ свободи в днешни дни.</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Така систематизираните по-горе препоръки за позициониране на лагера „Белене“ като атрактивно и привличащо интереса на различни социални групи място за памет биха повишили своята ефективност при наличие и на допълнителни институционални усилия за изграждане на стабилна ценностна рамка за интерпретация на събитията от близкото минало. В подкрепа на една масирана комуникационна кампания, сътрудничеството със системата на образованието, вплитането (дори неформално, през примери, разглеждане на казуси, опозиции като свобода-</a:t>
            </a:r>
            <a:r>
              <a:rPr lang="bg-BG" sz="1400" dirty="0" err="1">
                <a:effectLst/>
                <a:ea typeface="Calibri" panose="020F0502020204030204" pitchFamily="34" charset="0"/>
                <a:cs typeface="Times New Roman" panose="02020603050405020304" pitchFamily="18" charset="0"/>
              </a:rPr>
              <a:t>несвобода</a:t>
            </a:r>
            <a:r>
              <a:rPr lang="bg-BG" sz="1400" dirty="0">
                <a:effectLst/>
                <a:ea typeface="Calibri" panose="020F0502020204030204" pitchFamily="34" charset="0"/>
                <a:cs typeface="Times New Roman" panose="02020603050405020304" pitchFamily="18" charset="0"/>
              </a:rPr>
              <a:t>) на информация по темата в рамките на предмета „Гражданско образование“ биха съдействали за изграждане на същностен интерес към този период от миналото и свързаните с него разкази и артефакти.</a:t>
            </a:r>
          </a:p>
        </p:txBody>
      </p:sp>
    </p:spTree>
    <p:extLst>
      <p:ext uri="{BB962C8B-B14F-4D97-AF65-F5344CB8AC3E}">
        <p14:creationId xmlns:p14="http://schemas.microsoft.com/office/powerpoint/2010/main" val="3537734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039A44E-6491-1933-85C1-089929E284EC}"/>
              </a:ext>
            </a:extLst>
          </p:cNvPr>
          <p:cNvSpPr>
            <a:spLocks noGrp="1"/>
          </p:cNvSpPr>
          <p:nvPr>
            <p:ph type="title"/>
          </p:nvPr>
        </p:nvSpPr>
        <p:spPr/>
        <p:txBody>
          <a:bodyPr/>
          <a:lstStyle/>
          <a:p>
            <a:r>
              <a:rPr lang="bg-BG" dirty="0"/>
              <a:t>ПОЛИТИЧЕСКА АКТИВНОСТ (%)</a:t>
            </a:r>
          </a:p>
        </p:txBody>
      </p:sp>
      <p:sp>
        <p:nvSpPr>
          <p:cNvPr id="3" name="Текстов контейнер 2">
            <a:extLst>
              <a:ext uri="{FF2B5EF4-FFF2-40B4-BE49-F238E27FC236}">
                <a16:creationId xmlns:a16="http://schemas.microsoft.com/office/drawing/2014/main" id="{7227F323-122D-88A0-FAA2-3CB60574C644}"/>
              </a:ext>
            </a:extLst>
          </p:cNvPr>
          <p:cNvSpPr>
            <a:spLocks noGrp="1"/>
          </p:cNvSpPr>
          <p:nvPr>
            <p:ph type="body" sz="quarter" idx="13"/>
          </p:nvPr>
        </p:nvSpPr>
        <p:spPr/>
        <p:txBody>
          <a:bodyPr/>
          <a:lstStyle/>
          <a:p>
            <a:r>
              <a:rPr lang="en-US" dirty="0"/>
              <a:t>K25. </a:t>
            </a:r>
            <a:r>
              <a:rPr lang="ru-RU" dirty="0"/>
              <a:t>До </a:t>
            </a:r>
            <a:r>
              <a:rPr lang="bg-BG" dirty="0"/>
              <a:t>каква степен се интересувате </a:t>
            </a:r>
            <a:r>
              <a:rPr lang="ru-RU" dirty="0"/>
              <a:t>от политика?</a:t>
            </a:r>
            <a:endParaRPr lang="bg-BG" dirty="0"/>
          </a:p>
        </p:txBody>
      </p:sp>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61</a:t>
            </a:fld>
            <a:endParaRPr lang="bg-BG" dirty="0"/>
          </a:p>
        </p:txBody>
      </p:sp>
      <p:graphicFrame>
        <p:nvGraphicFramePr>
          <p:cNvPr id="8" name="Chart 7">
            <a:extLst>
              <a:ext uri="{FF2B5EF4-FFF2-40B4-BE49-F238E27FC236}">
                <a16:creationId xmlns:a16="http://schemas.microsoft.com/office/drawing/2014/main" id="{128ABFA9-D36D-5682-3DF7-7049558E8AAA}"/>
              </a:ext>
            </a:extLst>
          </p:cNvPr>
          <p:cNvGraphicFramePr/>
          <p:nvPr>
            <p:extLst>
              <p:ext uri="{D42A27DB-BD31-4B8C-83A1-F6EECF244321}">
                <p14:modId xmlns:p14="http://schemas.microsoft.com/office/powerpoint/2010/main" val="1562634767"/>
              </p:ext>
            </p:extLst>
          </p:nvPr>
        </p:nvGraphicFramePr>
        <p:xfrm>
          <a:off x="1470582" y="820291"/>
          <a:ext cx="9719034" cy="53180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161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ИЗТОЧНИЦИ НА ИНФОРМАЦИЯ ПО ТЕМИ, СВЪРЗАНИ С МИНАЛОТО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26</a:t>
            </a:r>
            <a:r>
              <a:rPr lang="en-US" dirty="0"/>
              <a:t>. </a:t>
            </a:r>
            <a:r>
              <a:rPr lang="bg-BG" dirty="0"/>
              <a:t>Откъде обикновено се информирате (или бихте се информирали) по теми, свързани с близкото минало, комунизма – ако нещо предизвика вашия интерес</a:t>
            </a:r>
            <a:r>
              <a:rPr lang="ru-RU" dirty="0"/>
              <a:t>? </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62</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2429523726"/>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26053" y="1502569"/>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119183" y="1594901"/>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935977" y="1594901"/>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2251714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E66D-D0FD-489B-AD5F-2F22CDC9FDFF}"/>
              </a:ext>
            </a:extLst>
          </p:cNvPr>
          <p:cNvSpPr>
            <a:spLocks noGrp="1"/>
          </p:cNvSpPr>
          <p:nvPr>
            <p:ph type="title"/>
          </p:nvPr>
        </p:nvSpPr>
        <p:spPr/>
        <p:txBody>
          <a:bodyPr/>
          <a:lstStyle/>
          <a:p>
            <a:r>
              <a:rPr lang="bg-BG" dirty="0"/>
              <a:t>ГРАЖДАНСКА АКТИВНОСТ (%)</a:t>
            </a:r>
          </a:p>
        </p:txBody>
      </p:sp>
      <p:sp>
        <p:nvSpPr>
          <p:cNvPr id="3" name="Text Placeholder 2">
            <a:extLst>
              <a:ext uri="{FF2B5EF4-FFF2-40B4-BE49-F238E27FC236}">
                <a16:creationId xmlns:a16="http://schemas.microsoft.com/office/drawing/2014/main" id="{A0A3C715-BCCC-AAE5-AB9B-7ABFB5D6784B}"/>
              </a:ext>
            </a:extLst>
          </p:cNvPr>
          <p:cNvSpPr>
            <a:spLocks noGrp="1"/>
          </p:cNvSpPr>
          <p:nvPr>
            <p:ph type="body" sz="quarter" idx="13"/>
          </p:nvPr>
        </p:nvSpPr>
        <p:spPr/>
        <p:txBody>
          <a:bodyPr/>
          <a:lstStyle/>
          <a:p>
            <a:r>
              <a:rPr lang="en-US" dirty="0"/>
              <a:t>K</a:t>
            </a:r>
            <a:r>
              <a:rPr lang="bg-BG" dirty="0"/>
              <a:t>27</a:t>
            </a:r>
            <a:r>
              <a:rPr lang="en-US" dirty="0"/>
              <a:t>. </a:t>
            </a:r>
            <a:r>
              <a:rPr lang="bg-BG" dirty="0"/>
              <a:t>Случвало ли ви се е да предприемете нещо, за да повлияете на решение на управляващите във вашия град или в страната като цяло, което смятате за несправедливо</a:t>
            </a:r>
            <a:r>
              <a:rPr lang="ru-RU" dirty="0"/>
              <a:t>? </a:t>
            </a:r>
            <a:endParaRPr lang="bg-BG" dirty="0"/>
          </a:p>
        </p:txBody>
      </p:sp>
      <p:sp>
        <p:nvSpPr>
          <p:cNvPr id="4" name="Slide Number Placeholder 3">
            <a:extLst>
              <a:ext uri="{FF2B5EF4-FFF2-40B4-BE49-F238E27FC236}">
                <a16:creationId xmlns:a16="http://schemas.microsoft.com/office/drawing/2014/main" id="{BD4B5A7D-F248-7B96-D22F-7D2A2F84C4B1}"/>
              </a:ext>
            </a:extLst>
          </p:cNvPr>
          <p:cNvSpPr>
            <a:spLocks noGrp="1"/>
          </p:cNvSpPr>
          <p:nvPr>
            <p:ph type="sldNum" sz="quarter" idx="11"/>
          </p:nvPr>
        </p:nvSpPr>
        <p:spPr/>
        <p:txBody>
          <a:bodyPr/>
          <a:lstStyle/>
          <a:p>
            <a:fld id="{4240E9C8-A0BB-46A0-8406-18B049EFD034}" type="slidenum">
              <a:rPr lang="bg-BG" smtClean="0"/>
              <a:pPr/>
              <a:t>63</a:t>
            </a:fld>
            <a:endParaRPr lang="bg-BG" dirty="0"/>
          </a:p>
        </p:txBody>
      </p:sp>
      <p:graphicFrame>
        <p:nvGraphicFramePr>
          <p:cNvPr id="8" name="Chart 7">
            <a:extLst>
              <a:ext uri="{FF2B5EF4-FFF2-40B4-BE49-F238E27FC236}">
                <a16:creationId xmlns:a16="http://schemas.microsoft.com/office/drawing/2014/main" id="{25FE316B-2419-21BA-D1A7-57C4BE48AFB2}"/>
              </a:ext>
            </a:extLst>
          </p:cNvPr>
          <p:cNvGraphicFramePr/>
          <p:nvPr>
            <p:extLst>
              <p:ext uri="{D42A27DB-BD31-4B8C-83A1-F6EECF244321}">
                <p14:modId xmlns:p14="http://schemas.microsoft.com/office/powerpoint/2010/main" val="712665570"/>
              </p:ext>
            </p:extLst>
          </p:nvPr>
        </p:nvGraphicFramePr>
        <p:xfrm>
          <a:off x="1659118" y="719666"/>
          <a:ext cx="909686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2526DB-306D-5611-78CA-6A8872FECA7A}"/>
              </a:ext>
            </a:extLst>
          </p:cNvPr>
          <p:cNvSpPr txBox="1"/>
          <p:nvPr/>
        </p:nvSpPr>
        <p:spPr>
          <a:xfrm>
            <a:off x="5526053" y="1594901"/>
            <a:ext cx="1593130" cy="461665"/>
          </a:xfrm>
          <a:prstGeom prst="rect">
            <a:avLst/>
          </a:prstGeom>
          <a:noFill/>
        </p:spPr>
        <p:txBody>
          <a:bodyPr wrap="square" rtlCol="0">
            <a:spAutoFit/>
          </a:bodyPr>
          <a:lstStyle/>
          <a:p>
            <a:pPr algn="ctr"/>
            <a:r>
              <a:rPr lang="bg-BG" sz="1200" dirty="0"/>
              <a:t>Общо за пълнолетното население</a:t>
            </a:r>
          </a:p>
        </p:txBody>
      </p:sp>
      <p:sp>
        <p:nvSpPr>
          <p:cNvPr id="10" name="TextBox 9">
            <a:extLst>
              <a:ext uri="{FF2B5EF4-FFF2-40B4-BE49-F238E27FC236}">
                <a16:creationId xmlns:a16="http://schemas.microsoft.com/office/drawing/2014/main" id="{D95531A4-16FB-9BCA-C20A-876452F52D36}"/>
              </a:ext>
            </a:extLst>
          </p:cNvPr>
          <p:cNvSpPr txBox="1"/>
          <p:nvPr/>
        </p:nvSpPr>
        <p:spPr>
          <a:xfrm>
            <a:off x="7119183" y="1687233"/>
            <a:ext cx="1234911" cy="276999"/>
          </a:xfrm>
          <a:prstGeom prst="rect">
            <a:avLst/>
          </a:prstGeom>
          <a:noFill/>
        </p:spPr>
        <p:txBody>
          <a:bodyPr wrap="square" rtlCol="0">
            <a:spAutoFit/>
          </a:bodyPr>
          <a:lstStyle/>
          <a:p>
            <a:pPr algn="ctr"/>
            <a:r>
              <a:rPr lang="bg-BG" sz="1200" dirty="0"/>
              <a:t>16-24г.</a:t>
            </a:r>
          </a:p>
        </p:txBody>
      </p:sp>
      <p:sp>
        <p:nvSpPr>
          <p:cNvPr id="11" name="TextBox 10">
            <a:extLst>
              <a:ext uri="{FF2B5EF4-FFF2-40B4-BE49-F238E27FC236}">
                <a16:creationId xmlns:a16="http://schemas.microsoft.com/office/drawing/2014/main" id="{47BEE2B0-3413-C227-356A-1B459B886B6B}"/>
              </a:ext>
            </a:extLst>
          </p:cNvPr>
          <p:cNvSpPr txBox="1"/>
          <p:nvPr/>
        </p:nvSpPr>
        <p:spPr>
          <a:xfrm>
            <a:off x="8935977" y="1687233"/>
            <a:ext cx="1234911" cy="276999"/>
          </a:xfrm>
          <a:prstGeom prst="rect">
            <a:avLst/>
          </a:prstGeom>
          <a:noFill/>
        </p:spPr>
        <p:txBody>
          <a:bodyPr wrap="square" rtlCol="0">
            <a:spAutoFit/>
          </a:bodyPr>
          <a:lstStyle/>
          <a:p>
            <a:pPr algn="ctr"/>
            <a:r>
              <a:rPr lang="bg-BG" sz="1200" dirty="0"/>
              <a:t>25-40г.</a:t>
            </a:r>
          </a:p>
        </p:txBody>
      </p:sp>
    </p:spTree>
    <p:extLst>
      <p:ext uri="{BB962C8B-B14F-4D97-AF65-F5344CB8AC3E}">
        <p14:creationId xmlns:p14="http://schemas.microsoft.com/office/powerpoint/2010/main" val="215912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АКТИВНОСТ НА ИЗБОРИ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p:txBody>
          <a:bodyPr/>
          <a:lstStyle/>
          <a:p>
            <a:r>
              <a:rPr lang="en-US" dirty="0"/>
              <a:t>K2</a:t>
            </a:r>
            <a:r>
              <a:rPr lang="bg-BG" dirty="0"/>
              <a:t>9</a:t>
            </a:r>
            <a:r>
              <a:rPr lang="en-US" dirty="0"/>
              <a:t>. </a:t>
            </a:r>
            <a:r>
              <a:rPr lang="bg-BG" dirty="0"/>
              <a:t>Гласувате ли на избори</a:t>
            </a:r>
            <a:r>
              <a:rPr lang="ru-RU" dirty="0"/>
              <a:t>?</a:t>
            </a:r>
            <a:endParaRPr lang="bg-BG" dirty="0"/>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64</a:t>
            </a:fld>
            <a:endParaRPr lang="bg-BG" dirty="0"/>
          </a:p>
        </p:txBody>
      </p:sp>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3980315107"/>
              </p:ext>
            </p:extLst>
          </p:nvPr>
        </p:nvGraphicFramePr>
        <p:xfrm>
          <a:off x="1102936" y="904973"/>
          <a:ext cx="9852495" cy="523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6679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9B4C-9A8C-64BC-2ADA-7752960477D9}"/>
              </a:ext>
            </a:extLst>
          </p:cNvPr>
          <p:cNvSpPr>
            <a:spLocks noGrp="1"/>
          </p:cNvSpPr>
          <p:nvPr>
            <p:ph type="title"/>
          </p:nvPr>
        </p:nvSpPr>
        <p:spPr/>
        <p:txBody>
          <a:bodyPr/>
          <a:lstStyle/>
          <a:p>
            <a:r>
              <a:rPr lang="bg-BG" dirty="0"/>
              <a:t>ОТНОШЕНИЕ КЪМ СЪПРОТИВАТА НА УКРАИНСКИЯ НАРОД СРЕЩУ НАПАДЕНИЕТО НА РУСИЯ (%)</a:t>
            </a:r>
          </a:p>
        </p:txBody>
      </p:sp>
      <p:sp>
        <p:nvSpPr>
          <p:cNvPr id="3" name="Text Placeholder 2">
            <a:extLst>
              <a:ext uri="{FF2B5EF4-FFF2-40B4-BE49-F238E27FC236}">
                <a16:creationId xmlns:a16="http://schemas.microsoft.com/office/drawing/2014/main" id="{6B23C1C7-F908-0D4F-FFBC-8304BEF4D414}"/>
              </a:ext>
            </a:extLst>
          </p:cNvPr>
          <p:cNvSpPr>
            <a:spLocks noGrp="1"/>
          </p:cNvSpPr>
          <p:nvPr>
            <p:ph type="body" sz="quarter" idx="13"/>
          </p:nvPr>
        </p:nvSpPr>
        <p:spPr/>
        <p:txBody>
          <a:bodyPr/>
          <a:lstStyle/>
          <a:p>
            <a:r>
              <a:rPr lang="en-US" dirty="0"/>
              <a:t>K28. </a:t>
            </a:r>
            <a:r>
              <a:rPr lang="ru-RU" dirty="0"/>
              <a:t>А кое от </a:t>
            </a:r>
            <a:r>
              <a:rPr lang="bg-BG" dirty="0"/>
              <a:t>следните мнения за съпротивата на украинския народ срещу нападението на Русия е най-близко до вашето</a:t>
            </a:r>
            <a:r>
              <a:rPr lang="ru-RU" dirty="0"/>
              <a:t>?</a:t>
            </a:r>
            <a:endParaRPr lang="bg-BG" dirty="0"/>
          </a:p>
        </p:txBody>
      </p:sp>
      <p:sp>
        <p:nvSpPr>
          <p:cNvPr id="4" name="Slide Number Placeholder 3">
            <a:extLst>
              <a:ext uri="{FF2B5EF4-FFF2-40B4-BE49-F238E27FC236}">
                <a16:creationId xmlns:a16="http://schemas.microsoft.com/office/drawing/2014/main" id="{D488A8B6-D8F2-A3E5-D907-6B34CA10B15D}"/>
              </a:ext>
            </a:extLst>
          </p:cNvPr>
          <p:cNvSpPr>
            <a:spLocks noGrp="1"/>
          </p:cNvSpPr>
          <p:nvPr>
            <p:ph type="sldNum" sz="quarter" idx="11"/>
          </p:nvPr>
        </p:nvSpPr>
        <p:spPr/>
        <p:txBody>
          <a:bodyPr/>
          <a:lstStyle/>
          <a:p>
            <a:fld id="{4240E9C8-A0BB-46A0-8406-18B049EFD034}" type="slidenum">
              <a:rPr lang="bg-BG" smtClean="0"/>
              <a:pPr/>
              <a:t>65</a:t>
            </a:fld>
            <a:endParaRPr lang="bg-BG" dirty="0"/>
          </a:p>
        </p:txBody>
      </p:sp>
      <p:grpSp>
        <p:nvGrpSpPr>
          <p:cNvPr id="5" name="Group 4">
            <a:extLst>
              <a:ext uri="{FF2B5EF4-FFF2-40B4-BE49-F238E27FC236}">
                <a16:creationId xmlns:a16="http://schemas.microsoft.com/office/drawing/2014/main" id="{C41C609F-FE98-9D5B-FF99-F165FAEE9C44}"/>
              </a:ext>
            </a:extLst>
          </p:cNvPr>
          <p:cNvGrpSpPr/>
          <p:nvPr/>
        </p:nvGrpSpPr>
        <p:grpSpPr>
          <a:xfrm>
            <a:off x="1442301" y="904973"/>
            <a:ext cx="9513130" cy="5233360"/>
            <a:chOff x="1442301" y="904973"/>
            <a:chExt cx="9513130" cy="5233360"/>
          </a:xfrm>
        </p:grpSpPr>
        <p:graphicFrame>
          <p:nvGraphicFramePr>
            <p:cNvPr id="8" name="Chart 7">
              <a:extLst>
                <a:ext uri="{FF2B5EF4-FFF2-40B4-BE49-F238E27FC236}">
                  <a16:creationId xmlns:a16="http://schemas.microsoft.com/office/drawing/2014/main" id="{52F31DD9-DF10-510A-B1BA-3073955C38D3}"/>
                </a:ext>
              </a:extLst>
            </p:cNvPr>
            <p:cNvGraphicFramePr/>
            <p:nvPr>
              <p:extLst>
                <p:ext uri="{D42A27DB-BD31-4B8C-83A1-F6EECF244321}">
                  <p14:modId xmlns:p14="http://schemas.microsoft.com/office/powerpoint/2010/main" val="2801284752"/>
                </p:ext>
              </p:extLst>
            </p:nvPr>
          </p:nvGraphicFramePr>
          <p:xfrm>
            <a:off x="1442301" y="904973"/>
            <a:ext cx="9513130" cy="523336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4CC75C3A-5D7F-C614-06B7-E72535ABC4B7}"/>
                </a:ext>
              </a:extLst>
            </p:cNvPr>
            <p:cNvPicPr>
              <a:picLocks noChangeAspect="1"/>
            </p:cNvPicPr>
            <p:nvPr/>
          </p:nvPicPr>
          <p:blipFill>
            <a:blip r:embed="rId3"/>
            <a:stretch>
              <a:fillRect/>
            </a:stretch>
          </p:blipFill>
          <p:spPr>
            <a:xfrm>
              <a:off x="4365303" y="1905147"/>
              <a:ext cx="3667125" cy="276225"/>
            </a:xfrm>
            <a:prstGeom prst="rect">
              <a:avLst/>
            </a:prstGeom>
          </p:spPr>
        </p:pic>
      </p:grpSp>
    </p:spTree>
    <p:extLst>
      <p:ext uri="{BB962C8B-B14F-4D97-AF65-F5344CB8AC3E}">
        <p14:creationId xmlns:p14="http://schemas.microsoft.com/office/powerpoint/2010/main" val="3362246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83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9E0A2A4-0F20-B177-152D-13A681045FC4}"/>
              </a:ext>
            </a:extLst>
          </p:cNvPr>
          <p:cNvSpPr>
            <a:spLocks noGrp="1"/>
          </p:cNvSpPr>
          <p:nvPr>
            <p:ph type="title"/>
          </p:nvPr>
        </p:nvSpPr>
        <p:spPr/>
        <p:txBody>
          <a:bodyPr/>
          <a:lstStyle/>
          <a:p>
            <a:r>
              <a:rPr lang="ru-RU" dirty="0"/>
              <a:t>Динамика на </a:t>
            </a:r>
            <a:r>
              <a:rPr lang="bg-BG" dirty="0"/>
              <a:t>информираността и познанията за периода на комунизма/социализма и годините на прехода в България</a:t>
            </a:r>
          </a:p>
        </p:txBody>
      </p:sp>
    </p:spTree>
    <p:extLst>
      <p:ext uri="{BB962C8B-B14F-4D97-AF65-F5344CB8AC3E}">
        <p14:creationId xmlns:p14="http://schemas.microsoft.com/office/powerpoint/2010/main" val="240690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8</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908179" y="1039320"/>
            <a:ext cx="10375641" cy="5325882"/>
          </a:xfrm>
          <a:prstGeom prst="rect">
            <a:avLst/>
          </a:prstGeom>
          <a:noFill/>
        </p:spPr>
        <p:txBody>
          <a:bodyPr wrap="square">
            <a:spAutoFit/>
          </a:bodyPr>
          <a:lstStyle/>
          <a:p>
            <a:pPr>
              <a:lnSpc>
                <a:spcPct val="107000"/>
              </a:lnSpc>
              <a:spcAft>
                <a:spcPts val="800"/>
              </a:spcAft>
            </a:pPr>
            <a:r>
              <a:rPr lang="bg-BG" sz="1400" b="1" u="sng" dirty="0">
                <a:effectLst/>
                <a:ea typeface="Calibri" panose="020F0502020204030204" pitchFamily="34" charset="0"/>
                <a:cs typeface="Times New Roman" panose="02020603050405020304" pitchFamily="18" charset="0"/>
              </a:rPr>
              <a:t>Информираността в самооценката на респондентите</a:t>
            </a:r>
          </a:p>
          <a:p>
            <a:pPr algn="just">
              <a:lnSpc>
                <a:spcPct val="107000"/>
              </a:lnSpc>
              <a:spcAft>
                <a:spcPts val="800"/>
              </a:spcAft>
            </a:pPr>
            <a:r>
              <a:rPr lang="ru-RU" sz="1400" dirty="0">
                <a:effectLst/>
                <a:ea typeface="Calibri" panose="020F0502020204030204" pitchFamily="34" charset="0"/>
                <a:cs typeface="Times New Roman" panose="02020603050405020304" pitchFamily="18" charset="0"/>
              </a:rPr>
              <a:t>Над две </a:t>
            </a:r>
            <a:r>
              <a:rPr lang="bg-BG" sz="1400" dirty="0">
                <a:effectLst/>
                <a:ea typeface="Calibri" panose="020F0502020204030204" pitchFamily="34" charset="0"/>
                <a:cs typeface="Times New Roman" panose="02020603050405020304" pitchFamily="18" charset="0"/>
              </a:rPr>
              <a:t>десетилетия след краха на комунизма, знанията и водещата роля за формирането на обществените нагласите за този период от най-новата ни история, продължаваха да бъдат доминирани от възприятията на онази част от хората, които са прекарали значителна част от съзнателния си живот в тази система. Данните от проведеното през 2014 г. изследване онагледяваха по категоричен начин тази констатация през самооценката на най-младите и най-възрастните групи в извадката – 6%:95% е съотношението на запознатите с периода на комунизма сред възрастови групи 16-30 г. и 61+ г. </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Изминалите оттогава 8 години изменят в известна степен тази картина като в общ план самооценката за нивото на запознатост с този период от българската история се повишава с 11%. Най-видима е промяната в самооценките при най-младите възрастови групи. Основна заслуга за това оттласкване има въведеното през учебната 2019/2020 година изучаване на периода 1944 – 1989 г. в учебниците по История и цивилизация за 10-ти клас. През изминалите оттогава три пълни учебни години, около 150 000*  ученици в страната са преминали през изучаването на теми от този период.</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Макар и променящо се с плавни темпове, въздействието на тази образователна политика е видно и от източниците на информация за разглеждания период. Ако през 2014 г. едва 10% са заявили, че познанията им за социализма се градят върху наученото/чутото в училище/университета, то през 2022 г. 20% посочват отделно училището като източник на такава информация. Във възрастова група 16-24 г. техният дял достига 41%, а наученото в училище се нарежда на второ място по значимост на източниците след традиционната информация от „първа ръка“ от по-възрастни роднини и приятели. В сравнителен план всеки един от информационните канали е засилил своето въздействие по отношение на информацията и посланията за комунистическия режим.</a:t>
            </a: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На по-високата самооценка от страна на най-младите и повишената роля на училището във формиране на знания за този период от миналото, трябва да се гледа с повишено внимание. Макар и да остават най-неинформирани спрямо по-възрастните поколения, 16-24 годишните се чувстват значително по-уверени да дават конкретни оценки за периода на тоталитарно управление – от 74% през 2014 г. неуспели да поставят ценностна оценка на онзи период, техният дял пада до 46% през 2022 г. </a:t>
            </a:r>
          </a:p>
        </p:txBody>
      </p:sp>
      <p:sp>
        <p:nvSpPr>
          <p:cNvPr id="6" name="Текстов контейнер 2">
            <a:extLst>
              <a:ext uri="{FF2B5EF4-FFF2-40B4-BE49-F238E27FC236}">
                <a16:creationId xmlns:a16="http://schemas.microsoft.com/office/drawing/2014/main" id="{E47D3191-1918-B318-BD50-D87D69DC4694}"/>
              </a:ext>
            </a:extLst>
          </p:cNvPr>
          <p:cNvSpPr>
            <a:spLocks noGrp="1"/>
          </p:cNvSpPr>
          <p:nvPr>
            <p:ph type="body" sz="quarter" idx="13"/>
          </p:nvPr>
        </p:nvSpPr>
        <p:spPr>
          <a:xfrm>
            <a:off x="1967139" y="6433077"/>
            <a:ext cx="9513130" cy="400050"/>
          </a:xfrm>
        </p:spPr>
        <p:txBody>
          <a:bodyPr/>
          <a:lstStyle/>
          <a:p>
            <a:r>
              <a:rPr lang="bg-BG" dirty="0">
                <a:solidFill>
                  <a:schemeClr val="tx1"/>
                </a:solidFill>
              </a:rPr>
              <a:t>*Данните са </a:t>
            </a:r>
            <a:r>
              <a:rPr lang="bg-BG" dirty="0" err="1">
                <a:solidFill>
                  <a:schemeClr val="tx1"/>
                </a:solidFill>
              </a:rPr>
              <a:t>агрегирани</a:t>
            </a:r>
            <a:r>
              <a:rPr lang="bg-BG" dirty="0">
                <a:solidFill>
                  <a:schemeClr val="tx1"/>
                </a:solidFill>
              </a:rPr>
              <a:t> посредством официална информация за броя на явилите се на задължителна матура по БЕЛ десетокласници през 2021 г. и 2022 г. и на тази бази – усреднена числова стойност, отразяваща липсващи такива данни за 2020 г.</a:t>
            </a:r>
          </a:p>
        </p:txBody>
      </p:sp>
    </p:spTree>
    <p:extLst>
      <p:ext uri="{BB962C8B-B14F-4D97-AF65-F5344CB8AC3E}">
        <p14:creationId xmlns:p14="http://schemas.microsoft.com/office/powerpoint/2010/main" val="177681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номер на слайда 3">
            <a:extLst>
              <a:ext uri="{FF2B5EF4-FFF2-40B4-BE49-F238E27FC236}">
                <a16:creationId xmlns:a16="http://schemas.microsoft.com/office/drawing/2014/main" id="{8F119E91-BE29-859C-9E5A-3519FAA4BE9F}"/>
              </a:ext>
            </a:extLst>
          </p:cNvPr>
          <p:cNvSpPr>
            <a:spLocks noGrp="1"/>
          </p:cNvSpPr>
          <p:nvPr>
            <p:ph type="sldNum" sz="quarter" idx="11"/>
          </p:nvPr>
        </p:nvSpPr>
        <p:spPr/>
        <p:txBody>
          <a:bodyPr/>
          <a:lstStyle/>
          <a:p>
            <a:fld id="{4240E9C8-A0BB-46A0-8406-18B049EFD034}" type="slidenum">
              <a:rPr lang="bg-BG" smtClean="0"/>
              <a:pPr/>
              <a:t>9</a:t>
            </a:fld>
            <a:endParaRPr lang="bg-BG" dirty="0"/>
          </a:p>
        </p:txBody>
      </p:sp>
      <p:sp>
        <p:nvSpPr>
          <p:cNvPr id="7" name="Текстово поле 10">
            <a:extLst>
              <a:ext uri="{FF2B5EF4-FFF2-40B4-BE49-F238E27FC236}">
                <a16:creationId xmlns:a16="http://schemas.microsoft.com/office/drawing/2014/main" id="{6F21443E-D3AE-7633-0CAD-C6DD801AEB03}"/>
              </a:ext>
            </a:extLst>
          </p:cNvPr>
          <p:cNvSpPr txBox="1"/>
          <p:nvPr/>
        </p:nvSpPr>
        <p:spPr>
          <a:xfrm>
            <a:off x="908179" y="1294502"/>
            <a:ext cx="10375641" cy="3737562"/>
          </a:xfrm>
          <a:prstGeom prst="rect">
            <a:avLst/>
          </a:prstGeom>
          <a:noFill/>
        </p:spPr>
        <p:txBody>
          <a:bodyPr wrap="square">
            <a:spAutoFit/>
          </a:bodyPr>
          <a:lstStyle/>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По-активното заемане на оценъчна позиция, обаче, се отразява крайно противоречиво - както в двойно увеличение на критиците, така и в </a:t>
            </a:r>
            <a:r>
              <a:rPr lang="bg-BG" sz="1400" dirty="0" err="1">
                <a:effectLst/>
                <a:ea typeface="Calibri" panose="020F0502020204030204" pitchFamily="34" charset="0"/>
                <a:cs typeface="Times New Roman" panose="02020603050405020304" pitchFamily="18" charset="0"/>
              </a:rPr>
              <a:t>съизмерно</a:t>
            </a:r>
            <a:r>
              <a:rPr lang="bg-BG" sz="1400" dirty="0">
                <a:effectLst/>
                <a:ea typeface="Calibri" panose="020F0502020204030204" pitchFamily="34" charset="0"/>
                <a:cs typeface="Times New Roman" panose="02020603050405020304" pitchFamily="18" charset="0"/>
              </a:rPr>
              <a:t> увеличение на считащите режима за успешен. Тази констатация поставя въпроса за </a:t>
            </a:r>
            <a:r>
              <a:rPr lang="bg-BG" sz="1400" b="1" dirty="0">
                <a:effectLst/>
                <a:ea typeface="Calibri" panose="020F0502020204030204" pitchFamily="34" charset="0"/>
                <a:cs typeface="Times New Roman" panose="02020603050405020304" pitchFamily="18" charset="0"/>
              </a:rPr>
              <a:t>фрагментирания, несистемен и в голяма степен осеян от възпроизвеждащи се нагласи, идеализиращи миналото за сметка на настоящето</a:t>
            </a:r>
            <a:r>
              <a:rPr lang="bg-BG" sz="1400" dirty="0">
                <a:effectLst/>
                <a:ea typeface="Calibri" panose="020F0502020204030204" pitchFamily="34" charset="0"/>
                <a:cs typeface="Times New Roman" panose="02020603050405020304" pitchFamily="18" charset="0"/>
              </a:rPr>
              <a:t>, път на достигане на знание за комунистическия режим до най-младите</a:t>
            </a:r>
            <a:r>
              <a:rPr lang="ru-RU" sz="1400" dirty="0">
                <a:effectLst/>
                <a:ea typeface="Calibri" panose="020F0502020204030204" pitchFamily="34" charset="0"/>
                <a:cs typeface="Times New Roman" panose="02020603050405020304" pitchFamily="18" charset="0"/>
              </a:rPr>
              <a:t> поколения.</a:t>
            </a:r>
            <a:endParaRPr lang="bg-BG" sz="1400" dirty="0">
              <a:effectLst/>
              <a:ea typeface="Calibri" panose="020F0502020204030204" pitchFamily="34" charset="0"/>
              <a:cs typeface="Times New Roman" panose="02020603050405020304" pitchFamily="18" charset="0"/>
            </a:endParaRPr>
          </a:p>
          <a:p>
            <a:pPr marL="180340" algn="just">
              <a:lnSpc>
                <a:spcPct val="107000"/>
              </a:lnSpc>
              <a:spcAft>
                <a:spcPts val="800"/>
              </a:spcAft>
            </a:pPr>
            <a:r>
              <a:rPr lang="bg-BG" sz="1400" dirty="0">
                <a:effectLst/>
                <a:ea typeface="Times New Roman" panose="02020603050405020304" pitchFamily="18" charset="0"/>
                <a:cs typeface="Times New Roman" panose="02020603050405020304" pitchFamily="18" charset="0"/>
              </a:rPr>
              <a:t> </a:t>
            </a:r>
            <a:endParaRPr lang="bg-BG"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bg-BG" sz="1400" dirty="0">
                <a:effectLst/>
                <a:ea typeface="Calibri" panose="020F0502020204030204" pitchFamily="34" charset="0"/>
                <a:cs typeface="Times New Roman" panose="02020603050405020304" pitchFamily="18" charset="0"/>
              </a:rPr>
              <a:t>Декларираната запознатост с периода на прехода към демокрация в България регистрира нива с около 10-15% по-високи в сравнение със самооценката за информираност по отношение на комунистическото управление. Общо 79% от пълнолетното население в страната се определя като в много голяма или по-скоро голяма степен запознато с този период. Ръстът на запознатостта възлиза на около 20% спрямо 2014 г. и е видим сред всички, но най-вече сред средните и по-възрастните поколения – отражение на закономерното натрупване на житейски опит в рамките на последните над 30 години. По отношение на тази самооценка също важи тенденцията за увеличаване на декларираната запознатост с нарастване на възрастта. Съответно, при най-младите (16-24 г.) нивото на информираност е диаметрално противоположно на средната самооценка на пълнолетното население – по-скоро и много добре запознати се чувстват 1/4 от тях, а по-скоро и изобщо незапознати – 3/4. Тези различия по възрастови групи и поколения потвърждават тезата, че не само по отношение на комунизма, но и спрямо периода на най-новата ни история има сериозни информационни дефицити, които оставят </a:t>
            </a:r>
            <a:r>
              <a:rPr lang="bg-BG" sz="1400" b="1" dirty="0">
                <a:effectLst/>
                <a:ea typeface="Calibri" panose="020F0502020204030204" pitchFamily="34" charset="0"/>
                <a:cs typeface="Times New Roman" panose="02020603050405020304" pitchFamily="18" charset="0"/>
              </a:rPr>
              <a:t>широко поле за изява и вкореняване на митологеми, тълкуващи факти и събития от историята субективно и спекулативно</a:t>
            </a:r>
            <a:r>
              <a:rPr lang="bg-BG" sz="1400" dirty="0">
                <a:effectLst/>
                <a:ea typeface="Calibri" panose="020F0502020204030204" pitchFamily="34" charset="0"/>
                <a:cs typeface="Times New Roman" panose="02020603050405020304" pitchFamily="18" charset="0"/>
              </a:rPr>
              <a:t>.</a:t>
            </a:r>
            <a:r>
              <a:rPr lang="bg-BG" sz="1400" dirty="0">
                <a:effectLst/>
                <a:ea typeface="Times New Roman" panose="02020603050405020304" pitchFamily="18" charset="0"/>
                <a:cs typeface="Times New Roman" panose="02020603050405020304" pitchFamily="18" charset="0"/>
              </a:rPr>
              <a:t> </a:t>
            </a:r>
            <a:endParaRPr lang="bg-BG"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7197611"/>
      </p:ext>
    </p:extLst>
  </p:cSld>
  <p:clrMapOvr>
    <a:masterClrMapping/>
  </p:clrMapOvr>
</p:sld>
</file>

<file path=ppt/theme/theme1.xml><?xml version="1.0" encoding="utf-8"?>
<a:theme xmlns:a="http://schemas.openxmlformats.org/drawingml/2006/main" name="Cover and End Slide Master">
  <a:themeElements>
    <a:clrScheme name="По избор 4">
      <a:dk1>
        <a:srgbClr val="000000"/>
      </a:dk1>
      <a:lt1>
        <a:srgbClr val="FFFFFF"/>
      </a:lt1>
      <a:dk2>
        <a:srgbClr val="44546A"/>
      </a:dk2>
      <a:lt2>
        <a:srgbClr val="E7E6E6"/>
      </a:lt2>
      <a:accent1>
        <a:srgbClr val="8AC7D3"/>
      </a:accent1>
      <a:accent2>
        <a:srgbClr val="307689"/>
      </a:accent2>
      <a:accent3>
        <a:srgbClr val="F7C76A"/>
      </a:accent3>
      <a:accent4>
        <a:srgbClr val="F47758"/>
      </a:accent4>
      <a:accent5>
        <a:srgbClr val="C1C3C4"/>
      </a:accent5>
      <a:accent6>
        <a:srgbClr val="307689"/>
      </a:accent6>
      <a:hlink>
        <a:srgbClr val="000000"/>
      </a:hlink>
      <a:folHlink>
        <a:srgbClr val="000000"/>
      </a:folHlink>
    </a:clrScheme>
    <a:fontScheme name="По избор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5604</TotalTime>
  <Words>12251</Words>
  <Application>Microsoft Office PowerPoint</Application>
  <PresentationFormat>Widescreen</PresentationFormat>
  <Paragraphs>695</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Arial Narrow</vt:lpstr>
      <vt:lpstr>Calibri</vt:lpstr>
      <vt:lpstr>Cover and End Slide Master</vt:lpstr>
      <vt:lpstr>ОБЩЕСТВЕНИTE НАГЛАСИ КЪМ ПЕРИОДА НА КОМУНИЗМА/ СОЦИАЛИЗМА В БЪЛГАРИЯ И ОТНОШЕНИЕTO КЪМ СЪЗДАВАНЕ НА МЕСТА НА ПАМЕТTA</vt:lpstr>
      <vt:lpstr>ЦЕЛИ, ХАРАКТЕРИСТИКИ И МЕТОДОЛОГИЯ НА ПРОУЧВАНЕТО</vt:lpstr>
      <vt:lpstr>ХАРАКТЕРИСТИКИ НА ПРОУЧВАНЕТО</vt:lpstr>
      <vt:lpstr>PowerPoint Presentation</vt:lpstr>
      <vt:lpstr>СТРУКТУРА НА ИЗВАДКАТА (%)</vt:lpstr>
      <vt:lpstr>АНАЛИЗ НА РЕЗУЛТАТИТЕ ОТ ПРОУЧВАНЕТО</vt:lpstr>
      <vt:lpstr>Динамика на информираността и познанията за периода на комунизма/социализма и годините на прехода в България</vt:lpstr>
      <vt:lpstr>PowerPoint Presentation</vt:lpstr>
      <vt:lpstr>PowerPoint Presentation</vt:lpstr>
      <vt:lpstr>ЗАПОЗНАТОСТ С РАЗВИТИЕТО НА БЪЛГАРИЯ В ПЕРИОДА 1944 г. – 1989 г. 1/2 (%)</vt:lpstr>
      <vt:lpstr>ЗАПОЗНАТОСТ С РАЗВИТИЕТО НА БЪЛГАРИЯ В ПЕРИОДА 1944 г. – 1989 г. 2/2 (%)</vt:lpstr>
      <vt:lpstr>ИЗТОЧНИЦИ НА ИНФОРМАЦИЯ ЗА ВРЕМЕТО НА СОЦИАЛИЗМА (%) 1/2</vt:lpstr>
      <vt:lpstr>ИЗТОЧНИЦИ НА ИНФОРМАЦИЯ ЗА ВРЕМЕТО НА СОЦИАЛИЗМА (%) 2/2</vt:lpstr>
      <vt:lpstr>ЗАПОЗНАТОСТ С ПРЕХОДА КЪМ ДЕМОКРАЦИЯ В БЪЛГАРИЯ (%) 1/2</vt:lpstr>
      <vt:lpstr>ЗАПОЗНАТОСТ С ПРЕХОДА КЪМ ДЕМОКРАЦИЯ В БЪЛГАРИЯ (%) 2/2</vt:lpstr>
      <vt:lpstr>PowerPoint Presentation</vt:lpstr>
      <vt:lpstr>PowerPoint Presentation</vt:lpstr>
      <vt:lpstr>PowerPoint Presentation</vt:lpstr>
      <vt:lpstr>PowerPoint Presentation</vt:lpstr>
      <vt:lpstr>ПОЗНАНИЯ ЗА ДЪРЖАВИТЕ ОТ КОМУНИСТИЧЕСКИЯ БЛОК (%)</vt:lpstr>
      <vt:lpstr>ПОЗНАНИЯ ЗА КРАЯ НА КОМУНИЗМА (%)</vt:lpstr>
      <vt:lpstr>ПОЛИТИЧЕСКИ ЛИДЕРИ И ТЯХНАТА РОЛЯ В ИСТОРИЯТА (%)</vt:lpstr>
      <vt:lpstr>ПОЗНАНИЯ ЗА ЛАГЕРИТЕ ЗА ПРИНУДИТЕЛЕН ТРУД (%)</vt:lpstr>
      <vt:lpstr>Оценките за периодите на комунизма/ социализма и прехода към демокрация в България</vt:lpstr>
      <vt:lpstr>PowerPoint Presentation</vt:lpstr>
      <vt:lpstr>PowerPoint Presentation</vt:lpstr>
      <vt:lpstr>ОЦЕНКИ ЗА ПЕРИОДА ОТ 1944 г. ДО 1989 г. (%) 1/2</vt:lpstr>
      <vt:lpstr>ОЦЕНКИ ЗА ПЕРИОДА ОТ 1944г. ДО 1989г. (%) 2/2</vt:lpstr>
      <vt:lpstr>PowerPoint Presentation</vt:lpstr>
      <vt:lpstr>ОЦЕНКИ ЗА ПЕРИОДА НА ПРЕХОД КЪМ ДЕМОКРАЦИЯ (%) 1/2</vt:lpstr>
      <vt:lpstr>ОЦЕНКИ ЗА ПЕРИОДА НА ПРЕХОД КЪМ ДЕМОКРАЦИЯ (%) 2/2</vt:lpstr>
      <vt:lpstr>PowerPoint Presentation</vt:lpstr>
      <vt:lpstr>PowerPoint Presentation</vt:lpstr>
      <vt:lpstr>АСОЦИАЦИИ ЗА ПЕРИОДА НА КОМУНИЗМА В БЪЛГАРИЯ (%)</vt:lpstr>
      <vt:lpstr>АСОЦИАЦИИ ЗА ПРЕХОДА КЪМ ДЕМОКРАЦИЯ В БЪЛГАРИЯ (%)</vt:lpstr>
      <vt:lpstr>Обществените нагласи към местата на паметта</vt:lpstr>
      <vt:lpstr>PowerPoint Presentation</vt:lpstr>
      <vt:lpstr>PowerPoint Presentation</vt:lpstr>
      <vt:lpstr>PowerPoint Presentation</vt:lpstr>
      <vt:lpstr>ВАЖНО ЛИ Е ДА СЕ ПОЗНАВА ИСТОРИЯТА НА КОМУНИЗМА В БЪЛГАРИЯ? (%)</vt:lpstr>
      <vt:lpstr>СПОНТАННИ КОМЕНТАРИ ОТНОСНО ПОЗНАВАНЕТО НА ИСТОРИЯТА НА КОМУНИЗМА В БЪЛГАРИЯ  (%)</vt:lpstr>
      <vt:lpstr>НАГЛАСИ КЪМ ПРЕВРЪЩАНЕТО НА БИВШИ КОМУНИСТИЧЕСКИ ЛАГЕРИ В МЕСТА НА ПАМЕТТА (%)</vt:lpstr>
      <vt:lpstr>СПОНТАННИ КОМЕНТАРИ ОТНОСНО ПРЕВРЪЩАНЕТО НА БИВШИ КОМУНИСТИЧЕСКИ ЛАГЕРИ В МЕСТА НА ПАМЕТТА (%)</vt:lpstr>
      <vt:lpstr>НАСЪРЧАВАНЕ КЪМ ОБРАЗОВАТЕЛНИ ЕКСКУРЗИИ (%)</vt:lpstr>
      <vt:lpstr>PowerPoint Presentation</vt:lpstr>
      <vt:lpstr>PowerPoint Presentation</vt:lpstr>
      <vt:lpstr>ИНТЕРЕС КЪМ ПОСЕЩАВАНЕТО НА БИВШИ КОМУНИСТИЧЕСКИ ЛАГЕРИ (%)</vt:lpstr>
      <vt:lpstr>ВЪЗМОЖНОСТИ ЗА ПОВИШАВАНЕ НА МОТИВАЦИЯТА (%)</vt:lpstr>
      <vt:lpstr> ТЕМИ,ПРЕДИЗВИКВАЩИ ИНТЕРЕС (%)</vt:lpstr>
      <vt:lpstr>НАГЛАСИ КЪМ РАЗМЕРА НА ТАКСАТА ЗА ПОСЕЩЕНИЕ (%)</vt:lpstr>
      <vt:lpstr>НАГЛАСИ КЪМ ПРОДЪЛЖИТЕЛНОСТТА НА ТУРА (%)</vt:lpstr>
      <vt:lpstr>PowerPoint Presentation</vt:lpstr>
      <vt:lpstr>ОТНОШЕНИЕ КЪМ СПЕЦИАЛНИЯ РЕЖИМ НА ДОСТЪП ДО ЛАГЕРА „БЕЛЕНЕ“ (%)</vt:lpstr>
      <vt:lpstr>ИНТЕРЕСИ КЪМ ДРУГИ МЕСТА В БЛИЗОСТ ДО ЛАГЕРА „БЕЛЕНЕ“ (%)</vt:lpstr>
      <vt:lpstr>PowerPoint Presentation</vt:lpstr>
      <vt:lpstr>PowerPoint Presentation</vt:lpstr>
      <vt:lpstr>Обобщение – влиянието на социално-политическия контекст в страната върху представите и интереса към комунистическия период. Препоръки.</vt:lpstr>
      <vt:lpstr>PowerPoint Presentation</vt:lpstr>
      <vt:lpstr>PowerPoint Presentation</vt:lpstr>
      <vt:lpstr>PowerPoint Presentation</vt:lpstr>
      <vt:lpstr>ПОЛИТИЧЕСКА АКТИВНОСТ (%)</vt:lpstr>
      <vt:lpstr>ИЗТОЧНИЦИ НА ИНФОРМАЦИЯ ПО ТЕМИ, СВЪРЗАНИ С МИНАЛОТО (%)</vt:lpstr>
      <vt:lpstr>ГРАЖДАНСКА АКТИВНОСТ (%)</vt:lpstr>
      <vt:lpstr>АКТИВНОСТ НА ИЗБОРИ (%)</vt:lpstr>
      <vt:lpstr>ОТНОШЕНИЕ КЪМ СЪПРОТИВАТА НА УКРАИНСКИЯ НАРОД СРЕЩУ НАПАДЕНИЕТО НА РУСИЯ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Borislav Dimitrov (Penkov), Sofia Platform Foundatio</cp:lastModifiedBy>
  <cp:revision>415</cp:revision>
  <dcterms:created xsi:type="dcterms:W3CDTF">2019-01-14T06:35:35Z</dcterms:created>
  <dcterms:modified xsi:type="dcterms:W3CDTF">2023-05-11T07:02:32Z</dcterms:modified>
</cp:coreProperties>
</file>